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Masters/notesMaster1.xml" ContentType="application/vnd.openxmlformats-officedocument.presentationml.notesMaster+xml"/>
  <Override PartName="/ppt/comments/modernComment_142_DC1CE4D8.xml" ContentType="application/vnd.ms-powerpoint.comments+xml"/>
  <Override PartName="/ppt/theme/theme1.xml" ContentType="application/vnd.openxmlformats-officedocument.theme+xml"/>
  <Override PartName="/ppt/theme/theme2.xml" ContentType="application/vnd.openxmlformats-officedocument.theme+xml"/>
  <Override PartName="/ppt/comments/modernComment_102_0.xml" ContentType="application/vnd.ms-powerpoint.comments+xml"/>
  <Override PartName="/ppt/comments/modernComment_158_E1329D9D.xml" ContentType="application/vnd.ms-powerpoint.comments+xml"/>
  <Override PartName="/ppt/comments/modernComment_13C_AABA4BF4.xml" ContentType="application/vnd.ms-powerpoint.comments+xml"/>
  <Override PartName="/ppt/comments/modernComment_13E_BB60851E.xml" ContentType="application/vnd.ms-powerpoint.comments+xml"/>
  <Override PartName="/ppt/comments/modernComment_131_F547E3E2.xml" ContentType="application/vnd.ms-powerpoint.comments+xml"/>
  <Override PartName="/ppt/comments/modernComment_134_7CC597F1.xml" ContentType="application/vnd.ms-powerpoint.comments+xml"/>
  <Override PartName="/ppt/comments/modernComment_13F_3E9D02FA.xml" ContentType="application/vnd.ms-powerpoint.comments+xml"/>
  <Override PartName="/ppt/comments/modernComment_149_8864FF36.xml" ContentType="application/vnd.ms-powerpoint.comments+xml"/>
  <Override PartName="/ppt/comments/modernComment_15B_89142C6.xml" ContentType="application/vnd.ms-powerpoint.comments+xml"/>
  <Override PartName="/ppt/comments/modernComment_12A_DBF7E471.xml" ContentType="application/vnd.ms-powerpoint.comments+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45"/>
  </p:notesMasterIdLst>
  <p:sldIdLst>
    <p:sldId id="256" r:id="rId2"/>
    <p:sldId id="297" r:id="rId3"/>
    <p:sldId id="258" r:id="rId4"/>
    <p:sldId id="307" r:id="rId5"/>
    <p:sldId id="308" r:id="rId6"/>
    <p:sldId id="332" r:id="rId7"/>
    <p:sldId id="309" r:id="rId8"/>
    <p:sldId id="333" r:id="rId9"/>
    <p:sldId id="310" r:id="rId10"/>
    <p:sldId id="320" r:id="rId11"/>
    <p:sldId id="336" r:id="rId12"/>
    <p:sldId id="337" r:id="rId13"/>
    <p:sldId id="338" r:id="rId14"/>
    <p:sldId id="339" r:id="rId15"/>
    <p:sldId id="340" r:id="rId16"/>
    <p:sldId id="341" r:id="rId17"/>
    <p:sldId id="342" r:id="rId18"/>
    <p:sldId id="349" r:id="rId19"/>
    <p:sldId id="344" r:id="rId20"/>
    <p:sldId id="351" r:id="rId21"/>
    <p:sldId id="312" r:id="rId22"/>
    <p:sldId id="300" r:id="rId23"/>
    <p:sldId id="315" r:id="rId24"/>
    <p:sldId id="316" r:id="rId25"/>
    <p:sldId id="317" r:id="rId26"/>
    <p:sldId id="318" r:id="rId27"/>
    <p:sldId id="319" r:id="rId28"/>
    <p:sldId id="298" r:id="rId29"/>
    <p:sldId id="302" r:id="rId30"/>
    <p:sldId id="321" r:id="rId31"/>
    <p:sldId id="322" r:id="rId32"/>
    <p:sldId id="323" r:id="rId33"/>
    <p:sldId id="325" r:id="rId34"/>
    <p:sldId id="331" r:id="rId35"/>
    <p:sldId id="329" r:id="rId36"/>
    <p:sldId id="299" r:id="rId37"/>
    <p:sldId id="305" r:id="rId38"/>
    <p:sldId id="345" r:id="rId39"/>
    <p:sldId id="347" r:id="rId40"/>
    <p:sldId id="346" r:id="rId41"/>
    <p:sldId id="348" r:id="rId42"/>
    <p:sldId id="350" r:id="rId43"/>
    <p:sldId id="275" r:id="rId44"/>
  </p:sldIdLst>
  <p:sldSz cx="9144000" cy="5143500" type="screen16x9"/>
  <p:notesSz cx="6858000" cy="9144000"/>
  <p:embeddedFontLst>
    <p:embeddedFont>
      <p:font typeface="Archivo" panose="020B0604020202020204" charset="0"/>
      <p:regular r:id="rId46"/>
      <p:bold r:id="rId47"/>
      <p:italic r:id="rId48"/>
      <p:boldItalic r:id="rId49"/>
    </p:embeddedFont>
    <p:embeddedFont>
      <p:font typeface="Bebas Neue" panose="020B0606020202050201" pitchFamily="34" charset="0"/>
      <p:regular r:id="rId50"/>
    </p:embeddedFont>
    <p:embeddedFont>
      <p:font typeface="Helvetica" panose="020B0604020202020204" pitchFamily="34" charset="0"/>
      <p:regular r:id="rId51"/>
      <p:bold r:id="rId52"/>
      <p:italic r:id="rId53"/>
      <p:boldItalic r:id="rId54"/>
    </p:embeddedFont>
    <p:embeddedFont>
      <p:font typeface="Noto Sans" panose="020B0502040504020204" pitchFamily="34" charset="0"/>
      <p:regular r:id="rId55"/>
      <p:bold r:id="rId56"/>
      <p:italic r:id="rId57"/>
      <p:boldItalic r:id="rId58"/>
    </p:embeddedFont>
    <p:embeddedFont>
      <p:font typeface="Nunito" pitchFamily="2" charset="0"/>
      <p:regular r:id="rId59"/>
      <p:bold r:id="rId60"/>
      <p:italic r:id="rId61"/>
      <p:boldItalic r:id="rId62"/>
    </p:embeddedFont>
    <p:embeddedFont>
      <p:font typeface="Prompt" panose="00000500000000000000" pitchFamily="2" charset="-34"/>
      <p:regular r:id="rId63"/>
      <p:bold r:id="rId64"/>
      <p:italic r:id="rId65"/>
      <p:boldItalic r:id="rId66"/>
    </p:embeddedFont>
    <p:embeddedFont>
      <p:font typeface="Raleway" pitchFamily="2" charset="0"/>
      <p:regular r:id="rId67"/>
      <p:bold r:id="rId68"/>
    </p:embeddedFont>
    <p:embeddedFont>
      <p:font typeface="Roboto" panose="02000000000000000000" pitchFamily="2"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48" userDrawn="1">
          <p15:clr>
            <a:srgbClr val="A4A3A4"/>
          </p15:clr>
        </p15:guide>
        <p15:guide id="2" pos="53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25B757-99CE-F5FC-D3C7-7EADB7062301}" name="Molly Csere" initials="MC" userId="Molly Csere" providerId="None"/>
  <p188:author id="{7192CE9C-B75F-827D-AE97-82682BE43B8B}" name="Csere,Molly" initials="MC" userId="S::csere@uchc.edu::972d2640-475b-4da8-a713-3c7b471dbb9a" providerId="AD"/>
  <p188:author id="{F95F3DCD-5A65-CFA1-D974-11BDFD44F7B2}" name="Mitchell,Megan T" initials="MT" userId="S::megmitchell@uchc.edu::7babffb7-af96-41b7-9ae3-abcf236ad088" providerId="AD"/>
  <p188:author id="{6015F8E2-86F5-7FD4-4F0D-FAC4B46F1A1E}" name="Zedan,Mariam" initials="Ze" userId="S::zedan@uchc.edu::c5b8756c-2c50-48c1-92da-f19c194fb181" providerId="AD"/>
  <p188:author id="{0DBF52FE-BB79-E430-083E-8BD853752C76}" name="Kuszewski,Gillian" initials="Ku" userId="S::kuszewski@uchc.edu::9e29d746-cd70-440b-9f7a-d3f41d6d70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2F"/>
    <a:srgbClr val="BCC0C3"/>
    <a:srgbClr val="7D868C"/>
    <a:srgbClr val="EE6921"/>
    <a:srgbClr val="98D7D8"/>
    <a:srgbClr val="64C7C9"/>
    <a:srgbClr val="BE2D2D"/>
    <a:srgbClr val="F8C1A2"/>
    <a:srgbClr val="79AFBA"/>
    <a:srgbClr val="FFD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507B7-42AB-4F76-986D-4C379C764B85}" v="6" dt="2025-04-17T12:41:12.623"/>
    <p1510:client id="{971CEFB2-2D4E-0C04-5C5E-EBE4218A4330}" v="29" dt="2025-04-17T12:34:05.678"/>
    <p1510:client id="{C2AAD48C-B529-9413-8EDA-377776095B98}" v="53" dt="2025-04-17T14:33:32.494"/>
  </p1510:revLst>
</p1510:revInfo>
</file>

<file path=ppt/tableStyles.xml><?xml version="1.0" encoding="utf-8"?>
<a:tblStyleLst xmlns:a="http://schemas.openxmlformats.org/drawingml/2006/main" def="{93CE3EEB-8E9B-4A96-BF83-4F2CA63EFF59}">
  <a:tblStyle styleId="{93CE3EEB-8E9B-4A96-BF83-4F2CA63EFF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92C61F9-0809-4AD2-8503-CC582CFA69B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306" y="62"/>
      </p:cViewPr>
      <p:guideLst>
        <p:guide orient="horz" pos="948"/>
        <p:guide pos="5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8.fntdata"/><Relationship Id="rId58" Type="http://schemas.openxmlformats.org/officeDocument/2006/relationships/font" Target="fonts/font13.fntdata"/><Relationship Id="rId74" Type="http://schemas.openxmlformats.org/officeDocument/2006/relationships/viewProps" Target="viewProps.xml"/><Relationship Id="rId79"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6.fntdata"/><Relationship Id="rId72" Type="http://schemas.openxmlformats.org/officeDocument/2006/relationships/font" Target="fonts/font27.fntdata"/><Relationship Id="rId80"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presProps" Target="presProps.xml"/><Relationship Id="rId78" Type="http://schemas.microsoft.com/office/2018/10/relationships/authors" Target="authors.xml"/><Relationship Id="rId8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2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notesMaster" Target="notesMasters/notesMaster1.xml"/><Relationship Id="rId66" Type="http://schemas.openxmlformats.org/officeDocument/2006/relationships/font" Target="fonts/font21.fntdata"/></Relationships>
</file>

<file path=ppt/comments/modernComment_102_0.xml><?xml version="1.0" encoding="utf-8"?>
<p188:cmLst xmlns:a="http://schemas.openxmlformats.org/drawingml/2006/main" xmlns:r="http://schemas.openxmlformats.org/officeDocument/2006/relationships" xmlns:p188="http://schemas.microsoft.com/office/powerpoint/2018/8/main">
  <p188:cm id="{2AEF4707-6057-4BBB-B4E1-509616402459}" authorId="{7192CE9C-B75F-827D-AE97-82682BE43B8B}" status="resolved" created="2025-02-17T13:22:28.037" complete="100000">
    <ac:txMkLst xmlns:ac="http://schemas.microsoft.com/office/drawing/2013/main/command">
      <pc:docMk xmlns:pc="http://schemas.microsoft.com/office/powerpoint/2013/main/command"/>
      <pc:sldMk xmlns:pc="http://schemas.microsoft.com/office/powerpoint/2013/main/command" cId="0" sldId="258"/>
      <ac:spMk id="382" creationId="{00000000-0000-0000-0000-000000000000}"/>
      <ac:txMk cp="0" len="42">
        <ac:context len="53" hash="3638743720"/>
      </ac:txMk>
    </ac:txMkLst>
    <p188:pos x="7299738" y="267008"/>
    <p188:replyLst>
      <p188:reply id="{A9587790-8CB1-4239-BE3A-4EFE1697189B}" authorId="{6015F8E2-86F5-7FD4-4F0D-FAC4B46F1A1E}" created="2025-02-17T14:07:12.955">
        <p188:txBody>
          <a:bodyPr/>
          <a:lstStyle/>
          <a:p>
            <a:r>
              <a:rPr lang="en-US"/>
              <a:t>i didnt even notice lmaooo yeah sounds good</a:t>
            </a:r>
          </a:p>
        </p188:txBody>
      </p188:reply>
    </p188:replyLst>
    <p188:txBody>
      <a:bodyPr/>
      <a:lstStyle/>
      <a:p>
        <a:r>
          <a:rPr lang="en-US"/>
          <a:t>Idk if we can put these both together but they’re the exact same LOs? </a:t>
        </a:r>
      </a:p>
    </p188:txBody>
  </p188:cm>
  <p188:cm id="{B25EF03B-645D-4DF7-9CDB-E2751CC6AF36}" authorId="{0DBF52FE-BB79-E430-083E-8BD853752C76}" status="resolved" created="2025-02-25T20:05:50.581" complete="100000">
    <pc:sldMkLst xmlns:pc="http://schemas.microsoft.com/office/powerpoint/2013/main/command">
      <pc:docMk/>
      <pc:sldMk cId="0" sldId="258"/>
    </pc:sldMkLst>
    <p188:txBody>
      <a:bodyPr/>
      <a:lstStyle/>
      <a:p>
        <a:r>
          <a:rPr lang="en-US"/>
          <a:t>Given your presentation is separated into 5 sections I would either: 1. remove the numbers here, since the objectives and the section numbers are different OR 2. Make section 3, 4 and 5 section 3a., 3b. and 3c. If this comment doesn't make sense, LMK and I will explain better in person.  </a:t>
        </a:r>
      </a:p>
    </p188:txBody>
  </p188:cm>
</p188:cmLst>
</file>

<file path=ppt/comments/modernComment_12A_DBF7E471.xml><?xml version="1.0" encoding="utf-8"?>
<p188:cmLst xmlns:a="http://schemas.openxmlformats.org/drawingml/2006/main" xmlns:r="http://schemas.openxmlformats.org/officeDocument/2006/relationships" xmlns:p188="http://schemas.microsoft.com/office/powerpoint/2018/8/main">
  <p188:cm id="{8854D6FC-46E7-4474-93EC-77E33B017A2B}" authorId="{6015F8E2-86F5-7FD4-4F0D-FAC4B46F1A1E}" status="resolved" created="2025-02-10T20:33:10.640" complete="100000">
    <ac:txMkLst xmlns:ac="http://schemas.microsoft.com/office/drawing/2013/main/command">
      <pc:docMk xmlns:pc="http://schemas.microsoft.com/office/powerpoint/2013/main/command"/>
      <pc:sldMk xmlns:pc="http://schemas.microsoft.com/office/powerpoint/2013/main/command" cId="3690456177" sldId="298"/>
      <ac:spMk id="408" creationId="{43AF020A-6D41-168A-322D-69EB6C33F51C}"/>
      <ac:txMk cp="37" len="24">
        <ac:context len="62" hash="544973152"/>
      </ac:txMk>
    </ac:txMkLst>
    <p188:pos x="4719204" y="1177636"/>
    <p188:txBody>
      <a:bodyPr/>
      <a:lstStyle/>
      <a:p>
        <a:r>
          <a:rPr lang="en-US"/>
          <a:t>pick one</a:t>
        </a:r>
      </a:p>
    </p188:txBody>
  </p188:cm>
  <p188:cm id="{F8737407-5605-434A-B6EB-A31F84F239C8}" authorId="{F95F3DCD-5A65-CFA1-D974-11BDFD44F7B2}" status="resolved" created="2025-02-19T18:49:58.029" complete="100000">
    <pc:sldMkLst xmlns:pc="http://schemas.microsoft.com/office/powerpoint/2013/main/command">
      <pc:docMk/>
      <pc:sldMk cId="3690456177" sldId="298"/>
    </pc:sldMkLst>
    <p188:txBody>
      <a:bodyPr/>
      <a:lstStyle/>
      <a:p>
        <a:r>
          <a:rPr lang="en-US"/>
          <a:t>can we please use the generic buprenorphine rather than brand names? this applies to a variety of BUP products for MOUD and I don't want to pigeonhole </a:t>
        </a:r>
      </a:p>
    </p188:txBody>
  </p188:cm>
</p188:cmLst>
</file>

<file path=ppt/comments/modernComment_131_F547E3E2.xml><?xml version="1.0" encoding="utf-8"?>
<p188:cmLst xmlns:a="http://schemas.openxmlformats.org/drawingml/2006/main" xmlns:r="http://schemas.openxmlformats.org/officeDocument/2006/relationships" xmlns:p188="http://schemas.microsoft.com/office/powerpoint/2018/8/main">
  <p188:cm id="{49000B53-8CC3-480B-923E-CBC69F1D32E3}" authorId="{F95F3DCD-5A65-CFA1-D974-11BDFD44F7B2}" status="resolved" created="2025-02-19T19:00:43.792" complete="100000">
    <ac:txMkLst xmlns:ac="http://schemas.microsoft.com/office/drawing/2013/main/command">
      <pc:docMk xmlns:pc="http://schemas.microsoft.com/office/powerpoint/2013/main/command"/>
      <pc:sldMk xmlns:pc="http://schemas.microsoft.com/office/powerpoint/2013/main/command" cId="4115129314" sldId="305"/>
      <ac:spMk id="4" creationId="{959A4AD2-4030-8185-B4B7-71106EB19BAF}"/>
      <ac:txMk cp="282" len="141">
        <ac:context len="490" hash="269433223"/>
      </ac:txMk>
    </ac:txMkLst>
    <p188:pos x="3455789" y="1982390"/>
    <p188:replyLst>
      <p188:reply id="{2FC1AA66-DE0B-9E4A-8B5C-24ADD30C5955}" authorId="{6625B757-99CE-F5FC-D3C7-7EADB7062301}" created="2025-02-21T00:01:04.502">
        <p188:txBody>
          <a:bodyPr/>
          <a:lstStyle/>
          <a:p>
            <a:r>
              <a:rPr lang="en-US"/>
              <a:t>I was scared of the IM form haha but you are totally right - changed! </a:t>
            </a:r>
          </a:p>
        </p188:txBody>
      </p188:reply>
    </p188:replyLst>
    <p188:txBody>
      <a:bodyPr/>
      <a:lstStyle/>
      <a:p>
        <a:r>
          <a:rPr lang="en-US"/>
          <a:t>why PO and not IM? PO is used less often unless pts are very stable in recovery because the efficacy is so heavily reliant on pt adherence - may be worth changing this case to be the IM naltrexone (vivitrol?) </a:t>
        </a:r>
      </a:p>
    </p188:txBody>
  </p188:cm>
</p188:cmLst>
</file>

<file path=ppt/comments/modernComment_134_7CC597F1.xml><?xml version="1.0" encoding="utf-8"?>
<p188:cmLst xmlns:a="http://schemas.openxmlformats.org/drawingml/2006/main" xmlns:r="http://schemas.openxmlformats.org/officeDocument/2006/relationships" xmlns:p188="http://schemas.microsoft.com/office/powerpoint/2018/8/main">
  <p188:cm id="{8ADE1839-C281-4C09-AE38-281C1BE48C9B}" authorId="{0DBF52FE-BB79-E430-083E-8BD853752C76}" status="resolved" created="2025-02-25T19:30:56.762" complete="100000">
    <pc:sldMkLst xmlns:pc="http://schemas.microsoft.com/office/powerpoint/2013/main/command">
      <pc:docMk/>
      <pc:sldMk cId="2093324273" sldId="308"/>
    </pc:sldMkLst>
    <p188:txBody>
      <a:bodyPr/>
      <a:lstStyle/>
      <a:p>
        <a:r>
          <a:rPr lang="en-US"/>
          <a:t>for the first bullet point I would say "Higher amounts or longer durations than anticipated", as I had to read that point several times to understand it </a:t>
        </a:r>
      </a:p>
    </p188:txBody>
  </p188:cm>
</p188:cmLst>
</file>

<file path=ppt/comments/modernComment_13C_AABA4BF4.xml><?xml version="1.0" encoding="utf-8"?>
<p188:cmLst xmlns:a="http://schemas.openxmlformats.org/drawingml/2006/main" xmlns:r="http://schemas.openxmlformats.org/officeDocument/2006/relationships" xmlns:p188="http://schemas.microsoft.com/office/powerpoint/2018/8/main">
  <p188:cm id="{A093BCEA-E7F0-4486-85B1-0F368FD70ADB}" authorId="{F95F3DCD-5A65-CFA1-D974-11BDFD44F7B2}" status="resolved" created="2025-02-19T18:49:01.983" complete="100000">
    <pc:sldMkLst xmlns:pc="http://schemas.microsoft.com/office/powerpoint/2013/main/command">
      <pc:docMk/>
      <pc:sldMk cId="2864335860" sldId="316"/>
    </pc:sldMkLst>
    <p188:replyLst>
      <p188:reply id="{5458CFD7-7A6D-EC45-9CA8-321A963A8BF8}" authorId="{6625B757-99CE-F5FC-D3C7-7EADB7062301}" created="2025-02-20T23:00:23.963">
        <p188:txBody>
          <a:bodyPr/>
          <a:lstStyle/>
          <a:p>
            <a:r>
              <a:rPr lang="en-US"/>
              <a:t>Sounds good, will do! :)</a:t>
            </a:r>
          </a:p>
        </p188:txBody>
      </p188:reply>
    </p188:replyLst>
    <p188:txBody>
      <a:bodyPr/>
      <a:lstStyle/>
      <a:p>
        <a:r>
          <a:rPr lang="en-US"/>
          <a:t>I like how simple this slide is, but make sure whoever is presenting this can elaborate on the process of med selection - based on the pain pathology, AE profile, DDIs, organ function, bleeding risk, etc...</a:t>
        </a:r>
      </a:p>
    </p188:txBody>
  </p188:cm>
</p188:cmLst>
</file>

<file path=ppt/comments/modernComment_13E_BB60851E.xml><?xml version="1.0" encoding="utf-8"?>
<p188:cmLst xmlns:a="http://schemas.openxmlformats.org/drawingml/2006/main" xmlns:r="http://schemas.openxmlformats.org/officeDocument/2006/relationships" xmlns:p188="http://schemas.microsoft.com/office/powerpoint/2018/8/main">
  <p188:cm id="{58A23A1F-478D-4534-B2E6-1236B374D0E9}" authorId="{F95F3DCD-5A65-CFA1-D974-11BDFD44F7B2}" status="resolved" created="2025-02-19T18:47:41.358" complete="100000">
    <ac:deMkLst xmlns:ac="http://schemas.microsoft.com/office/drawing/2013/main/command">
      <pc:docMk xmlns:pc="http://schemas.microsoft.com/office/powerpoint/2013/main/command"/>
      <pc:sldMk xmlns:pc="http://schemas.microsoft.com/office/powerpoint/2013/main/command" cId="3143664926" sldId="318"/>
      <ac:spMk id="9" creationId="{39EF36B2-C350-9B72-E74D-388403DFA103}"/>
    </ac:deMkLst>
    <p188:replyLst>
      <p188:reply id="{ACEFBCD0-53D5-E141-9926-A7823601D28E}" authorId="{6625B757-99CE-F5FC-D3C7-7EADB7062301}" created="2025-02-20T23:02:16.027">
        <p188:txBody>
          <a:bodyPr/>
          <a:lstStyle/>
          <a:p>
            <a:r>
              <a:rPr lang="en-US"/>
              <a:t>Moved up and added to speaker notes</a:t>
            </a:r>
          </a:p>
        </p188:txBody>
      </p188:reply>
    </p188:replyLst>
    <p188:txBody>
      <a:bodyPr/>
      <a:lstStyle/>
      <a:p>
        <a:r>
          <a:rPr lang="en-US"/>
          <a:t>verbal comment here that we should always be making the recommendation/offer to start MOUD but if pts elect not to start MOUD, we also still have an obligation to manage pain. I wonder if this slide should be moved up before 23? so cover this one first, and then address the pain management slides. </a:t>
        </a:r>
      </a:p>
    </p188:txBody>
  </p188:cm>
</p188:cmLst>
</file>

<file path=ppt/comments/modernComment_13F_3E9D02FA.xml><?xml version="1.0" encoding="utf-8"?>
<p188:cmLst xmlns:a="http://schemas.openxmlformats.org/drawingml/2006/main" xmlns:r="http://schemas.openxmlformats.org/officeDocument/2006/relationships" xmlns:p188="http://schemas.microsoft.com/office/powerpoint/2018/8/main">
  <p188:cm id="{6CC61B21-4403-4413-9BEC-8A36F794F142}" authorId="{F95F3DCD-5A65-CFA1-D974-11BDFD44F7B2}" status="resolved" created="2025-02-19T18:48:07.124" complete="100000">
    <ac:txMkLst xmlns:ac="http://schemas.microsoft.com/office/drawing/2013/main/command">
      <pc:docMk xmlns:pc="http://schemas.microsoft.com/office/powerpoint/2013/main/command"/>
      <pc:sldMk xmlns:pc="http://schemas.microsoft.com/office/powerpoint/2013/main/command" cId="1050477306" sldId="319"/>
      <ac:spMk id="9" creationId="{3F7412EC-8540-A149-1253-749584EF91F8}"/>
      <ac:txMk cp="48" len="65">
        <ac:context len="115" hash="1992232269"/>
      </ac:txMk>
    </ac:txMkLst>
    <p188:pos x="3643312" y="1625203"/>
    <p188:txBody>
      <a:bodyPr/>
      <a:lstStyle/>
      <a:p>
        <a:r>
          <a:rPr lang="en-US"/>
          <a:t>also likely not ethical or possible in the setting of severe acute pain requiring surgical intervention?? </a:t>
        </a:r>
      </a:p>
    </p188:txBody>
  </p188:cm>
</p188:cmLst>
</file>

<file path=ppt/comments/modernComment_142_DC1CE4D8.xml><?xml version="1.0" encoding="utf-8"?>
<p188:cmLst xmlns:a="http://schemas.openxmlformats.org/drawingml/2006/main" xmlns:r="http://schemas.openxmlformats.org/officeDocument/2006/relationships" xmlns:p188="http://schemas.microsoft.com/office/powerpoint/2018/8/main">
  <p188:cm id="{9D8FB6D4-BEC8-4FB7-A34B-A4DB680F63F3}" authorId="{F95F3DCD-5A65-CFA1-D974-11BDFD44F7B2}" status="resolved" created="2025-02-19T18:53:16.028" complete="100000">
    <ac:deMkLst xmlns:ac="http://schemas.microsoft.com/office/drawing/2013/main/command">
      <pc:docMk xmlns:pc="http://schemas.microsoft.com/office/powerpoint/2013/main/command"/>
      <pc:sldMk xmlns:pc="http://schemas.microsoft.com/office/powerpoint/2013/main/command" cId="3692881112" sldId="322"/>
      <ac:spMk id="5" creationId="{61C3BD15-6123-F8F8-F33A-E70D2384B607}"/>
    </ac:deMkLst>
    <p188:txBody>
      <a:bodyPr/>
      <a:lstStyle/>
      <a:p>
        <a:r>
          <a:rPr lang="en-US"/>
          <a:t>additionally, at higher risk of accidental OD if tolerance non maintained and then they discharge and have return to use</a:t>
        </a:r>
      </a:p>
    </p188:txBody>
  </p188:cm>
  <p188:cm id="{400A8644-B413-4B2F-B1E0-EA4DB1B16348}" authorId="{F95F3DCD-5A65-CFA1-D974-11BDFD44F7B2}" status="resolved" created="2025-02-19T18:54:20.700" complete="100000">
    <ac:txMkLst xmlns:ac="http://schemas.microsoft.com/office/drawing/2013/main/command">
      <pc:docMk xmlns:pc="http://schemas.microsoft.com/office/powerpoint/2013/main/command"/>
      <pc:sldMk xmlns:pc="http://schemas.microsoft.com/office/powerpoint/2013/main/command" cId="3692881112" sldId="322"/>
      <ac:spMk id="5" creationId="{61C3BD15-6123-F8F8-F33A-E70D2384B607}"/>
      <ac:txMk cp="287">
        <ac:context len="288" hash="2806289137"/>
      </ac:txMk>
    </ac:txMkLst>
    <p188:pos x="1616273" y="2250281"/>
    <p188:replyLst>
      <p188:reply id="{0CBEB5AB-A34A-4EA7-9EC4-22DBCBF398E2}" authorId="{6015F8E2-86F5-7FD4-4F0D-FAC4B46F1A1E}" created="2025-02-21T17:10:57.618">
        <p188:txBody>
          <a:bodyPr/>
          <a:lstStyle/>
          <a:p>
            <a:r>
              <a:rPr lang="en-US"/>
              <a:t>i was thinking the patient may require overall increased levels of opioids to overcome both their withdrawal if their maintenance therapy is stopped and pain, maybe there is a better way to reword. Or i can remove/say verabally </a:t>
            </a:r>
          </a:p>
        </p188:txBody>
      </p188:reply>
      <p188:reply id="{44655CB4-7C68-46B6-93D7-858F3E48F019}" authorId="{F95F3DCD-5A65-CFA1-D974-11BDFD44F7B2}" created="2025-02-25T13:01:25.374">
        <p188:txBody>
          <a:bodyPr/>
          <a:lstStyle/>
          <a:p>
            <a:r>
              <a:rPr lang="en-US"/>
              <a:t>How's this? </a:t>
            </a:r>
          </a:p>
        </p188:txBody>
      </p188:reply>
      <p188:reply id="{35F5C2CE-574D-45F0-BAB1-A497A2EFE860}" authorId="{6015F8E2-86F5-7FD4-4F0D-FAC4B46F1A1E}" created="2025-02-25T13:28:32.413">
        <p188:txBody>
          <a:bodyPr/>
          <a:lstStyle/>
          <a:p>
            <a:r>
              <a:rPr lang="en-US"/>
              <a:t>sounds good! </a:t>
            </a:r>
          </a:p>
        </p188:txBody>
      </p188:reply>
    </p188:replyLst>
    <p188:txBody>
      <a:bodyPr/>
      <a:lstStyle/>
      <a:p>
        <a:r>
          <a:rPr lang="en-US"/>
          <a:t>can you clarify what you mean by this? I think I know but I am unsure</a:t>
        </a:r>
      </a:p>
    </p188:txBody>
  </p188:cm>
</p188:cmLst>
</file>

<file path=ppt/comments/modernComment_149_8864FF36.xml><?xml version="1.0" encoding="utf-8"?>
<p188:cmLst xmlns:a="http://schemas.openxmlformats.org/drawingml/2006/main" xmlns:r="http://schemas.openxmlformats.org/officeDocument/2006/relationships" xmlns:p188="http://schemas.microsoft.com/office/powerpoint/2018/8/main">
  <p188:cm id="{D1EA9B25-786A-4E99-94F0-841627042455}" authorId="{F95F3DCD-5A65-CFA1-D974-11BDFD44F7B2}" status="resolved" created="2025-02-19T18:57:40.371" complete="100000">
    <pc:sldMkLst xmlns:pc="http://schemas.microsoft.com/office/powerpoint/2013/main/command">
      <pc:docMk/>
      <pc:sldMk cId="2288320310" sldId="329"/>
    </pc:sldMkLst>
    <p188:txBody>
      <a:bodyPr/>
      <a:lstStyle/>
      <a:p>
        <a:r>
          <a:rPr lang="en-US"/>
          <a:t>Again whoever is presenting here needs to be prepared to verbally walk the audience through this table - and how it helps inform med selection </a:t>
        </a:r>
      </a:p>
    </p188:txBody>
  </p188:cm>
</p188:cmLst>
</file>

<file path=ppt/comments/modernComment_158_E1329D9D.xml><?xml version="1.0" encoding="utf-8"?>
<p188:cmLst xmlns:a="http://schemas.openxmlformats.org/drawingml/2006/main" xmlns:r="http://schemas.openxmlformats.org/officeDocument/2006/relationships" xmlns:p188="http://schemas.microsoft.com/office/powerpoint/2018/8/main">
  <p188:cm id="{CEC24DB1-72B9-4B49-9FC5-286560404111}" authorId="{F95F3DCD-5A65-CFA1-D974-11BDFD44F7B2}" status="resolved" created="2025-02-19T18:42:06.344" complete="100000">
    <ac:deMkLst xmlns:ac="http://schemas.microsoft.com/office/drawing/2013/main/command">
      <pc:docMk xmlns:pc="http://schemas.microsoft.com/office/powerpoint/2013/main/command"/>
      <pc:sldMk xmlns:pc="http://schemas.microsoft.com/office/powerpoint/2013/main/command" cId="3778190749" sldId="344"/>
      <ac:spMk id="2" creationId="{C2C8F3A5-145A-9BF8-5BF4-4B8348ECDCE2}"/>
    </ac:deMkLst>
    <p188:replyLst>
      <p188:reply id="{A52A3AAE-1898-E84D-8CAC-5D152E15E11F}" authorId="{6625B757-99CE-F5FC-D3C7-7EADB7062301}" created="2025-02-20T22:58:41.510">
        <p188:txBody>
          <a:bodyPr/>
          <a:lstStyle/>
          <a:p>
            <a:r>
              <a:rPr lang="en-US"/>
              <a:t>Agreed - my preference would be to verbally speak it during the presentation if that works for y’all</a:t>
            </a:r>
          </a:p>
        </p188:txBody>
      </p188:reply>
      <p188:reply id="{B358DDFA-F375-43DA-AACC-65C47DA9217E}" authorId="{6015F8E2-86F5-7FD4-4F0D-FAC4B46F1A1E}" created="2025-02-21T00:56:21.069">
        <p188:txBody>
          <a:bodyPr/>
          <a:lstStyle/>
          <a:p>
            <a:r>
              <a:rPr lang="en-US"/>
              <a:t>^ sounds good </a:t>
            </a:r>
          </a:p>
        </p188:txBody>
      </p188:reply>
    </p188:replyLst>
    <p188:txBody>
      <a:bodyPr/>
      <a:lstStyle/>
      <a:p>
        <a:r>
          <a:rPr lang="en-US"/>
          <a:t>verbal or on the slide can we clarify that the combo approach is definitely ideal, but we do not withhold medications if the pt chooses not to engage in the behavioral therapy/counseling/support aspects of care. Meds should still be offered. </a:t>
        </a:r>
      </a:p>
    </p188:txBody>
  </p188:cm>
  <p188:cm id="{9A4AAFF9-1BA7-49F8-AF54-475CF6FD247F}" authorId="{F95F3DCD-5A65-CFA1-D974-11BDFD44F7B2}" status="resolved" created="2025-02-19T18:43:38.703" complete="100000">
    <ac:txMkLst xmlns:ac="http://schemas.microsoft.com/office/drawing/2013/main/command">
      <pc:docMk xmlns:pc="http://schemas.microsoft.com/office/powerpoint/2013/main/command"/>
      <pc:sldMk xmlns:pc="http://schemas.microsoft.com/office/powerpoint/2013/main/command" cId="3778190749" sldId="344"/>
      <ac:graphicFrameMk id="13" creationId="{EE65B3CD-CFC7-F466-1E60-E8FC53A2CD54}"/>
      <ac:tblMk/>
      <ac:tcMk rowId="2573497819" colId="2928149105"/>
      <ac:txMk cp="14" len="12">
        <ac:context len="27" hash="2886161318"/>
      </ac:txMk>
    </ac:txMkLst>
    <p188:pos x="2080617" y="455414"/>
    <p188:replyLst>
      <p188:reply id="{F1A1FE84-58B2-4248-9F55-DA631418E544}" authorId="{6625B757-99CE-F5FC-D3C7-7EADB7062301}" created="2025-02-20T22:59:40.078">
        <p188:txBody>
          <a:bodyPr/>
          <a:lstStyle/>
          <a:p>
            <a:r>
              <a:rPr lang="en-US"/>
              <a:t>I’m for removing it - I think it kinda makes the slide a bit confusing. Mariam, what do you think?</a:t>
            </a:r>
          </a:p>
        </p188:txBody>
      </p188:reply>
      <p188:reply id="{CBD8A48C-2319-408A-AB12-58982389CFD2}" authorId="{6015F8E2-86F5-7FD4-4F0D-FAC4B46F1A1E}" created="2025-02-21T00:56:39.225">
        <p188:txBody>
          <a:bodyPr/>
          <a:lstStyle/>
          <a:p>
            <a:r>
              <a:rPr lang="en-US"/>
              <a:t>ok sounds good </a:t>
            </a:r>
          </a:p>
        </p188:txBody>
      </p188:reply>
    </p188:replyLst>
    <p188:txBody>
      <a:bodyPr/>
      <a:lstStyle/>
      <a:p>
        <a:r>
          <a:rPr lang="en-US"/>
          <a:t>how would you guys feel about removing the naloxone in here and focusing on BUP as the primary agent? You can verbally mention that BUP is available as a mono product or in combo with naloxone for abuse deterrence? </a:t>
        </a:r>
      </a:p>
    </p188:txBody>
  </p188:cm>
  <p188:cm id="{4B1F2E48-646E-4BD6-95DA-B6C438CCF213}" authorId="{F95F3DCD-5A65-CFA1-D974-11BDFD44F7B2}" status="resolved" created="2025-02-19T18:44:54.234" complete="100000">
    <pc:sldMkLst xmlns:pc="http://schemas.microsoft.com/office/powerpoint/2013/main/command">
      <pc:docMk/>
      <pc:sldMk cId="3778190749" sldId="344"/>
    </pc:sldMkLst>
    <p188:txBody>
      <a:bodyPr/>
      <a:lstStyle/>
      <a:p>
        <a:r>
          <a:rPr lang="en-US"/>
          <a:t>could we add to this slide some of the morbidity and mortality benefits of MOUD? decreased rates of overdose related and all cause mortality, infection, etc... I have those resources if needed </a:t>
        </a:r>
      </a:p>
    </p188:txBody>
  </p188:cm>
</p188:cmLst>
</file>

<file path=ppt/comments/modernComment_15B_89142C6.xml><?xml version="1.0" encoding="utf-8"?>
<p188:cmLst xmlns:a="http://schemas.openxmlformats.org/drawingml/2006/main" xmlns:r="http://schemas.openxmlformats.org/officeDocument/2006/relationships" xmlns:p188="http://schemas.microsoft.com/office/powerpoint/2018/8/main">
  <p188:cm id="{2C3C126E-23FC-40E2-AE91-78DCC76F39C7}" authorId="{F95F3DCD-5A65-CFA1-D974-11BDFD44F7B2}" status="resolved" created="2025-02-19T19:02:01.308" complete="100000">
    <pc:sldMkLst xmlns:pc="http://schemas.microsoft.com/office/powerpoint/2013/main/command">
      <pc:docMk/>
      <pc:sldMk cId="143737542" sldId="347"/>
    </pc:sldMkLst>
    <p188:replyLst>
      <p188:reply id="{292407C9-8378-D048-BFE8-285785A310C1}" authorId="{6625B757-99CE-F5FC-D3C7-7EADB7062301}" created="2025-02-20T23:59:44.879">
        <p188:txBody>
          <a:bodyPr/>
          <a:lstStyle/>
          <a:p>
            <a:r>
              <a:rPr lang="en-US"/>
              <a:t>Yes! Will do on slide 40 and 41</a:t>
            </a:r>
          </a:p>
        </p188:txBody>
      </p188:reply>
    </p188:replyLst>
    <p188:txBody>
      <a:bodyPr/>
      <a:lstStyle/>
      <a:p>
        <a:r>
          <a:rPr lang="en-US"/>
          <a:t>could also talk about what to do if IM and you cannot "hold" like you may be able to with PO?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ptodate.com/contents/management-of-acute-pain-in-patients-with-opioid-use-disorder#H128022260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uptodate.com/contents/management-of-acute-pain-in-patients-with-opioid-use-disorder#H128022260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uptodate.com/contents/management-of-acute-pain-in-patients-with-opioid-use-disorder#H1280222604"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dx.doi.org/10.15585/mmwr.rr7103a1" TargetMode="External"/><Relationship Id="rId4" Type="http://schemas.openxmlformats.org/officeDocument/2006/relationships/hyperlink" Target="https://www.cdc.gov/overdose-prevention/hcp/clinical-care/oud-pain-management.html#:~:text=Clinicians%20should%20use%20nonpharmacologic%20and,help%20with%20concurrent%20pain%20management."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ptodate.com/contents/management-of-acute-pain-in-patients-with-opioid-use-disorder#H1280222604"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journals.lww.com/journaladdictionmedicine/fulltext/2020/04001/the_asam_national_practice_guideline_for_the.1.aspx" TargetMode="External"/><Relationship Id="rId4" Type="http://schemas.openxmlformats.org/officeDocument/2006/relationships/hyperlink" Target="https://www.cdc.gov/overdose-prevention/hcp/clinical-care/oud-pain-management.html#:~:text=Clinicians%20should%20use%20nonpharmacologic%20and,help%20with%20concurrent%20pain%20management."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uptodate.com/contents/management-of-acute-pain-in-patients-with-opioid-use-disorder#H1280222604"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c.gov/overdose-prevention/hcp/clinical-care/oud-pain-management.html#:~:text=Clinicians%20should%20use%20nonpharmacologic%20and,help%20with%20concurrent%20pain%20management."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uptodate.com/contents/management-of-acute-pain-in-patients-with-opioid-use-disorder#H1280222604"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pmc.ncbi.nlm.nih.gov/articles/PMC11282871/" TargetMode="External"/><Relationship Id="rId4" Type="http://schemas.openxmlformats.org/officeDocument/2006/relationships/hyperlink" Target="https://onlinelibrary.wiley.com/doi/full/10.1111/add.1650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uptodate.com/contents/management-of-acute-pain-in-patients-with-opioid-use-disorder#H1280222604"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pmc.ncbi.nlm.nih.gov/articles/PMC1892816/"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pmc.ncbi.nlm.nih.gov/articles/PMC1892816/"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uptodate.com/contents/management-of-acute-pain-in-patients-with-opioid-use-disorder#H1280222604"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dc.gov/overdose-prevention/hcp/clinical-care/oud-pain-management.html#:~:text=Clinicians%20should%20use%20nonpharmacologic%20and,help%20with%20concurrent%20pain%20management."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sam.org/docs/default-source/education-docs/dsm-5-dx-oud-8-28-2017.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amanetwork.com/journals/jamanetworkopen/fullarticle/2807964?resultClick=1"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journals.lww.com/anesthesia-analgesia/fulltext/2017/11000/risk_factors_for_opioid_use_disorder_and_overdose.41.aspx" TargetMode="External"/><Relationship Id="rId4" Type="http://schemas.openxmlformats.org/officeDocument/2006/relationships/hyperlink" Target="https://www.annemergmed.com/article/S0196-0644(19)30342-7/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amanetwork.com/journals/jamanetworkopen/fullarticle/2807964?resultClick=1"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journals.lww.com/anesthesia-analgesia/fulltext/2017/11000/risk_factors_for_opioid_use_disorder_and_overdose.41.aspx" TargetMode="External"/><Relationship Id="rId4" Type="http://schemas.openxmlformats.org/officeDocument/2006/relationships/hyperlink" Target="https://www.annemergmed.com/article/S0196-0644(19)30342-7/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041E5-D7F3-ECBC-3E99-1C58E2323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B02E9-EE69-530A-76A5-22F2EBF5991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1C8A088-4E1B-15ED-79D6-E73270F105C9}"/>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9514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EEFB-92EE-989E-2696-224936643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7D092-1352-A73A-A3DD-DB475A064B2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92E6DDA-8AF5-48F4-24D2-C080296475DC}"/>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030889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F77D4-28CE-27F1-B160-4D6CAE587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2BB2F-AC4F-5920-B402-DA12E7E508C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0DDA67F-7E32-E9D0-44AC-DC36BCFB8A44}"/>
              </a:ext>
            </a:extLst>
          </p:cNvPr>
          <p:cNvSpPr>
            <a:spLocks noGrp="1"/>
          </p:cNvSpPr>
          <p:nvPr>
            <p:ph type="body" idx="1"/>
          </p:nvPr>
        </p:nvSpPr>
        <p:spPr/>
        <p:txBody>
          <a:bodyPr/>
          <a:lstStyle/>
          <a:p>
            <a:pPr>
              <a:buNone/>
            </a:pPr>
            <a:r>
              <a:rPr lang="en-US"/>
              <a:t>Herman TF, Cascella M, Muzio MR. Mu Receptors. In: </a:t>
            </a:r>
            <a:r>
              <a:rPr lang="en-US" i="1" err="1"/>
              <a:t>StatPearls</a:t>
            </a:r>
            <a:r>
              <a:rPr lang="en-US"/>
              <a:t>. Treasure Island (FL): </a:t>
            </a:r>
            <a:r>
              <a:rPr lang="en-US" err="1"/>
              <a:t>StatPearls</a:t>
            </a:r>
            <a:r>
              <a:rPr lang="en-US"/>
              <a:t> Publishing; June 8, 2024.</a:t>
            </a:r>
          </a:p>
        </p:txBody>
      </p:sp>
    </p:spTree>
    <p:extLst>
      <p:ext uri="{BB962C8B-B14F-4D97-AF65-F5344CB8AC3E}">
        <p14:creationId xmlns:p14="http://schemas.microsoft.com/office/powerpoint/2010/main" val="72811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8D55-7DAB-0F50-EB93-72183DE5A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907B1-1653-B8E6-531C-665EA3707C1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FB2A52E-F6CE-B47D-17EC-8993BAE4AAF2}"/>
              </a:ext>
            </a:extLst>
          </p:cNvPr>
          <p:cNvSpPr>
            <a:spLocks noGrp="1"/>
          </p:cNvSpPr>
          <p:nvPr>
            <p:ph type="body" idx="1"/>
          </p:nvPr>
        </p:nvSpPr>
        <p:spPr/>
        <p:txBody>
          <a:bodyPr/>
          <a:lstStyle/>
          <a:p>
            <a:pPr>
              <a:buNone/>
            </a:pPr>
            <a:r>
              <a:rPr lang="en-US"/>
              <a:t>Bind to opioid receptors in the CNS to inhibit the transmission of nociceptive input from the periphery to the spinal cord​</a:t>
            </a:r>
          </a:p>
          <a:p>
            <a:pPr>
              <a:buNone/>
            </a:pPr>
            <a:r>
              <a:rPr lang="en-US"/>
              <a:t>Activation of the descending inhibitory pathways that modulate transmission in the spinal cord​</a:t>
            </a:r>
          </a:p>
          <a:p>
            <a:pPr>
              <a:buNone/>
            </a:pPr>
            <a:r>
              <a:rPr lang="en-US"/>
              <a:t>Alteration of the limbic system</a:t>
            </a:r>
          </a:p>
          <a:p>
            <a:pPr>
              <a:buNone/>
            </a:pPr>
            <a:r>
              <a:rPr lang="en-US"/>
              <a:t>Opioids modify sensory and affective aspects of pain </a:t>
            </a:r>
          </a:p>
        </p:txBody>
      </p:sp>
    </p:spTree>
    <p:extLst>
      <p:ext uri="{BB962C8B-B14F-4D97-AF65-F5344CB8AC3E}">
        <p14:creationId xmlns:p14="http://schemas.microsoft.com/office/powerpoint/2010/main" val="3313237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D2531-0EC9-F9FE-9BBA-C0572C068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F82D0-E4AB-01FC-E3F1-99F0436622D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0EDA112-DBCA-5DDC-B98F-C0D92E5C3A5A}"/>
              </a:ext>
            </a:extLst>
          </p:cNvPr>
          <p:cNvSpPr>
            <a:spLocks noGrp="1"/>
          </p:cNvSpPr>
          <p:nvPr>
            <p:ph type="body" idx="1"/>
          </p:nvPr>
        </p:nvSpPr>
        <p:spPr/>
        <p:txBody>
          <a:bodyPr/>
          <a:lstStyle/>
          <a:p>
            <a:pPr>
              <a:buNone/>
            </a:pPr>
            <a:r>
              <a:rPr lang="en-US"/>
              <a:t>Hyperalgesia, </a:t>
            </a:r>
            <a:r>
              <a:rPr lang="en-US" err="1"/>
              <a:t>hyperkatifeia</a:t>
            </a:r>
            <a:r>
              <a:rPr lang="en-US"/>
              <a:t> (increased emotional distress in those with OUD during withdrawal)</a:t>
            </a:r>
          </a:p>
        </p:txBody>
      </p:sp>
    </p:spTree>
    <p:extLst>
      <p:ext uri="{BB962C8B-B14F-4D97-AF65-F5344CB8AC3E}">
        <p14:creationId xmlns:p14="http://schemas.microsoft.com/office/powerpoint/2010/main" val="3973029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4068D-C25C-2271-D5CB-3374DCC22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0640C-A08D-ABCD-D114-66FD724394C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E8748DC-989A-CDA0-07A8-6BF20C2FDBB1}"/>
              </a:ext>
            </a:extLst>
          </p:cNvPr>
          <p:cNvSpPr>
            <a:spLocks noGrp="1"/>
          </p:cNvSpPr>
          <p:nvPr>
            <p:ph type="body" idx="1"/>
          </p:nvPr>
        </p:nvSpPr>
        <p:spPr/>
        <p:txBody>
          <a:bodyPr/>
          <a:lstStyle/>
          <a:p>
            <a:pPr>
              <a:buNone/>
            </a:pPr>
            <a:r>
              <a:rPr lang="en-US"/>
              <a:t>Hyperalgesia, </a:t>
            </a:r>
            <a:r>
              <a:rPr lang="en-US" err="1"/>
              <a:t>hyperkatifeia</a:t>
            </a:r>
            <a:r>
              <a:rPr lang="en-US"/>
              <a:t> (increased emotional distress in those with OUD during withdrawal)</a:t>
            </a:r>
          </a:p>
        </p:txBody>
      </p:sp>
    </p:spTree>
    <p:extLst>
      <p:ext uri="{BB962C8B-B14F-4D97-AF65-F5344CB8AC3E}">
        <p14:creationId xmlns:p14="http://schemas.microsoft.com/office/powerpoint/2010/main" val="1229708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9FAEC-2B7F-9625-6FF6-E6F123AE8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40B8C-1099-C1A8-D146-66AE1487AE4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BC7263E-4177-F380-21F8-27F34E536265}"/>
              </a:ext>
            </a:extLst>
          </p:cNvPr>
          <p:cNvSpPr>
            <a:spLocks noGrp="1"/>
          </p:cNvSpPr>
          <p:nvPr>
            <p:ph type="body" idx="1"/>
          </p:nvPr>
        </p:nvSpPr>
        <p:spPr/>
        <p:txBody>
          <a:bodyPr/>
          <a:lstStyle/>
          <a:p>
            <a:pPr>
              <a:buNone/>
            </a:pPr>
            <a:r>
              <a:rPr lang="en-US"/>
              <a:t>Hyperalgesia, </a:t>
            </a:r>
            <a:r>
              <a:rPr lang="en-US" err="1"/>
              <a:t>hyperkatifeia</a:t>
            </a:r>
            <a:r>
              <a:rPr lang="en-US"/>
              <a:t> (increased emotional distress in those with OUD during withdrawal)</a:t>
            </a:r>
          </a:p>
        </p:txBody>
      </p:sp>
    </p:spTree>
    <p:extLst>
      <p:ext uri="{BB962C8B-B14F-4D97-AF65-F5344CB8AC3E}">
        <p14:creationId xmlns:p14="http://schemas.microsoft.com/office/powerpoint/2010/main" val="1651147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B2544-35CD-B772-4D4D-E30895397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0BC5D-B305-0174-0AD0-0BBB0DDB4AE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27AABA1-7B5A-E810-E9F9-07DE46927CF6}"/>
              </a:ext>
            </a:extLst>
          </p:cNvPr>
          <p:cNvSpPr>
            <a:spLocks noGrp="1"/>
          </p:cNvSpPr>
          <p:nvPr>
            <p:ph type="body" idx="1"/>
          </p:nvPr>
        </p:nvSpPr>
        <p:spPr/>
        <p:txBody>
          <a:bodyPr/>
          <a:lstStyle/>
          <a:p>
            <a:pPr>
              <a:buNone/>
            </a:pPr>
            <a:r>
              <a:rPr lang="en-US"/>
              <a:t>Hyperalgesia, </a:t>
            </a:r>
            <a:r>
              <a:rPr lang="en-US" err="1"/>
              <a:t>hyperkatifeia</a:t>
            </a:r>
            <a:r>
              <a:rPr lang="en-US"/>
              <a:t> (increased emotional distress in those with OUD during withdrawal)</a:t>
            </a:r>
          </a:p>
        </p:txBody>
      </p:sp>
    </p:spTree>
    <p:extLst>
      <p:ext uri="{BB962C8B-B14F-4D97-AF65-F5344CB8AC3E}">
        <p14:creationId xmlns:p14="http://schemas.microsoft.com/office/powerpoint/2010/main" val="820487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3958D212-1439-0CAE-FE9B-C40A94ADF738}"/>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6805201B-41DF-2925-23BE-6A071731FA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C90DAF75-D638-BE53-857D-DCAF7634A0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solidFill>
                  <a:srgbClr val="FFFFFF"/>
                </a:solidFill>
                <a:effectLst/>
                <a:latin typeface="Helvetica" pitchFamily="2" charset="0"/>
              </a:rPr>
              <a:t>Combo approach is definitely ideal, but we do not withhold medications if the pt chooses not to engage in the behavioral therapy/counseling/support aspects of care. Meds should still be offered. </a:t>
            </a:r>
          </a:p>
          <a:p>
            <a:pPr marL="0" lvl="0" indent="0" algn="l" rtl="0">
              <a:spcBef>
                <a:spcPts val="0"/>
              </a:spcBef>
              <a:spcAft>
                <a:spcPts val="0"/>
              </a:spcAft>
              <a:buNone/>
            </a:pPr>
            <a:endParaRPr/>
          </a:p>
        </p:txBody>
      </p:sp>
    </p:spTree>
    <p:extLst>
      <p:ext uri="{BB962C8B-B14F-4D97-AF65-F5344CB8AC3E}">
        <p14:creationId xmlns:p14="http://schemas.microsoft.com/office/powerpoint/2010/main" val="2006150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a:extLst>
            <a:ext uri="{FF2B5EF4-FFF2-40B4-BE49-F238E27FC236}">
              <a16:creationId xmlns:a16="http://schemas.microsoft.com/office/drawing/2014/main" id="{B5C3C282-86D7-7C26-64EE-76E37EBF7B41}"/>
            </a:ext>
          </a:extLst>
        </p:cNvPr>
        <p:cNvGrpSpPr/>
        <p:nvPr/>
      </p:nvGrpSpPr>
      <p:grpSpPr>
        <a:xfrm>
          <a:off x="0" y="0"/>
          <a:ext cx="0" cy="0"/>
          <a:chOff x="0" y="0"/>
          <a:chExt cx="0" cy="0"/>
        </a:xfrm>
      </p:grpSpPr>
      <p:sp>
        <p:nvSpPr>
          <p:cNvPr id="401" name="Google Shape;401;g22c47fc5667_0_174:notes">
            <a:extLst>
              <a:ext uri="{FF2B5EF4-FFF2-40B4-BE49-F238E27FC236}">
                <a16:creationId xmlns:a16="http://schemas.microsoft.com/office/drawing/2014/main" id="{CBC32420-F43B-497F-9347-1C6D4888B5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2c47fc5667_0_174:notes">
            <a:extLst>
              <a:ext uri="{FF2B5EF4-FFF2-40B4-BE49-F238E27FC236}">
                <a16:creationId xmlns:a16="http://schemas.microsoft.com/office/drawing/2014/main" id="{74D3578D-7D70-F1A4-4E51-65D8AC324B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405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2c47fc566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2c47fc566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Learning Objectives:</a:t>
            </a:r>
          </a:p>
          <a:p>
            <a:pPr marL="171450" indent="-171450"/>
            <a:r>
              <a:rPr lang="en-US"/>
              <a:t>Pharmacists:</a:t>
            </a:r>
          </a:p>
          <a:p>
            <a:pPr marL="1085850" lvl="1" indent="-171450"/>
            <a:r>
              <a:rPr lang="en-US"/>
              <a:t>DESCRIBE pathophysiology of pain, OUD, and how both interact.</a:t>
            </a:r>
          </a:p>
          <a:p>
            <a:pPr marL="1085850" lvl="1" indent="-171450"/>
            <a:r>
              <a:rPr lang="en-US"/>
              <a:t>EXPLAIN OUD prevalence, risk factors, and common etiologies.</a:t>
            </a:r>
          </a:p>
          <a:p>
            <a:pPr marL="1085850" lvl="1" indent="-171450"/>
            <a:r>
              <a:rPr lang="en-US"/>
              <a:t>DISCUSS treatment strategies for pain management in those with OUD.</a:t>
            </a:r>
          </a:p>
          <a:p>
            <a:pPr marL="171450" indent="-171450"/>
            <a:r>
              <a:rPr lang="en-US"/>
              <a:t>Pharmacy Technicians:</a:t>
            </a:r>
          </a:p>
          <a:p>
            <a:pPr marL="1085850" lvl="1" indent="-171450"/>
            <a:r>
              <a:rPr lang="en-US"/>
              <a:t>DESCRIBE pathophysiology of pain, OUD, and how both interact.</a:t>
            </a:r>
          </a:p>
          <a:p>
            <a:pPr marL="1085850" lvl="1" indent="-171450"/>
            <a:r>
              <a:rPr lang="en-US"/>
              <a:t>EXPLAIN OUD prevalence, risk factors, and common etiologies.</a:t>
            </a:r>
          </a:p>
          <a:p>
            <a:pPr marL="1085850" lvl="1" indent="-171450"/>
            <a:r>
              <a:rPr lang="en-US"/>
              <a:t>DISCUSS treatment strategies for pain management in those with OUD.</a:t>
            </a:r>
          </a:p>
          <a:p>
            <a:pPr marL="0" lvl="0" indent="0" algn="l">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a:extLst>
            <a:ext uri="{FF2B5EF4-FFF2-40B4-BE49-F238E27FC236}">
              <a16:creationId xmlns:a16="http://schemas.microsoft.com/office/drawing/2014/main" id="{78526079-C55F-A1B3-9E18-07EC0D11098D}"/>
            </a:ext>
          </a:extLst>
        </p:cNvPr>
        <p:cNvGrpSpPr/>
        <p:nvPr/>
      </p:nvGrpSpPr>
      <p:grpSpPr>
        <a:xfrm>
          <a:off x="0" y="0"/>
          <a:ext cx="0" cy="0"/>
          <a:chOff x="0" y="0"/>
          <a:chExt cx="0" cy="0"/>
        </a:xfrm>
      </p:grpSpPr>
      <p:sp>
        <p:nvSpPr>
          <p:cNvPr id="401" name="Google Shape;401;g22c47fc5667_0_174:notes">
            <a:extLst>
              <a:ext uri="{FF2B5EF4-FFF2-40B4-BE49-F238E27FC236}">
                <a16:creationId xmlns:a16="http://schemas.microsoft.com/office/drawing/2014/main" id="{C04D95A5-4CB9-4E6B-6272-303445870D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2c47fc5667_0_174:notes">
            <a:extLst>
              <a:ext uri="{FF2B5EF4-FFF2-40B4-BE49-F238E27FC236}">
                <a16:creationId xmlns:a16="http://schemas.microsoft.com/office/drawing/2014/main" id="{B2728273-AAE8-0325-9732-423A813B36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42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A8CFD0C7-4920-1944-D3A2-0A6907802E31}"/>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4F60CD70-9004-F1BA-A1CA-DFDEA72695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2978BB5D-AAA1-FBC3-C526-FF51EF0F76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Links to LO# 2 (pathophysiology of pain, OUD, and how both interact) and #3 (discuss treatment strategies for pain management in those with OUD)</a:t>
            </a:r>
          </a:p>
          <a:p>
            <a:pPr marL="0" indent="0">
              <a:buNone/>
            </a:pPr>
            <a:endParaRPr lang="en-US"/>
          </a:p>
        </p:txBody>
      </p:sp>
    </p:spTree>
    <p:extLst>
      <p:ext uri="{BB962C8B-B14F-4D97-AF65-F5344CB8AC3E}">
        <p14:creationId xmlns:p14="http://schemas.microsoft.com/office/powerpoint/2010/main" val="401658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8799E96D-A64D-054C-79F7-58EB6D12D049}"/>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36A61447-1EB0-3149-8E80-906FE27914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BF4366AC-8FF7-1711-295E-49344C98F2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hlinkClick r:id="rId3"/>
              </a:rPr>
              <a:t>Management of acute pain in patients with opioid use disorder – UpToDate</a:t>
            </a:r>
            <a:endParaRPr lang="en-US"/>
          </a:p>
          <a:p>
            <a:pPr marL="0" indent="0">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solidFill>
                  <a:srgbClr val="FFFFFF"/>
                </a:solidFill>
                <a:effectLst/>
                <a:latin typeface="Helvetica" pitchFamily="2" charset="0"/>
              </a:rPr>
              <a:t>Elaborate on the process of med selection - based on the pain pathology, AE profile, DDIs, organ function, bleeding risk, etc...</a:t>
            </a:r>
          </a:p>
          <a:p>
            <a:pPr marL="0" indent="0">
              <a:buNone/>
            </a:pPr>
            <a:endParaRPr lang="en-US"/>
          </a:p>
        </p:txBody>
      </p:sp>
    </p:spTree>
    <p:extLst>
      <p:ext uri="{BB962C8B-B14F-4D97-AF65-F5344CB8AC3E}">
        <p14:creationId xmlns:p14="http://schemas.microsoft.com/office/powerpoint/2010/main" val="841009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53211624-2927-9F0D-0243-1E1295595939}"/>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05147134-3AB9-9D4A-222D-5C9E690600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363E27B2-B0A4-E6CA-0FBC-C6DD90EC56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hlinkClick r:id="rId3"/>
              </a:rPr>
              <a:t>Management of acute pain in patients with opioid use disorder - UpToDate</a:t>
            </a:r>
            <a:endParaRPr lang="en-US"/>
          </a:p>
        </p:txBody>
      </p:sp>
    </p:spTree>
    <p:extLst>
      <p:ext uri="{BB962C8B-B14F-4D97-AF65-F5344CB8AC3E}">
        <p14:creationId xmlns:p14="http://schemas.microsoft.com/office/powerpoint/2010/main" val="414165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B6C58162-3BFB-8C8D-F595-6A0348EA0976}"/>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08B8914F-0EFF-3B03-C977-E9128F82FA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CFE3EBCB-8CD1-7DB1-91E5-C6594DC8FD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hlinkClick r:id="rId3"/>
              </a:rPr>
              <a:t>Management of acute pain in patients with opioid use disorder - UpToDate</a:t>
            </a:r>
          </a:p>
          <a:p>
            <a:pPr marL="0" indent="0">
              <a:buNone/>
            </a:pPr>
            <a:r>
              <a:rPr lang="en-US">
                <a:hlinkClick r:id="rId4"/>
              </a:rPr>
              <a:t>https://www.cdc.gov/overdose-prevention/hcp/clinical-care/oud-pain-management.html#:~:text=Clinicians%20should%20use%20nonpharmacologic%20and,help%20with%20concurrent%20pain%20management.</a:t>
            </a:r>
            <a:r>
              <a:rPr lang="en-US"/>
              <a:t> | </a:t>
            </a:r>
            <a:r>
              <a:rPr lang="en-US" b="0" i="0">
                <a:solidFill>
                  <a:srgbClr val="000000"/>
                </a:solidFill>
                <a:effectLst/>
                <a:latin typeface="Nunito" panose="020F0502020204030204" pitchFamily="2" charset="0"/>
              </a:rPr>
              <a:t>Dowell D, Ragan KR, Jones CM, Baldwin GT, Chou R. CDC Clinical Practice Guideline for Prescribing Opioids for Pain </a:t>
            </a:r>
            <a:r>
              <a:rPr lang="en-US" b="1" i="0">
                <a:solidFill>
                  <a:srgbClr val="000000"/>
                </a:solidFill>
                <a:effectLst/>
                <a:latin typeface="Nunito" panose="020F0502020204030204" pitchFamily="2" charset="0"/>
              </a:rPr>
              <a:t>—</a:t>
            </a:r>
            <a:r>
              <a:rPr lang="en-US" b="0" i="0">
                <a:solidFill>
                  <a:srgbClr val="000000"/>
                </a:solidFill>
                <a:effectLst/>
                <a:latin typeface="Nunito" panose="020F0502020204030204" pitchFamily="2" charset="0"/>
              </a:rPr>
              <a:t> United States, 2022. MMWR </a:t>
            </a:r>
            <a:r>
              <a:rPr lang="en-US" b="0" i="0" err="1">
                <a:solidFill>
                  <a:srgbClr val="000000"/>
                </a:solidFill>
                <a:effectLst/>
                <a:latin typeface="Nunito" panose="020F0502020204030204" pitchFamily="2" charset="0"/>
              </a:rPr>
              <a:t>Recomm</a:t>
            </a:r>
            <a:r>
              <a:rPr lang="en-US" b="0" i="0">
                <a:solidFill>
                  <a:srgbClr val="000000"/>
                </a:solidFill>
                <a:effectLst/>
                <a:latin typeface="Nunito" panose="020F0502020204030204" pitchFamily="2" charset="0"/>
              </a:rPr>
              <a:t> Rep 2022;71(No. RR-3):1–95. DOI: </a:t>
            </a:r>
            <a:r>
              <a:rPr lang="en-US" b="0" i="0" u="sng">
                <a:solidFill>
                  <a:srgbClr val="075290"/>
                </a:solidFill>
                <a:effectLst/>
                <a:latin typeface="Nunito" panose="020F0502020204030204" pitchFamily="2" charset="0"/>
                <a:hlinkClick r:id="rId5"/>
              </a:rPr>
              <a:t>http://dx.doi.org/10.15585/mmwr.rr7103a1</a:t>
            </a:r>
            <a:r>
              <a:rPr lang="en-US" b="0" i="0">
                <a:solidFill>
                  <a:srgbClr val="000000"/>
                </a:solidFill>
                <a:effectLst/>
                <a:latin typeface="Nunito" panose="020F0502020204030204" pitchFamily="2" charset="0"/>
              </a:rPr>
              <a:t>.</a:t>
            </a:r>
          </a:p>
          <a:p>
            <a:pPr marL="0" indent="0">
              <a:buNone/>
            </a:pPr>
            <a:endParaRPr lang="en-US" b="0" i="0">
              <a:solidFill>
                <a:srgbClr val="000000"/>
              </a:solidFill>
              <a:effectLst/>
              <a:latin typeface="Nunito" panose="020F05020202040302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solidFill>
                  <a:srgbClr val="FFFFFF"/>
                </a:solidFill>
                <a:effectLst/>
                <a:latin typeface="Helvetica" pitchFamily="2" charset="0"/>
              </a:rPr>
              <a:t>verbal comment here that we should always be making the recommendation/offer to start MOUD but if pts elect not to start MOUD, we also still have an obligation to manage pain. </a:t>
            </a:r>
          </a:p>
          <a:p>
            <a:pPr marL="0" indent="0">
              <a:buNone/>
            </a:pPr>
            <a:endParaRPr lang="en-US"/>
          </a:p>
        </p:txBody>
      </p:sp>
    </p:spTree>
    <p:extLst>
      <p:ext uri="{BB962C8B-B14F-4D97-AF65-F5344CB8AC3E}">
        <p14:creationId xmlns:p14="http://schemas.microsoft.com/office/powerpoint/2010/main" val="1715048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5A4181B5-E216-CC15-B570-F4ABDF119EB0}"/>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F8EFA420-81ED-89FF-9EEA-49AD168D81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57D5398E-E509-777F-8A68-76F004A769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hlinkClick r:id="rId3"/>
              </a:rPr>
              <a:t>Management of acute pain in patients with opioid use disorder - UpToDate</a:t>
            </a:r>
          </a:p>
          <a:p>
            <a:pPr marL="0" indent="0">
              <a:buNone/>
            </a:pPr>
            <a:r>
              <a:rPr lang="en-US">
                <a:hlinkClick r:id="rId4"/>
              </a:rPr>
              <a:t>https://www.cdc.gov/overdose-prevention/hcp/clinical-care/oud-pain-management.html#:~:text=Clinicians%20should%20use%20nonpharmacologic%20and,help%20with%20concurrent%20pain%20management.</a:t>
            </a:r>
          </a:p>
          <a:p>
            <a:pPr marL="0" indent="0">
              <a:buNone/>
            </a:pPr>
            <a:r>
              <a:rPr lang="en-US">
                <a:hlinkClick r:id="rId5"/>
              </a:rPr>
              <a:t>https://journals.lww.com/journaladdictionmedicine/fulltext/2020/04001/the_asam_national_practice_guideline_for_the.1.aspx | </a:t>
            </a:r>
            <a:r>
              <a:rPr lang="en-US" b="0" i="0">
                <a:solidFill>
                  <a:srgbClr val="212121"/>
                </a:solidFill>
                <a:effectLst/>
                <a:latin typeface="BlinkMacSystemFont"/>
              </a:rPr>
              <a:t>The ASAM National Practice Guideline for the Treatment of Opioid Use Disorder: 2020 Focused Update [published correction appears in J Addict Med. 2020 May/Jun;14(3):267. </a:t>
            </a:r>
            <a:r>
              <a:rPr lang="en-US" b="0" i="0" err="1">
                <a:solidFill>
                  <a:srgbClr val="212121"/>
                </a:solidFill>
                <a:effectLst/>
                <a:latin typeface="BlinkMacSystemFont"/>
              </a:rPr>
              <a:t>doi</a:t>
            </a:r>
            <a:r>
              <a:rPr lang="en-US" b="0" i="0">
                <a:solidFill>
                  <a:srgbClr val="212121"/>
                </a:solidFill>
                <a:effectLst/>
                <a:latin typeface="BlinkMacSystemFont"/>
              </a:rPr>
              <a:t>: 10.1097/ADM.0000000000000683.]. </a:t>
            </a:r>
            <a:r>
              <a:rPr lang="en-US" b="0" i="1">
                <a:solidFill>
                  <a:srgbClr val="212121"/>
                </a:solidFill>
                <a:effectLst/>
                <a:latin typeface="BlinkMacSystemFont"/>
              </a:rPr>
              <a:t>J Addict Med</a:t>
            </a:r>
            <a:r>
              <a:rPr lang="en-US" b="0" i="0">
                <a:solidFill>
                  <a:srgbClr val="212121"/>
                </a:solidFill>
                <a:effectLst/>
                <a:latin typeface="BlinkMacSystemFont"/>
              </a:rPr>
              <a:t>. 2020;14(2S Suppl 1):1-91. doi:10.1097/ADM.0000000000000633</a:t>
            </a:r>
            <a:endParaRPr lang="en-US">
              <a:hlinkClick r:id="rId5"/>
            </a:endParaRPr>
          </a:p>
          <a:p>
            <a:pPr>
              <a:buNone/>
            </a:pPr>
            <a:r>
              <a:rPr lang="en-US"/>
              <a:t>CDC Clinical Practice Guideline for Prescribing Opioids for Pain — United States, 2022</a:t>
            </a:r>
          </a:p>
          <a:p>
            <a:pPr>
              <a:buNone/>
            </a:pPr>
            <a:endParaRPr lang="en-US"/>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solidFill>
                  <a:srgbClr val="FFFFFF"/>
                </a:solidFill>
                <a:effectLst/>
                <a:latin typeface="Helvetica" pitchFamily="2" charset="0"/>
              </a:rPr>
              <a:t>also likely not ethical or possible in the setting of severe acute pain requiring surgical intervention?? </a:t>
            </a:r>
          </a:p>
          <a:p>
            <a:pPr>
              <a:buNone/>
            </a:pPr>
            <a:endParaRPr lang="en-US"/>
          </a:p>
          <a:p>
            <a:pPr>
              <a:buNone/>
            </a:pPr>
            <a:br>
              <a:rPr lang="en-US"/>
            </a:br>
            <a:endParaRPr lang="en-US"/>
          </a:p>
          <a:p>
            <a:pPr marL="0" indent="0">
              <a:buNone/>
            </a:pPr>
            <a:endParaRPr lang="en-US"/>
          </a:p>
        </p:txBody>
      </p:sp>
    </p:spTree>
    <p:extLst>
      <p:ext uri="{BB962C8B-B14F-4D97-AF65-F5344CB8AC3E}">
        <p14:creationId xmlns:p14="http://schemas.microsoft.com/office/powerpoint/2010/main" val="3245609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a:extLst>
            <a:ext uri="{FF2B5EF4-FFF2-40B4-BE49-F238E27FC236}">
              <a16:creationId xmlns:a16="http://schemas.microsoft.com/office/drawing/2014/main" id="{81B58DC3-742A-3237-1D00-F0CE68590302}"/>
            </a:ext>
          </a:extLst>
        </p:cNvPr>
        <p:cNvGrpSpPr/>
        <p:nvPr/>
      </p:nvGrpSpPr>
      <p:grpSpPr>
        <a:xfrm>
          <a:off x="0" y="0"/>
          <a:ext cx="0" cy="0"/>
          <a:chOff x="0" y="0"/>
          <a:chExt cx="0" cy="0"/>
        </a:xfrm>
      </p:grpSpPr>
      <p:sp>
        <p:nvSpPr>
          <p:cNvPr id="401" name="Google Shape;401;g22c47fc5667_0_174:notes">
            <a:extLst>
              <a:ext uri="{FF2B5EF4-FFF2-40B4-BE49-F238E27FC236}">
                <a16:creationId xmlns:a16="http://schemas.microsoft.com/office/drawing/2014/main" id="{4B39ECFC-151B-6720-4FED-FC4529871F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2c47fc5667_0_174:notes">
            <a:extLst>
              <a:ext uri="{FF2B5EF4-FFF2-40B4-BE49-F238E27FC236}">
                <a16:creationId xmlns:a16="http://schemas.microsoft.com/office/drawing/2014/main" id="{FF9C12C5-A9A0-FE4C-F18D-93731E8E73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763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DC8F10EB-22B3-E450-33BB-547A72E772DE}"/>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5B3F05B3-3D95-F664-395D-9ADB526D4F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F3F6982C-25CC-F284-A975-513608BE15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Links to LO#1 (OUD risk factors and common etiologies), #2 (pathophysiology of pain, OUD, and how both interact) and #3 (discuss treatment strategies for pain management in those with OUD)</a:t>
            </a:r>
          </a:p>
        </p:txBody>
      </p:sp>
    </p:spTree>
    <p:extLst>
      <p:ext uri="{BB962C8B-B14F-4D97-AF65-F5344CB8AC3E}">
        <p14:creationId xmlns:p14="http://schemas.microsoft.com/office/powerpoint/2010/main" val="503629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0EF8D429-01E5-B20F-0BB1-38689BAF9A76}"/>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6AC840CE-07FF-4878-8BFF-CE8C756655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00188C59-635B-5F12-BEAC-89281A2320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hlinkClick r:id="rId3"/>
              </a:rPr>
              <a:t>Management of acute pain in patients with opioid use disorder - UpToDate</a:t>
            </a:r>
          </a:p>
          <a:p>
            <a:pPr marL="0" indent="0">
              <a:buNone/>
            </a:pPr>
            <a:r>
              <a:rPr lang="en-US">
                <a:hlinkClick r:id="rId4"/>
              </a:rPr>
              <a:t>https://www.cdc.gov/overdose-prevention/hcp/clinical-care/oud-pain</a:t>
            </a:r>
            <a:endParaRPr lang="en-US"/>
          </a:p>
          <a:p>
            <a:pPr marL="0" indent="0">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solidFill>
                  <a:srgbClr val="FFFFFF"/>
                </a:solidFill>
                <a:effectLst/>
                <a:latin typeface="Helvetica" pitchFamily="2" charset="0"/>
              </a:rPr>
              <a:t>Additionally, at higher risk of accidental OD if tolerance non maintained and then they discharge and have return to use</a:t>
            </a:r>
          </a:p>
          <a:p>
            <a:pPr marL="0" indent="0">
              <a:buNone/>
            </a:pPr>
            <a:endParaRPr lang="en-US"/>
          </a:p>
        </p:txBody>
      </p:sp>
    </p:spTree>
    <p:extLst>
      <p:ext uri="{BB962C8B-B14F-4D97-AF65-F5344CB8AC3E}">
        <p14:creationId xmlns:p14="http://schemas.microsoft.com/office/powerpoint/2010/main" val="3109830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2A3FD4E0-A48F-464E-5AAB-6857650E9581}"/>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89CC69A3-1E0D-516A-1619-71D0092518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63CAE1F2-D6FF-FC23-F425-4D245C5552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hlinkClick r:id="rId3"/>
              </a:rPr>
              <a:t>Management of acute pain in patients with opioid use disorder - UpToDate</a:t>
            </a:r>
          </a:p>
          <a:p>
            <a:pPr marL="0" indent="0">
              <a:buNone/>
            </a:pPr>
            <a:r>
              <a:rPr lang="en-US">
                <a:hlinkClick r:id="rId4"/>
              </a:rPr>
              <a:t>https://onlinelibrary.wiley.com/doi/full/10.1111/add.16502</a:t>
            </a:r>
            <a:r>
              <a:rPr lang="en-US"/>
              <a:t> - Questioning methadone split-dosing for analgesia </a:t>
            </a:r>
            <a:r>
              <a:rPr lang="en-US" err="1"/>
              <a:t>amonghospitalized</a:t>
            </a:r>
            <a:r>
              <a:rPr lang="en-US"/>
              <a:t> patients with opioid use disorder | </a:t>
            </a:r>
            <a:r>
              <a:rPr lang="en-US" b="0" i="0" err="1">
                <a:solidFill>
                  <a:srgbClr val="212121"/>
                </a:solidFill>
                <a:effectLst/>
                <a:latin typeface="BlinkMacSystemFont"/>
              </a:rPr>
              <a:t>Terasaki</a:t>
            </a:r>
            <a:r>
              <a:rPr lang="en-US" b="0" i="0">
                <a:solidFill>
                  <a:srgbClr val="212121"/>
                </a:solidFill>
                <a:effectLst/>
                <a:latin typeface="BlinkMacSystemFont"/>
              </a:rPr>
              <a:t> D, Abts D, Ferraro K. Questioning methadone split-dosing for analgesia among hospitalized patients with opioid use disorder. </a:t>
            </a:r>
            <a:r>
              <a:rPr lang="en-US" b="0" i="1">
                <a:solidFill>
                  <a:srgbClr val="212121"/>
                </a:solidFill>
                <a:effectLst/>
                <a:latin typeface="BlinkMacSystemFont"/>
              </a:rPr>
              <a:t>Addiction</a:t>
            </a:r>
            <a:r>
              <a:rPr lang="en-US" b="0" i="0">
                <a:solidFill>
                  <a:srgbClr val="212121"/>
                </a:solidFill>
                <a:effectLst/>
                <a:latin typeface="BlinkMacSystemFont"/>
              </a:rPr>
              <a:t>. 2024;119(12):2044-2047. doi:10.1111/add.16502</a:t>
            </a:r>
            <a:endParaRPr lang="en-US"/>
          </a:p>
          <a:p>
            <a:pPr marL="0" indent="0">
              <a:buNone/>
            </a:pPr>
            <a:r>
              <a:rPr lang="en-US">
                <a:hlinkClick r:id="rId5"/>
              </a:rPr>
              <a:t>https://pmc.ncbi.nlm.nih.gov/articles/PMC11282871/</a:t>
            </a:r>
            <a:r>
              <a:rPr lang="en-US"/>
              <a:t> | </a:t>
            </a:r>
            <a:r>
              <a:rPr lang="en-US" b="0" i="0">
                <a:solidFill>
                  <a:srgbClr val="1B1B1B"/>
                </a:solidFill>
                <a:effectLst/>
                <a:latin typeface="Roboto Mono Web"/>
              </a:rPr>
              <a:t>Sandhu S, Calcaterra SL. How Do I Manage Acute Pain for Patients Prescribed Buprenorphine for Opioid Use Disorder?. </a:t>
            </a:r>
            <a:r>
              <a:rPr lang="en-US" b="0" i="1">
                <a:solidFill>
                  <a:srgbClr val="1B1B1B"/>
                </a:solidFill>
                <a:effectLst/>
                <a:latin typeface="Roboto Mono Web"/>
              </a:rPr>
              <a:t>NEJM Evid</a:t>
            </a:r>
            <a:r>
              <a:rPr lang="en-US" b="0" i="0">
                <a:solidFill>
                  <a:srgbClr val="1B1B1B"/>
                </a:solidFill>
                <a:effectLst/>
                <a:latin typeface="Roboto Mono Web"/>
              </a:rPr>
              <a:t>. 2024;3(5):EVIDccon2300275. doi:10.1056/EVIDccon2300275</a:t>
            </a:r>
            <a:endParaRPr lang="en-US"/>
          </a:p>
          <a:p>
            <a:pPr marL="0" indent="0">
              <a:buNone/>
            </a:pPr>
            <a:endParaRPr lang="en-US"/>
          </a:p>
        </p:txBody>
      </p:sp>
    </p:spTree>
    <p:extLst>
      <p:ext uri="{BB962C8B-B14F-4D97-AF65-F5344CB8AC3E}">
        <p14:creationId xmlns:p14="http://schemas.microsoft.com/office/powerpoint/2010/main" val="129029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a:extLst>
            <a:ext uri="{FF2B5EF4-FFF2-40B4-BE49-F238E27FC236}">
              <a16:creationId xmlns:a16="http://schemas.microsoft.com/office/drawing/2014/main" id="{966C5317-033A-FF89-45DD-A9C1EFBEB6ED}"/>
            </a:ext>
          </a:extLst>
        </p:cNvPr>
        <p:cNvGrpSpPr/>
        <p:nvPr/>
      </p:nvGrpSpPr>
      <p:grpSpPr>
        <a:xfrm>
          <a:off x="0" y="0"/>
          <a:ext cx="0" cy="0"/>
          <a:chOff x="0" y="0"/>
          <a:chExt cx="0" cy="0"/>
        </a:xfrm>
      </p:grpSpPr>
      <p:sp>
        <p:nvSpPr>
          <p:cNvPr id="401" name="Google Shape;401;g22c47fc5667_0_174:notes">
            <a:extLst>
              <a:ext uri="{FF2B5EF4-FFF2-40B4-BE49-F238E27FC236}">
                <a16:creationId xmlns:a16="http://schemas.microsoft.com/office/drawing/2014/main" id="{C9E216D3-B916-4242-53E1-C91A5BF203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2c47fc5667_0_174:notes">
            <a:extLst>
              <a:ext uri="{FF2B5EF4-FFF2-40B4-BE49-F238E27FC236}">
                <a16:creationId xmlns:a16="http://schemas.microsoft.com/office/drawing/2014/main" id="{EA8F44EB-CE0A-FB6E-6246-9A45603D63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0525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AC572594-179D-A911-DD54-9A285FF86192}"/>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DE7A457E-3CB7-FA09-4D90-2347C786CD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76D6BDFC-7EE9-F19F-4EA6-0912B71404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hlinkClick r:id="rId3"/>
              </a:rPr>
              <a:t>Management of acute pain in patients with opioid use disorder - UpToDate</a:t>
            </a:r>
          </a:p>
          <a:p>
            <a:pPr marL="0" indent="0">
              <a:buNone/>
            </a:pPr>
            <a:r>
              <a:rPr lang="en-US">
                <a:hlinkClick r:id="rId4"/>
              </a:rPr>
              <a:t>https://pmc.ncbi.nlm.nih.gov/articles/PMC1892816/</a:t>
            </a:r>
          </a:p>
          <a:p>
            <a:pPr>
              <a:buNone/>
            </a:pPr>
            <a:r>
              <a:rPr lang="en-US"/>
              <a:t>Johnson R et al. J Pain Symptom Manage 2005; 29(3):297-326</a:t>
            </a:r>
          </a:p>
          <a:p>
            <a:pPr marL="0" indent="0">
              <a:buNone/>
            </a:pPr>
            <a:endParaRPr lang="en-US"/>
          </a:p>
          <a:p>
            <a:pPr marL="0" indent="0">
              <a:buNone/>
            </a:pPr>
            <a:endParaRPr lang="en-US"/>
          </a:p>
        </p:txBody>
      </p:sp>
    </p:spTree>
    <p:extLst>
      <p:ext uri="{BB962C8B-B14F-4D97-AF65-F5344CB8AC3E}">
        <p14:creationId xmlns:p14="http://schemas.microsoft.com/office/powerpoint/2010/main" val="139416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hlinkClick r:id="rId3"/>
              </a:rPr>
              <a:t>https://pmc.ncbi.nlm.nih.gov/articles/PMC1892816/</a:t>
            </a:r>
            <a:r>
              <a:rPr lang="en-US"/>
              <a:t> | </a:t>
            </a:r>
            <a:r>
              <a:rPr lang="en-US" b="0" i="0">
                <a:solidFill>
                  <a:srgbClr val="1B1B1B"/>
                </a:solidFill>
                <a:effectLst/>
                <a:latin typeface="Roboto Mono Web"/>
              </a:rPr>
              <a:t>Alford DP, Compton P, Samet JH. Acute pain management for patients receiving maintenance methadone or buprenorphine therapy [published correction appears in Ann Intern Med. 2006 Mar 21;144(6):460]. </a:t>
            </a:r>
            <a:r>
              <a:rPr lang="en-US" b="0" i="1">
                <a:solidFill>
                  <a:srgbClr val="1B1B1B"/>
                </a:solidFill>
                <a:effectLst/>
                <a:latin typeface="Roboto Mono Web"/>
              </a:rPr>
              <a:t>Ann Intern Med</a:t>
            </a:r>
            <a:r>
              <a:rPr lang="en-US" b="0" i="0">
                <a:solidFill>
                  <a:srgbClr val="1B1B1B"/>
                </a:solidFill>
                <a:effectLst/>
                <a:latin typeface="Roboto Mono Web"/>
              </a:rPr>
              <a:t>. 2006;144(2):127-134. doi:10.7326/0003-4819-144-2-200601170-00010</a:t>
            </a:r>
            <a:endParaRPr lang="en-US"/>
          </a:p>
        </p:txBody>
      </p:sp>
    </p:spTree>
    <p:extLst>
      <p:ext uri="{BB962C8B-B14F-4D97-AF65-F5344CB8AC3E}">
        <p14:creationId xmlns:p14="http://schemas.microsoft.com/office/powerpoint/2010/main" val="3657949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Volpe DA, McMahon Tobin GA, Mellon RD, et al. Uniform assessment and ranking of opioid </a:t>
            </a:r>
            <a:r>
              <a:rPr lang="en-US" err="1"/>
              <a:t>μ</a:t>
            </a:r>
            <a:r>
              <a:rPr lang="en-US"/>
              <a:t> receptor binding constants for selected opioid drugs. </a:t>
            </a:r>
            <a:r>
              <a:rPr lang="en-US" i="1" err="1"/>
              <a:t>Regul</a:t>
            </a:r>
            <a:r>
              <a:rPr lang="en-US" i="1"/>
              <a:t> </a:t>
            </a:r>
            <a:r>
              <a:rPr lang="en-US" i="1" err="1"/>
              <a:t>Toxicol</a:t>
            </a:r>
            <a:r>
              <a:rPr lang="en-US" i="1"/>
              <a:t> </a:t>
            </a:r>
            <a:r>
              <a:rPr lang="en-US" i="1" err="1"/>
              <a:t>Pharmacol</a:t>
            </a:r>
            <a:r>
              <a:rPr lang="en-US"/>
              <a:t>. 2011;59(3):385-390. doi:10.1016/j.yrtph.2010.12.007</a:t>
            </a:r>
          </a:p>
          <a:p>
            <a:pPr>
              <a:buNone/>
            </a:pPr>
            <a:endParaRPr lang="en-US"/>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solidFill>
                  <a:srgbClr val="FFFFFF"/>
                </a:solidFill>
                <a:effectLst/>
                <a:latin typeface="Helvetica" pitchFamily="2" charset="0"/>
              </a:rPr>
              <a:t>Again whoever is presenting here needs to be prepared to verbally walk the audience through this table - and how it helps inform med selection </a:t>
            </a:r>
          </a:p>
          <a:p>
            <a:pPr>
              <a:buNone/>
            </a:pPr>
            <a:endParaRPr lang="en-US"/>
          </a:p>
        </p:txBody>
      </p:sp>
    </p:spTree>
    <p:extLst>
      <p:ext uri="{BB962C8B-B14F-4D97-AF65-F5344CB8AC3E}">
        <p14:creationId xmlns:p14="http://schemas.microsoft.com/office/powerpoint/2010/main" val="2737602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a:extLst>
            <a:ext uri="{FF2B5EF4-FFF2-40B4-BE49-F238E27FC236}">
              <a16:creationId xmlns:a16="http://schemas.microsoft.com/office/drawing/2014/main" id="{0E33BBB5-51B5-20FE-1B1E-8F1B3D4296EA}"/>
            </a:ext>
          </a:extLst>
        </p:cNvPr>
        <p:cNvGrpSpPr/>
        <p:nvPr/>
      </p:nvGrpSpPr>
      <p:grpSpPr>
        <a:xfrm>
          <a:off x="0" y="0"/>
          <a:ext cx="0" cy="0"/>
          <a:chOff x="0" y="0"/>
          <a:chExt cx="0" cy="0"/>
        </a:xfrm>
      </p:grpSpPr>
      <p:sp>
        <p:nvSpPr>
          <p:cNvPr id="401" name="Google Shape;401;g22c47fc5667_0_174:notes">
            <a:extLst>
              <a:ext uri="{FF2B5EF4-FFF2-40B4-BE49-F238E27FC236}">
                <a16:creationId xmlns:a16="http://schemas.microsoft.com/office/drawing/2014/main" id="{DC0BF885-3FFA-C3F0-8223-99A437ACF1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2c47fc5667_0_174:notes">
            <a:extLst>
              <a:ext uri="{FF2B5EF4-FFF2-40B4-BE49-F238E27FC236}">
                <a16:creationId xmlns:a16="http://schemas.microsoft.com/office/drawing/2014/main" id="{B4516575-B1EC-6D2E-A507-2E9330B5D12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850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Efficacy heavily reliant on patient adherence </a:t>
            </a:r>
          </a:p>
        </p:txBody>
      </p:sp>
    </p:spTree>
    <p:extLst>
      <p:ext uri="{BB962C8B-B14F-4D97-AF65-F5344CB8AC3E}">
        <p14:creationId xmlns:p14="http://schemas.microsoft.com/office/powerpoint/2010/main" val="3668827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CE33BA0E-406D-B9BA-A3B6-4CF2BC58D1D5}"/>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0675E309-E7DD-0016-34D9-FF920EF218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A0F06D4C-2412-5FBC-7211-49AB32145F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Links to LO#1 (OUD risk factors and common etiologies), #2 (pathophysiology of pain, OUD, and how both interact) and #3 (discuss treatment strategies for pain management in those with OUD)</a:t>
            </a:r>
          </a:p>
        </p:txBody>
      </p:sp>
    </p:spTree>
    <p:extLst>
      <p:ext uri="{BB962C8B-B14F-4D97-AF65-F5344CB8AC3E}">
        <p14:creationId xmlns:p14="http://schemas.microsoft.com/office/powerpoint/2010/main" val="1485623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B5D88E63-B968-A25B-B399-A41CA534E736}"/>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41E82E56-016A-CCFC-F3E3-31C14DF674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BF1F9D0F-E8ED-D44B-8602-9E2F9996D3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hlinkClick r:id="rId3"/>
              </a:rPr>
              <a:t>Management of acute pain in patients with opioid use disorder - UpToDate</a:t>
            </a:r>
          </a:p>
          <a:p>
            <a:pPr marL="0" indent="0">
              <a:buNone/>
            </a:pPr>
            <a:r>
              <a:rPr lang="en-US">
                <a:hlinkClick r:id="rId4"/>
              </a:rPr>
              <a:t>https://www.cdc.gov/overdose-prevention/hcp/clinical-care/oud-pain</a:t>
            </a: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474726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181AED10-3719-1162-3E2E-6952A48BBBCA}"/>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507BA4B8-9250-87E4-94F0-6E5CDA9167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DD360C79-0170-5BC0-9891-3D60BA0FCC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a:p>
            <a:pPr marL="0" indent="0">
              <a:buNone/>
            </a:pPr>
            <a:endParaRPr lang="en-US"/>
          </a:p>
        </p:txBody>
      </p:sp>
    </p:spTree>
    <p:extLst>
      <p:ext uri="{BB962C8B-B14F-4D97-AF65-F5344CB8AC3E}">
        <p14:creationId xmlns:p14="http://schemas.microsoft.com/office/powerpoint/2010/main" val="2288810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6EA5003E-A0D8-7993-ADBD-CBE07DC5B021}"/>
            </a:ext>
          </a:extLst>
        </p:cNvPr>
        <p:cNvGrpSpPr/>
        <p:nvPr/>
      </p:nvGrpSpPr>
      <p:grpSpPr>
        <a:xfrm>
          <a:off x="0" y="0"/>
          <a:ext cx="0" cy="0"/>
          <a:chOff x="0" y="0"/>
          <a:chExt cx="0" cy="0"/>
        </a:xfrm>
      </p:grpSpPr>
      <p:sp>
        <p:nvSpPr>
          <p:cNvPr id="459" name="Google Shape;459;g22d28b6131b_0_78:notes">
            <a:extLst>
              <a:ext uri="{FF2B5EF4-FFF2-40B4-BE49-F238E27FC236}">
                <a16:creationId xmlns:a16="http://schemas.microsoft.com/office/drawing/2014/main" id="{754D49DE-C190-F05E-3248-86E3CBA084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2d28b6131b_0_78:notes">
            <a:extLst>
              <a:ext uri="{FF2B5EF4-FFF2-40B4-BE49-F238E27FC236}">
                <a16:creationId xmlns:a16="http://schemas.microsoft.com/office/drawing/2014/main" id="{D878B376-8672-811A-427C-B866F56041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a:p>
            <a:pPr marL="0" indent="0">
              <a:buNone/>
            </a:pPr>
            <a:endParaRPr lang="en-US"/>
          </a:p>
        </p:txBody>
      </p:sp>
    </p:spTree>
    <p:extLst>
      <p:ext uri="{BB962C8B-B14F-4D97-AF65-F5344CB8AC3E}">
        <p14:creationId xmlns:p14="http://schemas.microsoft.com/office/powerpoint/2010/main" val="3407302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E14E3-1920-8ABC-D2FA-15CE338ED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5138BA-96EC-25C3-ECD4-708744F82D3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6D78C59-280E-794D-3539-A2818B308D00}"/>
              </a:ext>
            </a:extLst>
          </p:cNvPr>
          <p:cNvSpPr>
            <a:spLocks noGrp="1"/>
          </p:cNvSpPr>
          <p:nvPr>
            <p:ph type="body" idx="1"/>
          </p:nvPr>
        </p:nvSpPr>
        <p:spPr/>
        <p:txBody>
          <a:bodyPr/>
          <a:lstStyle/>
          <a:p>
            <a:pPr>
              <a:buNone/>
            </a:pPr>
            <a:r>
              <a:rPr lang="en-US"/>
              <a:t>Volpe DA, McMahon Tobin GA, Mellon RD, et al. Uniform assessment and ranking of opioid </a:t>
            </a:r>
            <a:r>
              <a:rPr lang="en-US" err="1"/>
              <a:t>μ</a:t>
            </a:r>
            <a:r>
              <a:rPr lang="en-US"/>
              <a:t> receptor binding constants for selected opioid drugs. </a:t>
            </a:r>
            <a:r>
              <a:rPr lang="en-US" i="1" err="1"/>
              <a:t>Regul</a:t>
            </a:r>
            <a:r>
              <a:rPr lang="en-US" i="1"/>
              <a:t> </a:t>
            </a:r>
            <a:r>
              <a:rPr lang="en-US" i="1" err="1"/>
              <a:t>Toxicol</a:t>
            </a:r>
            <a:r>
              <a:rPr lang="en-US" i="1"/>
              <a:t> </a:t>
            </a:r>
            <a:r>
              <a:rPr lang="en-US" i="1" err="1"/>
              <a:t>Pharmacol</a:t>
            </a:r>
            <a:r>
              <a:rPr lang="en-US"/>
              <a:t>. 2011;59(3):385-390. doi:10.1016/j.yrtph.2010.12.007</a:t>
            </a:r>
          </a:p>
          <a:p>
            <a:pPr>
              <a:buNone/>
            </a:pPr>
            <a:endParaRPr lang="en-US"/>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solidFill>
                  <a:srgbClr val="FFFFFF"/>
                </a:solidFill>
                <a:effectLst/>
                <a:latin typeface="Helvetica" pitchFamily="2" charset="0"/>
              </a:rPr>
              <a:t>Again whoever is presenting here needs to be prepared to verbally walk the audience through this table - and how it helps inform med selection </a:t>
            </a:r>
          </a:p>
          <a:p>
            <a:pPr>
              <a:buNone/>
            </a:pPr>
            <a:endParaRPr lang="en-US"/>
          </a:p>
        </p:txBody>
      </p:sp>
    </p:spTree>
    <p:extLst>
      <p:ext uri="{BB962C8B-B14F-4D97-AF65-F5344CB8AC3E}">
        <p14:creationId xmlns:p14="http://schemas.microsoft.com/office/powerpoint/2010/main" val="99113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hlinkClick r:id="rId3"/>
              </a:rPr>
              <a:t>source: dsm-5-dx-oud-8-28-2017.pdf</a:t>
            </a:r>
            <a:endParaRPr lang="en-US"/>
          </a:p>
        </p:txBody>
      </p:sp>
    </p:spTree>
    <p:extLst>
      <p:ext uri="{BB962C8B-B14F-4D97-AF65-F5344CB8AC3E}">
        <p14:creationId xmlns:p14="http://schemas.microsoft.com/office/powerpoint/2010/main" val="819021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22d28b6131b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22d28b6131b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a:extLst>
            <a:ext uri="{FF2B5EF4-FFF2-40B4-BE49-F238E27FC236}">
              <a16:creationId xmlns:a16="http://schemas.microsoft.com/office/drawing/2014/main" id="{A78FA639-797B-230F-01C5-5E18C91E9FC7}"/>
            </a:ext>
          </a:extLst>
        </p:cNvPr>
        <p:cNvGrpSpPr/>
        <p:nvPr/>
      </p:nvGrpSpPr>
      <p:grpSpPr>
        <a:xfrm>
          <a:off x="0" y="0"/>
          <a:ext cx="0" cy="0"/>
          <a:chOff x="0" y="0"/>
          <a:chExt cx="0" cy="0"/>
        </a:xfrm>
      </p:grpSpPr>
      <p:sp>
        <p:nvSpPr>
          <p:cNvPr id="569" name="Google Shape;569;g22d28b6131b_0_331:notes">
            <a:extLst>
              <a:ext uri="{FF2B5EF4-FFF2-40B4-BE49-F238E27FC236}">
                <a16:creationId xmlns:a16="http://schemas.microsoft.com/office/drawing/2014/main" id="{A71134DC-34E3-6216-19B5-46907BAA3B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2d28b6131b_0_331:notes">
            <a:extLst>
              <a:ext uri="{FF2B5EF4-FFF2-40B4-BE49-F238E27FC236}">
                <a16:creationId xmlns:a16="http://schemas.microsoft.com/office/drawing/2014/main" id="{DA2CA745-914A-F50A-3016-535CC97BA6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400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Sources:</a:t>
            </a:r>
          </a:p>
          <a:p>
            <a:pPr>
              <a:buNone/>
            </a:pPr>
            <a:r>
              <a:rPr lang="en-US">
                <a:hlinkClick r:id="rId3"/>
              </a:rPr>
              <a:t>Use of Medication for Opioid Use Disorder Among Adults With Past-Year Opioid Use Disorder in the US, 2021 | Clinical Pharmacy and Pharmacology | JAMA Network Open | JAMA Network</a:t>
            </a:r>
          </a:p>
          <a:p>
            <a:pPr>
              <a:buNone/>
            </a:pPr>
            <a:r>
              <a:rPr lang="en-US">
                <a:hlinkClick r:id="rId4"/>
              </a:rPr>
              <a:t>Risk Factors for Misuse of Prescribed Opioids: A Systematic Review and Meta-Analysis</a:t>
            </a:r>
            <a:endParaRPr lang="en-US"/>
          </a:p>
          <a:p>
            <a:pPr>
              <a:buNone/>
            </a:pPr>
            <a:r>
              <a:rPr lang="en-US">
                <a:hlinkClick r:id="rId5"/>
              </a:rPr>
              <a:t>https://journals.lww.com/anesthesia-analgesia/fulltext/2017/11000/risk_factors_for_opioid_use_disorder_and_overdose.41.aspx</a:t>
            </a:r>
            <a:endParaRPr lang="en-US"/>
          </a:p>
          <a:p>
            <a:pPr>
              <a:buNone/>
            </a:pPr>
            <a:endParaRPr lang="en-US"/>
          </a:p>
        </p:txBody>
      </p:sp>
    </p:spTree>
    <p:extLst>
      <p:ext uri="{BB962C8B-B14F-4D97-AF65-F5344CB8AC3E}">
        <p14:creationId xmlns:p14="http://schemas.microsoft.com/office/powerpoint/2010/main" val="264372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B0333-42CF-4AFD-27C6-A0A385817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ADBEF-FC75-4CEA-B0C0-BBE197C7D21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A45A91B-8ACC-9338-22A9-2F0B212F61FF}"/>
              </a:ext>
            </a:extLst>
          </p:cNvPr>
          <p:cNvSpPr>
            <a:spLocks noGrp="1"/>
          </p:cNvSpPr>
          <p:nvPr>
            <p:ph type="body" idx="1"/>
          </p:nvPr>
        </p:nvSpPr>
        <p:spPr/>
        <p:txBody>
          <a:bodyPr/>
          <a:lstStyle/>
          <a:p>
            <a:pPr>
              <a:buNone/>
            </a:pPr>
            <a:r>
              <a:rPr lang="en-US">
                <a:latin typeface="Calibri"/>
                <a:ea typeface="Calibri"/>
                <a:cs typeface="Calibri"/>
              </a:rPr>
              <a:t>Sources:</a:t>
            </a:r>
          </a:p>
          <a:p>
            <a:pPr>
              <a:buNone/>
            </a:pPr>
            <a:r>
              <a:rPr lang="en-US">
                <a:hlinkClick r:id="rId3"/>
              </a:rPr>
              <a:t>Use of Medication for Opioid Use Disorder Among Adults With Past-Year Opioid Use Disorder in the US, 2021 | Clinical Pharmacy and Pharmacology | JAMA Network Open | JAMA Network</a:t>
            </a:r>
          </a:p>
          <a:p>
            <a:pPr>
              <a:buNone/>
            </a:pPr>
            <a:r>
              <a:rPr lang="en-US">
                <a:hlinkClick r:id="rId4"/>
              </a:rPr>
              <a:t>Risk Factors for Misuse of Prescribed Opioids: A Systematic Review and Meta-Analysis</a:t>
            </a:r>
            <a:endParaRPr lang="en-US"/>
          </a:p>
          <a:p>
            <a:pPr>
              <a:buNone/>
            </a:pPr>
            <a:r>
              <a:rPr lang="en-US">
                <a:hlinkClick r:id="rId5"/>
              </a:rPr>
              <a:t>https://journals.lww.com/anesthesia-analgesia/fulltext/2017/11000/risk_factors_for_opioid_use_disorder_and_overdose.41.aspx</a:t>
            </a:r>
            <a:endParaRPr lang="en-US"/>
          </a:p>
          <a:p>
            <a:pPr>
              <a:buNone/>
            </a:pPr>
            <a:endParaRPr lang="en-US"/>
          </a:p>
        </p:txBody>
      </p:sp>
    </p:spTree>
    <p:extLst>
      <p:ext uri="{BB962C8B-B14F-4D97-AF65-F5344CB8AC3E}">
        <p14:creationId xmlns:p14="http://schemas.microsoft.com/office/powerpoint/2010/main" val="4266756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a:extLst>
            <a:ext uri="{FF2B5EF4-FFF2-40B4-BE49-F238E27FC236}">
              <a16:creationId xmlns:a16="http://schemas.microsoft.com/office/drawing/2014/main" id="{FE2A2130-6831-9B4C-22CF-DCA1EBFD8452}"/>
            </a:ext>
          </a:extLst>
        </p:cNvPr>
        <p:cNvGrpSpPr/>
        <p:nvPr/>
      </p:nvGrpSpPr>
      <p:grpSpPr>
        <a:xfrm>
          <a:off x="0" y="0"/>
          <a:ext cx="0" cy="0"/>
          <a:chOff x="0" y="0"/>
          <a:chExt cx="0" cy="0"/>
        </a:xfrm>
      </p:grpSpPr>
      <p:sp>
        <p:nvSpPr>
          <p:cNvPr id="401" name="Google Shape;401;g22c47fc5667_0_174:notes">
            <a:extLst>
              <a:ext uri="{FF2B5EF4-FFF2-40B4-BE49-F238E27FC236}">
                <a16:creationId xmlns:a16="http://schemas.microsoft.com/office/drawing/2014/main" id="{5B6E9CF4-8E70-3541-FCB4-F4E5AF4D72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2c47fc5667_0_174:notes">
            <a:extLst>
              <a:ext uri="{FF2B5EF4-FFF2-40B4-BE49-F238E27FC236}">
                <a16:creationId xmlns:a16="http://schemas.microsoft.com/office/drawing/2014/main" id="{02CD418E-9C77-69E0-0955-3E4614D984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6292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88B4E-8E4D-8A5E-C061-EA1D567E3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9B0BB-0953-9731-AF36-AA2FD3573F9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CAC76CE-571E-2130-44EA-B47FEB72B735}"/>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60615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1431125"/>
            <a:ext cx="7713900" cy="17958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191919"/>
              </a:buClr>
              <a:buSzPts val="5200"/>
              <a:buNone/>
              <a:defRPr sz="4600">
                <a:latin typeface="Prompt"/>
                <a:ea typeface="Prompt"/>
                <a:cs typeface="Prompt"/>
                <a:sym typeface="Prompt"/>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446450" y="3302875"/>
            <a:ext cx="6251100" cy="4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p:nvPr/>
        </p:nvSpPr>
        <p:spPr>
          <a:xfrm>
            <a:off x="0" y="0"/>
            <a:ext cx="1446483" cy="1446434"/>
          </a:xfrm>
          <a:custGeom>
            <a:avLst/>
            <a:gdLst/>
            <a:ahLst/>
            <a:cxnLst/>
            <a:rect l="l" t="t" r="r" b="b"/>
            <a:pathLst>
              <a:path w="29849" h="29848" extrusionOk="0">
                <a:moveTo>
                  <a:pt x="1" y="1"/>
                </a:moveTo>
                <a:lnTo>
                  <a:pt x="1" y="29848"/>
                </a:lnTo>
                <a:cubicBezTo>
                  <a:pt x="16486" y="29848"/>
                  <a:pt x="29848" y="16486"/>
                  <a:pt x="298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7705663" y="3697075"/>
            <a:ext cx="1446483" cy="1446434"/>
          </a:xfrm>
          <a:custGeom>
            <a:avLst/>
            <a:gdLst/>
            <a:ahLst/>
            <a:cxnLst/>
            <a:rect l="l" t="t" r="r" b="b"/>
            <a:pathLst>
              <a:path w="29849" h="29848" extrusionOk="0">
                <a:moveTo>
                  <a:pt x="1" y="1"/>
                </a:moveTo>
                <a:lnTo>
                  <a:pt x="1" y="29848"/>
                </a:lnTo>
                <a:cubicBezTo>
                  <a:pt x="16486" y="29848"/>
                  <a:pt x="29848" y="16486"/>
                  <a:pt x="298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flipH="1">
            <a:off x="7173500" y="423050"/>
            <a:ext cx="1421175" cy="1347250"/>
            <a:chOff x="375800" y="686850"/>
            <a:chExt cx="1421175" cy="1347250"/>
          </a:xfrm>
        </p:grpSpPr>
        <p:sp>
          <p:nvSpPr>
            <p:cNvPr id="14" name="Google Shape;14;p2"/>
            <p:cNvSpPr/>
            <p:nvPr/>
          </p:nvSpPr>
          <p:spPr>
            <a:xfrm>
              <a:off x="707575" y="945475"/>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38200" y="1275325"/>
              <a:ext cx="758775" cy="758775"/>
            </a:xfrm>
            <a:custGeom>
              <a:avLst/>
              <a:gdLst/>
              <a:ahLst/>
              <a:cxnLst/>
              <a:rect l="l" t="t" r="r" b="b"/>
              <a:pathLst>
                <a:path w="30351" h="30351" extrusionOk="0">
                  <a:moveTo>
                    <a:pt x="30350" y="1"/>
                  </a:moveTo>
                  <a:cubicBezTo>
                    <a:pt x="13621" y="1"/>
                    <a:pt x="0" y="13606"/>
                    <a:pt x="0" y="30351"/>
                  </a:cubicBezTo>
                  <a:lnTo>
                    <a:pt x="549" y="30351"/>
                  </a:lnTo>
                  <a:cubicBezTo>
                    <a:pt x="549" y="13926"/>
                    <a:pt x="13926" y="549"/>
                    <a:pt x="30350" y="549"/>
                  </a:cubicBezTo>
                  <a:lnTo>
                    <a:pt x="303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75800" y="686850"/>
              <a:ext cx="435775" cy="435775"/>
            </a:xfrm>
            <a:custGeom>
              <a:avLst/>
              <a:gdLst/>
              <a:ahLst/>
              <a:cxnLst/>
              <a:rect l="l" t="t" r="r" b="b"/>
              <a:pathLst>
                <a:path w="17431" h="17431" extrusionOk="0">
                  <a:moveTo>
                    <a:pt x="17431" y="0"/>
                  </a:moveTo>
                  <a:cubicBezTo>
                    <a:pt x="7817" y="0"/>
                    <a:pt x="1" y="7801"/>
                    <a:pt x="1" y="17430"/>
                  </a:cubicBezTo>
                  <a:lnTo>
                    <a:pt x="9523" y="17430"/>
                  </a:lnTo>
                  <a:cubicBezTo>
                    <a:pt x="9523" y="13058"/>
                    <a:pt x="13073" y="9523"/>
                    <a:pt x="17431" y="9523"/>
                  </a:cubicBezTo>
                  <a:lnTo>
                    <a:pt x="17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1071305">
            <a:off x="672274" y="714835"/>
            <a:ext cx="663258" cy="363943"/>
            <a:chOff x="2809200" y="576175"/>
            <a:chExt cx="855900" cy="469650"/>
          </a:xfrm>
        </p:grpSpPr>
        <p:sp>
          <p:nvSpPr>
            <p:cNvPr id="18" name="Google Shape;18;p2"/>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 name="Google Shape;19;p2"/>
            <p:cNvCxnSpPr>
              <a:stCxn id="18" idx="0"/>
              <a:endCxn id="18" idx="1"/>
            </p:cNvCxnSpPr>
            <p:nvPr/>
          </p:nvCxnSpPr>
          <p:spPr>
            <a:xfrm rot="9721114" flipH="1">
              <a:off x="3201194" y="581911"/>
              <a:ext cx="71912" cy="223428"/>
            </a:xfrm>
            <a:prstGeom prst="straightConnector1">
              <a:avLst/>
            </a:prstGeom>
            <a:noFill/>
            <a:ln w="9525" cap="flat" cmpd="sng">
              <a:solidFill>
                <a:schemeClr val="dk2"/>
              </a:solidFill>
              <a:prstDash val="solid"/>
              <a:round/>
              <a:headEnd type="none" w="med" len="med"/>
              <a:tailEnd type="none" w="med" len="med"/>
            </a:ln>
          </p:spPr>
        </p:cxnSp>
      </p:grpSp>
      <p:grpSp>
        <p:nvGrpSpPr>
          <p:cNvPr id="20" name="Google Shape;20;p2"/>
          <p:cNvGrpSpPr/>
          <p:nvPr/>
        </p:nvGrpSpPr>
        <p:grpSpPr>
          <a:xfrm>
            <a:off x="5407081" y="4062056"/>
            <a:ext cx="1053757" cy="773321"/>
            <a:chOff x="5407081" y="4062056"/>
            <a:chExt cx="1053757" cy="773321"/>
          </a:xfrm>
        </p:grpSpPr>
        <p:grpSp>
          <p:nvGrpSpPr>
            <p:cNvPr id="21" name="Google Shape;21;p2"/>
            <p:cNvGrpSpPr/>
            <p:nvPr/>
          </p:nvGrpSpPr>
          <p:grpSpPr>
            <a:xfrm>
              <a:off x="5407081" y="4471562"/>
              <a:ext cx="663237" cy="363816"/>
              <a:chOff x="2809200" y="576325"/>
              <a:chExt cx="855900" cy="469500"/>
            </a:xfrm>
          </p:grpSpPr>
          <p:sp>
            <p:nvSpPr>
              <p:cNvPr id="22" name="Google Shape;22;p2"/>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2"/>
              <p:cNvCxnSpPr>
                <a:stCxn id="22" idx="0"/>
                <a:endCxn id="22"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24" name="Google Shape;24;p2"/>
            <p:cNvGrpSpPr/>
            <p:nvPr/>
          </p:nvGrpSpPr>
          <p:grpSpPr>
            <a:xfrm rot="1759154">
              <a:off x="6008112" y="4150754"/>
              <a:ext cx="422990" cy="232103"/>
              <a:chOff x="2809200" y="576175"/>
              <a:chExt cx="855900" cy="469650"/>
            </a:xfrm>
          </p:grpSpPr>
          <p:sp>
            <p:nvSpPr>
              <p:cNvPr id="25" name="Google Shape;25;p2"/>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26;p2"/>
              <p:cNvCxnSpPr>
                <a:stCxn id="25" idx="0"/>
                <a:endCxn id="25"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grpSp>
        <p:nvGrpSpPr>
          <p:cNvPr id="27" name="Google Shape;27;p2"/>
          <p:cNvGrpSpPr/>
          <p:nvPr/>
        </p:nvGrpSpPr>
        <p:grpSpPr>
          <a:xfrm rot="-1213010">
            <a:off x="4316663" y="440729"/>
            <a:ext cx="663274" cy="363836"/>
            <a:chOff x="2809200" y="576325"/>
            <a:chExt cx="855900" cy="469500"/>
          </a:xfrm>
        </p:grpSpPr>
        <p:sp>
          <p:nvSpPr>
            <p:cNvPr id="28" name="Google Shape;28;p2"/>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29;p2"/>
            <p:cNvCxnSpPr>
              <a:stCxn id="28" idx="0"/>
              <a:endCxn id="28" idx="1"/>
            </p:cNvCxnSpPr>
            <p:nvPr/>
          </p:nvCxnSpPr>
          <p:spPr>
            <a:xfrm rot="-9593413">
              <a:off x="3196576" y="583626"/>
              <a:ext cx="81147" cy="220298"/>
            </a:xfrm>
            <a:prstGeom prst="straightConnector1">
              <a:avLst/>
            </a:prstGeom>
            <a:noFill/>
            <a:ln w="9525" cap="flat" cmpd="sng">
              <a:solidFill>
                <a:schemeClr val="dk2"/>
              </a:solidFill>
              <a:prstDash val="solid"/>
              <a:round/>
              <a:headEnd type="none" w="med" len="med"/>
              <a:tailEnd type="none" w="med" len="med"/>
            </a:ln>
          </p:spPr>
        </p:cxnSp>
      </p:grpSp>
      <p:grpSp>
        <p:nvGrpSpPr>
          <p:cNvPr id="30" name="Google Shape;30;p2"/>
          <p:cNvGrpSpPr/>
          <p:nvPr/>
        </p:nvGrpSpPr>
        <p:grpSpPr>
          <a:xfrm>
            <a:off x="439120" y="3972204"/>
            <a:ext cx="1129556" cy="896169"/>
            <a:chOff x="322100" y="3712363"/>
            <a:chExt cx="1569700" cy="1245372"/>
          </a:xfrm>
        </p:grpSpPr>
        <p:grpSp>
          <p:nvGrpSpPr>
            <p:cNvPr id="31" name="Google Shape;31;p2"/>
            <p:cNvGrpSpPr/>
            <p:nvPr/>
          </p:nvGrpSpPr>
          <p:grpSpPr>
            <a:xfrm>
              <a:off x="429125" y="3814063"/>
              <a:ext cx="564875" cy="89525"/>
              <a:chOff x="5025975" y="1185850"/>
              <a:chExt cx="564875" cy="89525"/>
            </a:xfrm>
          </p:grpSpPr>
          <p:sp>
            <p:nvSpPr>
              <p:cNvPr id="32" name="Google Shape;32;p2"/>
              <p:cNvSpPr/>
              <p:nvPr/>
            </p:nvSpPr>
            <p:spPr>
              <a:xfrm>
                <a:off x="5025975" y="1185850"/>
                <a:ext cx="89525" cy="89525"/>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57550" y="1185850"/>
                <a:ext cx="89525" cy="89525"/>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500950" y="1185850"/>
                <a:ext cx="89900" cy="89525"/>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a:off x="429125" y="3712363"/>
              <a:ext cx="1462675" cy="15250"/>
            </a:xfrm>
            <a:custGeom>
              <a:avLst/>
              <a:gdLst/>
              <a:ahLst/>
              <a:cxnLst/>
              <a:rect l="l" t="t" r="r" b="b"/>
              <a:pathLst>
                <a:path w="58507" h="610" extrusionOk="0">
                  <a:moveTo>
                    <a:pt x="0" y="0"/>
                  </a:moveTo>
                  <a:lnTo>
                    <a:pt x="0" y="610"/>
                  </a:lnTo>
                  <a:lnTo>
                    <a:pt x="58506" y="610"/>
                  </a:lnTo>
                  <a:lnTo>
                    <a:pt x="585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2"/>
            <p:cNvGrpSpPr/>
            <p:nvPr/>
          </p:nvGrpSpPr>
          <p:grpSpPr>
            <a:xfrm>
              <a:off x="322100" y="4235537"/>
              <a:ext cx="1446441" cy="722197"/>
              <a:chOff x="4764675" y="1917550"/>
              <a:chExt cx="1872900" cy="935125"/>
            </a:xfrm>
          </p:grpSpPr>
          <p:sp>
            <p:nvSpPr>
              <p:cNvPr id="37" name="Google Shape;37;p2"/>
              <p:cNvSpPr/>
              <p:nvPr/>
            </p:nvSpPr>
            <p:spPr>
              <a:xfrm>
                <a:off x="4764675" y="2384150"/>
                <a:ext cx="468525" cy="468525"/>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232800" y="1917550"/>
                <a:ext cx="468900" cy="468525"/>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700525" y="2384150"/>
                <a:ext cx="468550" cy="468525"/>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69050" y="1917550"/>
                <a:ext cx="468525" cy="468525"/>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08"/>
        <p:cNvGrpSpPr/>
        <p:nvPr/>
      </p:nvGrpSpPr>
      <p:grpSpPr>
        <a:xfrm>
          <a:off x="0" y="0"/>
          <a:ext cx="0" cy="0"/>
          <a:chOff x="0" y="0"/>
          <a:chExt cx="0" cy="0"/>
        </a:xfrm>
      </p:grpSpPr>
      <p:sp>
        <p:nvSpPr>
          <p:cNvPr id="109" name="Google Shape;10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 name="Google Shape;110;p13"/>
          <p:cNvSpPr txBox="1">
            <a:spLocks noGrp="1"/>
          </p:cNvSpPr>
          <p:nvPr>
            <p:ph type="title" idx="2" hasCustomPrompt="1"/>
          </p:nvPr>
        </p:nvSpPr>
        <p:spPr>
          <a:xfrm>
            <a:off x="720000" y="14808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3"/>
          <p:cNvSpPr txBox="1">
            <a:spLocks noGrp="1"/>
          </p:cNvSpPr>
          <p:nvPr>
            <p:ph type="title" idx="3" hasCustomPrompt="1"/>
          </p:nvPr>
        </p:nvSpPr>
        <p:spPr>
          <a:xfrm>
            <a:off x="720000" y="294234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2" name="Google Shape;112;p13"/>
          <p:cNvSpPr txBox="1">
            <a:spLocks noGrp="1"/>
          </p:cNvSpPr>
          <p:nvPr>
            <p:ph type="title" idx="4" hasCustomPrompt="1"/>
          </p:nvPr>
        </p:nvSpPr>
        <p:spPr>
          <a:xfrm>
            <a:off x="3419275" y="14808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title" idx="5" hasCustomPrompt="1"/>
          </p:nvPr>
        </p:nvSpPr>
        <p:spPr>
          <a:xfrm>
            <a:off x="3419275" y="294234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4" name="Google Shape;114;p13"/>
          <p:cNvSpPr txBox="1">
            <a:spLocks noGrp="1"/>
          </p:cNvSpPr>
          <p:nvPr>
            <p:ph type="title" idx="6" hasCustomPrompt="1"/>
          </p:nvPr>
        </p:nvSpPr>
        <p:spPr>
          <a:xfrm>
            <a:off x="6118550" y="14808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 name="Google Shape;115;p13"/>
          <p:cNvSpPr txBox="1">
            <a:spLocks noGrp="1"/>
          </p:cNvSpPr>
          <p:nvPr>
            <p:ph type="title" idx="7" hasCustomPrompt="1"/>
          </p:nvPr>
        </p:nvSpPr>
        <p:spPr>
          <a:xfrm>
            <a:off x="6118550" y="294234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subTitle" idx="1"/>
          </p:nvPr>
        </p:nvSpPr>
        <p:spPr>
          <a:xfrm>
            <a:off x="720000" y="2056575"/>
            <a:ext cx="2305500" cy="63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7" name="Google Shape;117;p13"/>
          <p:cNvSpPr txBox="1">
            <a:spLocks noGrp="1"/>
          </p:cNvSpPr>
          <p:nvPr>
            <p:ph type="subTitle" idx="8"/>
          </p:nvPr>
        </p:nvSpPr>
        <p:spPr>
          <a:xfrm>
            <a:off x="3419275" y="2056575"/>
            <a:ext cx="2305500" cy="63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8" name="Google Shape;118;p13"/>
          <p:cNvSpPr txBox="1">
            <a:spLocks noGrp="1"/>
          </p:cNvSpPr>
          <p:nvPr>
            <p:ph type="subTitle" idx="9"/>
          </p:nvPr>
        </p:nvSpPr>
        <p:spPr>
          <a:xfrm>
            <a:off x="6118550" y="2056575"/>
            <a:ext cx="2305500" cy="63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9" name="Google Shape;119;p13"/>
          <p:cNvSpPr txBox="1">
            <a:spLocks noGrp="1"/>
          </p:cNvSpPr>
          <p:nvPr>
            <p:ph type="subTitle" idx="13"/>
          </p:nvPr>
        </p:nvSpPr>
        <p:spPr>
          <a:xfrm>
            <a:off x="720000" y="3518100"/>
            <a:ext cx="2305500" cy="63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0" name="Google Shape;120;p13"/>
          <p:cNvSpPr txBox="1">
            <a:spLocks noGrp="1"/>
          </p:cNvSpPr>
          <p:nvPr>
            <p:ph type="subTitle" idx="14"/>
          </p:nvPr>
        </p:nvSpPr>
        <p:spPr>
          <a:xfrm>
            <a:off x="3419275" y="3518100"/>
            <a:ext cx="2305500" cy="63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1" name="Google Shape;121;p13"/>
          <p:cNvSpPr txBox="1">
            <a:spLocks noGrp="1"/>
          </p:cNvSpPr>
          <p:nvPr>
            <p:ph type="subTitle" idx="15"/>
          </p:nvPr>
        </p:nvSpPr>
        <p:spPr>
          <a:xfrm>
            <a:off x="6118550" y="3518100"/>
            <a:ext cx="2305500" cy="63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22" name="Google Shape;122;p13"/>
          <p:cNvGrpSpPr/>
          <p:nvPr/>
        </p:nvGrpSpPr>
        <p:grpSpPr>
          <a:xfrm>
            <a:off x="177142" y="4227270"/>
            <a:ext cx="763016" cy="762473"/>
            <a:chOff x="232367" y="4158683"/>
            <a:chExt cx="763016" cy="762473"/>
          </a:xfrm>
        </p:grpSpPr>
        <p:sp>
          <p:nvSpPr>
            <p:cNvPr id="123" name="Google Shape;123;p13"/>
            <p:cNvSpPr/>
            <p:nvPr/>
          </p:nvSpPr>
          <p:spPr>
            <a:xfrm rot="10800000" flipH="1">
              <a:off x="232367" y="4394787"/>
              <a:ext cx="526911" cy="526368"/>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463937" y="4158683"/>
              <a:ext cx="531446" cy="531446"/>
            </a:xfrm>
            <a:custGeom>
              <a:avLst/>
              <a:gdLst/>
              <a:ahLst/>
              <a:cxnLst/>
              <a:rect l="l" t="t" r="r" b="b"/>
              <a:pathLst>
                <a:path w="30351" h="30351" extrusionOk="0">
                  <a:moveTo>
                    <a:pt x="30350" y="1"/>
                  </a:moveTo>
                  <a:cubicBezTo>
                    <a:pt x="13621" y="1"/>
                    <a:pt x="0" y="13606"/>
                    <a:pt x="0" y="30351"/>
                  </a:cubicBezTo>
                  <a:lnTo>
                    <a:pt x="549" y="30351"/>
                  </a:lnTo>
                  <a:cubicBezTo>
                    <a:pt x="549" y="13926"/>
                    <a:pt x="13926" y="549"/>
                    <a:pt x="30350" y="549"/>
                  </a:cubicBezTo>
                  <a:lnTo>
                    <a:pt x="303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13"/>
          <p:cNvGrpSpPr/>
          <p:nvPr/>
        </p:nvGrpSpPr>
        <p:grpSpPr>
          <a:xfrm>
            <a:off x="6626875" y="-535050"/>
            <a:ext cx="1741500" cy="980075"/>
            <a:chOff x="4970350" y="3356200"/>
            <a:chExt cx="1741500" cy="980075"/>
          </a:xfrm>
        </p:grpSpPr>
        <p:sp>
          <p:nvSpPr>
            <p:cNvPr id="126" name="Google Shape;126;p13"/>
            <p:cNvSpPr/>
            <p:nvPr/>
          </p:nvSpPr>
          <p:spPr>
            <a:xfrm>
              <a:off x="6603275" y="3356200"/>
              <a:ext cx="108575" cy="108575"/>
            </a:xfrm>
            <a:custGeom>
              <a:avLst/>
              <a:gdLst/>
              <a:ahLst/>
              <a:cxnLst/>
              <a:rect l="l" t="t" r="r" b="b"/>
              <a:pathLst>
                <a:path w="4343" h="4343" extrusionOk="0">
                  <a:moveTo>
                    <a:pt x="2179" y="0"/>
                  </a:moveTo>
                  <a:cubicBezTo>
                    <a:pt x="975" y="0"/>
                    <a:pt x="0" y="976"/>
                    <a:pt x="0" y="2179"/>
                  </a:cubicBezTo>
                  <a:cubicBezTo>
                    <a:pt x="0" y="3383"/>
                    <a:pt x="975" y="4343"/>
                    <a:pt x="2179" y="4343"/>
                  </a:cubicBezTo>
                  <a:cubicBezTo>
                    <a:pt x="3382" y="4343"/>
                    <a:pt x="4342" y="3383"/>
                    <a:pt x="4342" y="2179"/>
                  </a:cubicBezTo>
                  <a:cubicBezTo>
                    <a:pt x="4342" y="976"/>
                    <a:pt x="3382" y="0"/>
                    <a:pt x="2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6276825" y="3356200"/>
              <a:ext cx="108600" cy="108575"/>
            </a:xfrm>
            <a:custGeom>
              <a:avLst/>
              <a:gdLst/>
              <a:ahLst/>
              <a:cxnLst/>
              <a:rect l="l" t="t" r="r" b="b"/>
              <a:pathLst>
                <a:path w="4344" h="4343" extrusionOk="0">
                  <a:moveTo>
                    <a:pt x="2164" y="0"/>
                  </a:moveTo>
                  <a:cubicBezTo>
                    <a:pt x="961" y="0"/>
                    <a:pt x="1" y="976"/>
                    <a:pt x="1" y="2179"/>
                  </a:cubicBezTo>
                  <a:cubicBezTo>
                    <a:pt x="1" y="3383"/>
                    <a:pt x="961" y="4343"/>
                    <a:pt x="2164" y="4343"/>
                  </a:cubicBezTo>
                  <a:cubicBezTo>
                    <a:pt x="3368" y="4343"/>
                    <a:pt x="4343" y="3383"/>
                    <a:pt x="4343" y="2179"/>
                  </a:cubicBezTo>
                  <a:cubicBezTo>
                    <a:pt x="4343" y="976"/>
                    <a:pt x="3368" y="0"/>
                    <a:pt x="2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5950025" y="3356200"/>
              <a:ext cx="108575" cy="108575"/>
            </a:xfrm>
            <a:custGeom>
              <a:avLst/>
              <a:gdLst/>
              <a:ahLst/>
              <a:cxnLst/>
              <a:rect l="l" t="t" r="r" b="b"/>
              <a:pathLst>
                <a:path w="4343" h="4343" extrusionOk="0">
                  <a:moveTo>
                    <a:pt x="2179" y="0"/>
                  </a:moveTo>
                  <a:cubicBezTo>
                    <a:pt x="976" y="0"/>
                    <a:pt x="0" y="976"/>
                    <a:pt x="0" y="2179"/>
                  </a:cubicBezTo>
                  <a:cubicBezTo>
                    <a:pt x="0" y="3383"/>
                    <a:pt x="976" y="4343"/>
                    <a:pt x="2179" y="4343"/>
                  </a:cubicBezTo>
                  <a:cubicBezTo>
                    <a:pt x="3383" y="4343"/>
                    <a:pt x="4343" y="3383"/>
                    <a:pt x="4343" y="2179"/>
                  </a:cubicBezTo>
                  <a:cubicBezTo>
                    <a:pt x="4343" y="976"/>
                    <a:pt x="3368" y="0"/>
                    <a:pt x="2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5623600" y="3356200"/>
              <a:ext cx="108575" cy="108575"/>
            </a:xfrm>
            <a:custGeom>
              <a:avLst/>
              <a:gdLst/>
              <a:ahLst/>
              <a:cxnLst/>
              <a:rect l="l" t="t" r="r" b="b"/>
              <a:pathLst>
                <a:path w="4343" h="4343" extrusionOk="0">
                  <a:moveTo>
                    <a:pt x="2164" y="0"/>
                  </a:moveTo>
                  <a:cubicBezTo>
                    <a:pt x="960" y="0"/>
                    <a:pt x="0" y="976"/>
                    <a:pt x="0" y="2179"/>
                  </a:cubicBezTo>
                  <a:cubicBezTo>
                    <a:pt x="0" y="3383"/>
                    <a:pt x="960" y="4343"/>
                    <a:pt x="2164" y="4343"/>
                  </a:cubicBezTo>
                  <a:cubicBezTo>
                    <a:pt x="3367" y="4343"/>
                    <a:pt x="4343" y="3383"/>
                    <a:pt x="4343" y="2179"/>
                  </a:cubicBezTo>
                  <a:cubicBezTo>
                    <a:pt x="4343" y="976"/>
                    <a:pt x="3367" y="0"/>
                    <a:pt x="2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296775" y="3356200"/>
              <a:ext cx="108600" cy="108575"/>
            </a:xfrm>
            <a:custGeom>
              <a:avLst/>
              <a:gdLst/>
              <a:ahLst/>
              <a:cxnLst/>
              <a:rect l="l" t="t" r="r" b="b"/>
              <a:pathLst>
                <a:path w="4344" h="4343" extrusionOk="0">
                  <a:moveTo>
                    <a:pt x="2180" y="0"/>
                  </a:moveTo>
                  <a:cubicBezTo>
                    <a:pt x="976" y="0"/>
                    <a:pt x="1" y="976"/>
                    <a:pt x="1" y="2179"/>
                  </a:cubicBezTo>
                  <a:cubicBezTo>
                    <a:pt x="1" y="3383"/>
                    <a:pt x="976" y="4343"/>
                    <a:pt x="2180" y="4343"/>
                  </a:cubicBezTo>
                  <a:cubicBezTo>
                    <a:pt x="3383" y="4343"/>
                    <a:pt x="4343" y="3383"/>
                    <a:pt x="4343" y="2179"/>
                  </a:cubicBezTo>
                  <a:cubicBezTo>
                    <a:pt x="4343" y="976"/>
                    <a:pt x="3383" y="0"/>
                    <a:pt x="2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4970350" y="3356200"/>
              <a:ext cx="108575" cy="108575"/>
            </a:xfrm>
            <a:custGeom>
              <a:avLst/>
              <a:gdLst/>
              <a:ahLst/>
              <a:cxnLst/>
              <a:rect l="l" t="t" r="r" b="b"/>
              <a:pathLst>
                <a:path w="4343" h="4343" extrusionOk="0">
                  <a:moveTo>
                    <a:pt x="2164" y="0"/>
                  </a:moveTo>
                  <a:cubicBezTo>
                    <a:pt x="976" y="0"/>
                    <a:pt x="1" y="976"/>
                    <a:pt x="1" y="2179"/>
                  </a:cubicBezTo>
                  <a:cubicBezTo>
                    <a:pt x="1" y="3383"/>
                    <a:pt x="976" y="4343"/>
                    <a:pt x="2164" y="4343"/>
                  </a:cubicBezTo>
                  <a:cubicBezTo>
                    <a:pt x="3368" y="4343"/>
                    <a:pt x="4343" y="3383"/>
                    <a:pt x="4343" y="2179"/>
                  </a:cubicBezTo>
                  <a:cubicBezTo>
                    <a:pt x="4343" y="976"/>
                    <a:pt x="3368" y="0"/>
                    <a:pt x="2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603275" y="3652150"/>
              <a:ext cx="108575" cy="108575"/>
            </a:xfrm>
            <a:custGeom>
              <a:avLst/>
              <a:gdLst/>
              <a:ahLst/>
              <a:cxnLst/>
              <a:rect l="l" t="t" r="r" b="b"/>
              <a:pathLst>
                <a:path w="4343" h="4343" extrusionOk="0">
                  <a:moveTo>
                    <a:pt x="2179" y="1"/>
                  </a:moveTo>
                  <a:cubicBezTo>
                    <a:pt x="975" y="1"/>
                    <a:pt x="0" y="961"/>
                    <a:pt x="0" y="2164"/>
                  </a:cubicBezTo>
                  <a:cubicBezTo>
                    <a:pt x="0" y="3368"/>
                    <a:pt x="975" y="4343"/>
                    <a:pt x="2179" y="4343"/>
                  </a:cubicBezTo>
                  <a:cubicBezTo>
                    <a:pt x="3382" y="4343"/>
                    <a:pt x="4342" y="3368"/>
                    <a:pt x="4342" y="2164"/>
                  </a:cubicBezTo>
                  <a:cubicBezTo>
                    <a:pt x="4342" y="961"/>
                    <a:pt x="3382" y="1"/>
                    <a:pt x="2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276825" y="3652150"/>
              <a:ext cx="108600" cy="108575"/>
            </a:xfrm>
            <a:custGeom>
              <a:avLst/>
              <a:gdLst/>
              <a:ahLst/>
              <a:cxnLst/>
              <a:rect l="l" t="t" r="r" b="b"/>
              <a:pathLst>
                <a:path w="4344" h="4343" extrusionOk="0">
                  <a:moveTo>
                    <a:pt x="2164" y="1"/>
                  </a:moveTo>
                  <a:cubicBezTo>
                    <a:pt x="961" y="1"/>
                    <a:pt x="1" y="961"/>
                    <a:pt x="1" y="2164"/>
                  </a:cubicBezTo>
                  <a:cubicBezTo>
                    <a:pt x="1" y="3368"/>
                    <a:pt x="961" y="4343"/>
                    <a:pt x="2164" y="4343"/>
                  </a:cubicBezTo>
                  <a:cubicBezTo>
                    <a:pt x="3368" y="4343"/>
                    <a:pt x="4343" y="3368"/>
                    <a:pt x="4343" y="2164"/>
                  </a:cubicBezTo>
                  <a:cubicBezTo>
                    <a:pt x="4343" y="961"/>
                    <a:pt x="3368" y="1"/>
                    <a:pt x="2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5950025" y="3652150"/>
              <a:ext cx="108575" cy="108575"/>
            </a:xfrm>
            <a:custGeom>
              <a:avLst/>
              <a:gdLst/>
              <a:ahLst/>
              <a:cxnLst/>
              <a:rect l="l" t="t" r="r" b="b"/>
              <a:pathLst>
                <a:path w="4343" h="4343" extrusionOk="0">
                  <a:moveTo>
                    <a:pt x="2179" y="1"/>
                  </a:moveTo>
                  <a:cubicBezTo>
                    <a:pt x="976" y="1"/>
                    <a:pt x="0" y="961"/>
                    <a:pt x="0" y="2164"/>
                  </a:cubicBezTo>
                  <a:cubicBezTo>
                    <a:pt x="0" y="3368"/>
                    <a:pt x="976" y="4343"/>
                    <a:pt x="2179" y="4343"/>
                  </a:cubicBezTo>
                  <a:cubicBezTo>
                    <a:pt x="3383" y="4343"/>
                    <a:pt x="4343" y="3368"/>
                    <a:pt x="4343" y="2164"/>
                  </a:cubicBezTo>
                  <a:cubicBezTo>
                    <a:pt x="4343" y="961"/>
                    <a:pt x="3368" y="1"/>
                    <a:pt x="2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5623600" y="3652150"/>
              <a:ext cx="108575" cy="108575"/>
            </a:xfrm>
            <a:custGeom>
              <a:avLst/>
              <a:gdLst/>
              <a:ahLst/>
              <a:cxnLst/>
              <a:rect l="l" t="t" r="r" b="b"/>
              <a:pathLst>
                <a:path w="4343" h="4343" extrusionOk="0">
                  <a:moveTo>
                    <a:pt x="2164" y="1"/>
                  </a:moveTo>
                  <a:cubicBezTo>
                    <a:pt x="960" y="1"/>
                    <a:pt x="0" y="961"/>
                    <a:pt x="0" y="2164"/>
                  </a:cubicBezTo>
                  <a:cubicBezTo>
                    <a:pt x="0" y="3368"/>
                    <a:pt x="960" y="4343"/>
                    <a:pt x="2164" y="4343"/>
                  </a:cubicBezTo>
                  <a:cubicBezTo>
                    <a:pt x="3367" y="4343"/>
                    <a:pt x="4343" y="3368"/>
                    <a:pt x="4343" y="2164"/>
                  </a:cubicBezTo>
                  <a:cubicBezTo>
                    <a:pt x="4343" y="961"/>
                    <a:pt x="3367" y="1"/>
                    <a:pt x="2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5296775" y="3652150"/>
              <a:ext cx="108600" cy="108575"/>
            </a:xfrm>
            <a:custGeom>
              <a:avLst/>
              <a:gdLst/>
              <a:ahLst/>
              <a:cxnLst/>
              <a:rect l="l" t="t" r="r" b="b"/>
              <a:pathLst>
                <a:path w="4344" h="4343" extrusionOk="0">
                  <a:moveTo>
                    <a:pt x="2180" y="1"/>
                  </a:moveTo>
                  <a:cubicBezTo>
                    <a:pt x="976" y="1"/>
                    <a:pt x="1" y="961"/>
                    <a:pt x="1" y="2164"/>
                  </a:cubicBezTo>
                  <a:cubicBezTo>
                    <a:pt x="1" y="3368"/>
                    <a:pt x="976" y="4343"/>
                    <a:pt x="2180" y="4343"/>
                  </a:cubicBezTo>
                  <a:cubicBezTo>
                    <a:pt x="3383" y="4343"/>
                    <a:pt x="4343" y="3368"/>
                    <a:pt x="4343" y="2164"/>
                  </a:cubicBezTo>
                  <a:cubicBezTo>
                    <a:pt x="4343" y="961"/>
                    <a:pt x="3383" y="1"/>
                    <a:pt x="2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4970350" y="3652150"/>
              <a:ext cx="108575" cy="108575"/>
            </a:xfrm>
            <a:custGeom>
              <a:avLst/>
              <a:gdLst/>
              <a:ahLst/>
              <a:cxnLst/>
              <a:rect l="l" t="t" r="r" b="b"/>
              <a:pathLst>
                <a:path w="4343" h="4343" extrusionOk="0">
                  <a:moveTo>
                    <a:pt x="2164" y="1"/>
                  </a:moveTo>
                  <a:cubicBezTo>
                    <a:pt x="976" y="1"/>
                    <a:pt x="1" y="961"/>
                    <a:pt x="1" y="2164"/>
                  </a:cubicBezTo>
                  <a:cubicBezTo>
                    <a:pt x="1" y="3368"/>
                    <a:pt x="976" y="4343"/>
                    <a:pt x="2164" y="4343"/>
                  </a:cubicBezTo>
                  <a:cubicBezTo>
                    <a:pt x="3368" y="4343"/>
                    <a:pt x="4343" y="3368"/>
                    <a:pt x="4343" y="2164"/>
                  </a:cubicBezTo>
                  <a:cubicBezTo>
                    <a:pt x="4343" y="961"/>
                    <a:pt x="3368" y="1"/>
                    <a:pt x="2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6603275" y="3932125"/>
              <a:ext cx="108575" cy="108575"/>
            </a:xfrm>
            <a:custGeom>
              <a:avLst/>
              <a:gdLst/>
              <a:ahLst/>
              <a:cxnLst/>
              <a:rect l="l" t="t" r="r" b="b"/>
              <a:pathLst>
                <a:path w="4343" h="4343" extrusionOk="0">
                  <a:moveTo>
                    <a:pt x="2179" y="0"/>
                  </a:moveTo>
                  <a:cubicBezTo>
                    <a:pt x="975" y="0"/>
                    <a:pt x="0" y="960"/>
                    <a:pt x="0" y="2164"/>
                  </a:cubicBezTo>
                  <a:cubicBezTo>
                    <a:pt x="0" y="3367"/>
                    <a:pt x="975" y="4342"/>
                    <a:pt x="2179" y="4342"/>
                  </a:cubicBezTo>
                  <a:cubicBezTo>
                    <a:pt x="3382" y="4342"/>
                    <a:pt x="4342" y="3367"/>
                    <a:pt x="4342" y="2164"/>
                  </a:cubicBezTo>
                  <a:cubicBezTo>
                    <a:pt x="4342" y="960"/>
                    <a:pt x="3382" y="0"/>
                    <a:pt x="2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6276825" y="3932125"/>
              <a:ext cx="108600" cy="108575"/>
            </a:xfrm>
            <a:custGeom>
              <a:avLst/>
              <a:gdLst/>
              <a:ahLst/>
              <a:cxnLst/>
              <a:rect l="l" t="t" r="r" b="b"/>
              <a:pathLst>
                <a:path w="4344" h="4343" extrusionOk="0">
                  <a:moveTo>
                    <a:pt x="2164" y="0"/>
                  </a:moveTo>
                  <a:cubicBezTo>
                    <a:pt x="961" y="0"/>
                    <a:pt x="1" y="960"/>
                    <a:pt x="1" y="2164"/>
                  </a:cubicBezTo>
                  <a:cubicBezTo>
                    <a:pt x="1" y="3367"/>
                    <a:pt x="961" y="4342"/>
                    <a:pt x="2164" y="4342"/>
                  </a:cubicBezTo>
                  <a:cubicBezTo>
                    <a:pt x="3368" y="4342"/>
                    <a:pt x="4343" y="3367"/>
                    <a:pt x="4343" y="2164"/>
                  </a:cubicBezTo>
                  <a:cubicBezTo>
                    <a:pt x="4343" y="960"/>
                    <a:pt x="3368" y="0"/>
                    <a:pt x="2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5950025" y="3932125"/>
              <a:ext cx="108575" cy="108575"/>
            </a:xfrm>
            <a:custGeom>
              <a:avLst/>
              <a:gdLst/>
              <a:ahLst/>
              <a:cxnLst/>
              <a:rect l="l" t="t" r="r" b="b"/>
              <a:pathLst>
                <a:path w="4343" h="4343" extrusionOk="0">
                  <a:moveTo>
                    <a:pt x="2179" y="0"/>
                  </a:moveTo>
                  <a:cubicBezTo>
                    <a:pt x="976" y="0"/>
                    <a:pt x="0" y="960"/>
                    <a:pt x="0" y="2164"/>
                  </a:cubicBezTo>
                  <a:cubicBezTo>
                    <a:pt x="0" y="3367"/>
                    <a:pt x="976" y="4342"/>
                    <a:pt x="2179" y="4342"/>
                  </a:cubicBezTo>
                  <a:cubicBezTo>
                    <a:pt x="3383" y="4342"/>
                    <a:pt x="4343" y="3367"/>
                    <a:pt x="4343" y="2164"/>
                  </a:cubicBezTo>
                  <a:cubicBezTo>
                    <a:pt x="4343" y="960"/>
                    <a:pt x="3368" y="0"/>
                    <a:pt x="2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5623600" y="3932125"/>
              <a:ext cx="108575" cy="108575"/>
            </a:xfrm>
            <a:custGeom>
              <a:avLst/>
              <a:gdLst/>
              <a:ahLst/>
              <a:cxnLst/>
              <a:rect l="l" t="t" r="r" b="b"/>
              <a:pathLst>
                <a:path w="4343" h="4343" extrusionOk="0">
                  <a:moveTo>
                    <a:pt x="2164" y="0"/>
                  </a:moveTo>
                  <a:cubicBezTo>
                    <a:pt x="960" y="0"/>
                    <a:pt x="0" y="960"/>
                    <a:pt x="0" y="2164"/>
                  </a:cubicBezTo>
                  <a:cubicBezTo>
                    <a:pt x="0" y="3367"/>
                    <a:pt x="960" y="4342"/>
                    <a:pt x="2164" y="4342"/>
                  </a:cubicBezTo>
                  <a:cubicBezTo>
                    <a:pt x="3367" y="4342"/>
                    <a:pt x="4343" y="3367"/>
                    <a:pt x="4343" y="2164"/>
                  </a:cubicBezTo>
                  <a:cubicBezTo>
                    <a:pt x="4343" y="960"/>
                    <a:pt x="3367" y="0"/>
                    <a:pt x="2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296775" y="3932125"/>
              <a:ext cx="108600" cy="108575"/>
            </a:xfrm>
            <a:custGeom>
              <a:avLst/>
              <a:gdLst/>
              <a:ahLst/>
              <a:cxnLst/>
              <a:rect l="l" t="t" r="r" b="b"/>
              <a:pathLst>
                <a:path w="4344" h="4343" extrusionOk="0">
                  <a:moveTo>
                    <a:pt x="2180" y="0"/>
                  </a:moveTo>
                  <a:cubicBezTo>
                    <a:pt x="976" y="0"/>
                    <a:pt x="1" y="960"/>
                    <a:pt x="1" y="2164"/>
                  </a:cubicBezTo>
                  <a:cubicBezTo>
                    <a:pt x="1" y="3367"/>
                    <a:pt x="976" y="4342"/>
                    <a:pt x="2180" y="4342"/>
                  </a:cubicBezTo>
                  <a:cubicBezTo>
                    <a:pt x="3383" y="4342"/>
                    <a:pt x="4343" y="3367"/>
                    <a:pt x="4343" y="2164"/>
                  </a:cubicBezTo>
                  <a:cubicBezTo>
                    <a:pt x="4343" y="960"/>
                    <a:pt x="3383" y="0"/>
                    <a:pt x="2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4970350" y="3932125"/>
              <a:ext cx="108575" cy="108575"/>
            </a:xfrm>
            <a:custGeom>
              <a:avLst/>
              <a:gdLst/>
              <a:ahLst/>
              <a:cxnLst/>
              <a:rect l="l" t="t" r="r" b="b"/>
              <a:pathLst>
                <a:path w="4343" h="4343" extrusionOk="0">
                  <a:moveTo>
                    <a:pt x="2164" y="0"/>
                  </a:moveTo>
                  <a:cubicBezTo>
                    <a:pt x="976" y="0"/>
                    <a:pt x="1" y="960"/>
                    <a:pt x="1" y="2164"/>
                  </a:cubicBezTo>
                  <a:cubicBezTo>
                    <a:pt x="1" y="3367"/>
                    <a:pt x="976" y="4342"/>
                    <a:pt x="2164" y="4342"/>
                  </a:cubicBezTo>
                  <a:cubicBezTo>
                    <a:pt x="3368" y="4342"/>
                    <a:pt x="4343" y="3367"/>
                    <a:pt x="4343" y="2164"/>
                  </a:cubicBezTo>
                  <a:cubicBezTo>
                    <a:pt x="4343" y="960"/>
                    <a:pt x="3368" y="0"/>
                    <a:pt x="2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603275" y="4227700"/>
              <a:ext cx="108575" cy="108575"/>
            </a:xfrm>
            <a:custGeom>
              <a:avLst/>
              <a:gdLst/>
              <a:ahLst/>
              <a:cxnLst/>
              <a:rect l="l" t="t" r="r" b="b"/>
              <a:pathLst>
                <a:path w="4343" h="4343" extrusionOk="0">
                  <a:moveTo>
                    <a:pt x="2179" y="0"/>
                  </a:moveTo>
                  <a:cubicBezTo>
                    <a:pt x="975" y="0"/>
                    <a:pt x="0" y="975"/>
                    <a:pt x="0" y="2164"/>
                  </a:cubicBezTo>
                  <a:cubicBezTo>
                    <a:pt x="0" y="3367"/>
                    <a:pt x="975" y="4342"/>
                    <a:pt x="2179" y="4342"/>
                  </a:cubicBezTo>
                  <a:cubicBezTo>
                    <a:pt x="3382" y="4342"/>
                    <a:pt x="4342" y="3367"/>
                    <a:pt x="4342" y="2164"/>
                  </a:cubicBezTo>
                  <a:cubicBezTo>
                    <a:pt x="4342" y="975"/>
                    <a:pt x="3382" y="0"/>
                    <a:pt x="2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276825" y="4227700"/>
              <a:ext cx="108600" cy="108575"/>
            </a:xfrm>
            <a:custGeom>
              <a:avLst/>
              <a:gdLst/>
              <a:ahLst/>
              <a:cxnLst/>
              <a:rect l="l" t="t" r="r" b="b"/>
              <a:pathLst>
                <a:path w="4344" h="4343" extrusionOk="0">
                  <a:moveTo>
                    <a:pt x="2164" y="0"/>
                  </a:moveTo>
                  <a:cubicBezTo>
                    <a:pt x="961" y="0"/>
                    <a:pt x="1" y="975"/>
                    <a:pt x="1" y="2164"/>
                  </a:cubicBezTo>
                  <a:cubicBezTo>
                    <a:pt x="1" y="3367"/>
                    <a:pt x="961" y="4342"/>
                    <a:pt x="2164" y="4342"/>
                  </a:cubicBezTo>
                  <a:cubicBezTo>
                    <a:pt x="3368" y="4342"/>
                    <a:pt x="4343" y="3367"/>
                    <a:pt x="4343" y="2164"/>
                  </a:cubicBezTo>
                  <a:cubicBezTo>
                    <a:pt x="4343" y="975"/>
                    <a:pt x="3368" y="0"/>
                    <a:pt x="2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5950025" y="4227700"/>
              <a:ext cx="108575" cy="108575"/>
            </a:xfrm>
            <a:custGeom>
              <a:avLst/>
              <a:gdLst/>
              <a:ahLst/>
              <a:cxnLst/>
              <a:rect l="l" t="t" r="r" b="b"/>
              <a:pathLst>
                <a:path w="4343" h="4343" extrusionOk="0">
                  <a:moveTo>
                    <a:pt x="2179" y="0"/>
                  </a:moveTo>
                  <a:cubicBezTo>
                    <a:pt x="976" y="0"/>
                    <a:pt x="0" y="975"/>
                    <a:pt x="0" y="2164"/>
                  </a:cubicBezTo>
                  <a:cubicBezTo>
                    <a:pt x="0" y="3367"/>
                    <a:pt x="976" y="4342"/>
                    <a:pt x="2179" y="4342"/>
                  </a:cubicBezTo>
                  <a:cubicBezTo>
                    <a:pt x="3383" y="4342"/>
                    <a:pt x="4343" y="3367"/>
                    <a:pt x="4343" y="2164"/>
                  </a:cubicBezTo>
                  <a:cubicBezTo>
                    <a:pt x="4343" y="975"/>
                    <a:pt x="3368" y="0"/>
                    <a:pt x="2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5623600" y="4227700"/>
              <a:ext cx="108575" cy="108575"/>
            </a:xfrm>
            <a:custGeom>
              <a:avLst/>
              <a:gdLst/>
              <a:ahLst/>
              <a:cxnLst/>
              <a:rect l="l" t="t" r="r" b="b"/>
              <a:pathLst>
                <a:path w="4343" h="4343" extrusionOk="0">
                  <a:moveTo>
                    <a:pt x="2164" y="0"/>
                  </a:moveTo>
                  <a:cubicBezTo>
                    <a:pt x="960" y="0"/>
                    <a:pt x="0" y="975"/>
                    <a:pt x="0" y="2164"/>
                  </a:cubicBezTo>
                  <a:cubicBezTo>
                    <a:pt x="0" y="3367"/>
                    <a:pt x="960" y="4342"/>
                    <a:pt x="2164" y="4342"/>
                  </a:cubicBezTo>
                  <a:cubicBezTo>
                    <a:pt x="3367" y="4342"/>
                    <a:pt x="4343" y="3367"/>
                    <a:pt x="4343" y="2164"/>
                  </a:cubicBezTo>
                  <a:cubicBezTo>
                    <a:pt x="4343" y="975"/>
                    <a:pt x="3367" y="0"/>
                    <a:pt x="2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5296775" y="4227700"/>
              <a:ext cx="108600" cy="108575"/>
            </a:xfrm>
            <a:custGeom>
              <a:avLst/>
              <a:gdLst/>
              <a:ahLst/>
              <a:cxnLst/>
              <a:rect l="l" t="t" r="r" b="b"/>
              <a:pathLst>
                <a:path w="4344" h="4343" extrusionOk="0">
                  <a:moveTo>
                    <a:pt x="2180" y="0"/>
                  </a:moveTo>
                  <a:cubicBezTo>
                    <a:pt x="976" y="0"/>
                    <a:pt x="1" y="975"/>
                    <a:pt x="1" y="2164"/>
                  </a:cubicBezTo>
                  <a:cubicBezTo>
                    <a:pt x="1" y="3367"/>
                    <a:pt x="976" y="4342"/>
                    <a:pt x="2180" y="4342"/>
                  </a:cubicBezTo>
                  <a:cubicBezTo>
                    <a:pt x="3383" y="4342"/>
                    <a:pt x="4343" y="3367"/>
                    <a:pt x="4343" y="2164"/>
                  </a:cubicBezTo>
                  <a:cubicBezTo>
                    <a:pt x="4343" y="975"/>
                    <a:pt x="3383" y="0"/>
                    <a:pt x="2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4970350" y="4227700"/>
              <a:ext cx="108575" cy="108575"/>
            </a:xfrm>
            <a:custGeom>
              <a:avLst/>
              <a:gdLst/>
              <a:ahLst/>
              <a:cxnLst/>
              <a:rect l="l" t="t" r="r" b="b"/>
              <a:pathLst>
                <a:path w="4343" h="4343" extrusionOk="0">
                  <a:moveTo>
                    <a:pt x="2164" y="0"/>
                  </a:moveTo>
                  <a:cubicBezTo>
                    <a:pt x="976" y="0"/>
                    <a:pt x="1" y="975"/>
                    <a:pt x="1" y="2164"/>
                  </a:cubicBezTo>
                  <a:cubicBezTo>
                    <a:pt x="1" y="3367"/>
                    <a:pt x="976" y="4342"/>
                    <a:pt x="2164" y="4342"/>
                  </a:cubicBezTo>
                  <a:cubicBezTo>
                    <a:pt x="3368" y="4342"/>
                    <a:pt x="4343" y="3367"/>
                    <a:pt x="4343" y="2164"/>
                  </a:cubicBezTo>
                  <a:cubicBezTo>
                    <a:pt x="4343" y="975"/>
                    <a:pt x="3368" y="0"/>
                    <a:pt x="2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13"/>
          <p:cNvGrpSpPr/>
          <p:nvPr/>
        </p:nvGrpSpPr>
        <p:grpSpPr>
          <a:xfrm>
            <a:off x="7902019" y="4158681"/>
            <a:ext cx="1053757" cy="773321"/>
            <a:chOff x="5407081" y="4062056"/>
            <a:chExt cx="1053757" cy="773321"/>
          </a:xfrm>
        </p:grpSpPr>
        <p:grpSp>
          <p:nvGrpSpPr>
            <p:cNvPr id="151" name="Google Shape;151;p13"/>
            <p:cNvGrpSpPr/>
            <p:nvPr/>
          </p:nvGrpSpPr>
          <p:grpSpPr>
            <a:xfrm>
              <a:off x="5407081" y="4471562"/>
              <a:ext cx="663237" cy="363816"/>
              <a:chOff x="2809200" y="576325"/>
              <a:chExt cx="855900" cy="469500"/>
            </a:xfrm>
          </p:grpSpPr>
          <p:sp>
            <p:nvSpPr>
              <p:cNvPr id="152" name="Google Shape;152;p13"/>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13"/>
              <p:cNvCxnSpPr>
                <a:stCxn id="152" idx="0"/>
                <a:endCxn id="152"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154" name="Google Shape;154;p13"/>
            <p:cNvGrpSpPr/>
            <p:nvPr/>
          </p:nvGrpSpPr>
          <p:grpSpPr>
            <a:xfrm rot="1759154">
              <a:off x="6008112" y="4150754"/>
              <a:ext cx="422990" cy="232103"/>
              <a:chOff x="2809200" y="576175"/>
              <a:chExt cx="855900" cy="469650"/>
            </a:xfrm>
          </p:grpSpPr>
          <p:sp>
            <p:nvSpPr>
              <p:cNvPr id="155" name="Google Shape;155;p13"/>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6" name="Google Shape;156;p13"/>
              <p:cNvCxnSpPr>
                <a:stCxn id="155" idx="0"/>
                <a:endCxn id="155"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4_1_1">
    <p:spTree>
      <p:nvGrpSpPr>
        <p:cNvPr id="1" name="Shape 227"/>
        <p:cNvGrpSpPr/>
        <p:nvPr/>
      </p:nvGrpSpPr>
      <p:grpSpPr>
        <a:xfrm>
          <a:off x="0" y="0"/>
          <a:ext cx="0" cy="0"/>
          <a:chOff x="0" y="0"/>
          <a:chExt cx="0" cy="0"/>
        </a:xfrm>
      </p:grpSpPr>
      <p:sp>
        <p:nvSpPr>
          <p:cNvPr id="228" name="Google Shape;228;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9" name="Google Shape;229;p19"/>
          <p:cNvSpPr txBox="1">
            <a:spLocks noGrp="1"/>
          </p:cNvSpPr>
          <p:nvPr>
            <p:ph type="body" idx="1"/>
          </p:nvPr>
        </p:nvSpPr>
        <p:spPr>
          <a:xfrm>
            <a:off x="720000" y="1307000"/>
            <a:ext cx="7704000" cy="2979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solidFill>
                  <a:srgbClr val="434343"/>
                </a:solidFill>
              </a:defRPr>
            </a:lvl1pPr>
            <a:lvl2pPr marL="914400" lvl="1" indent="-304800" rtl="0">
              <a:lnSpc>
                <a:spcPct val="115000"/>
              </a:lnSpc>
              <a:spcBef>
                <a:spcPts val="0"/>
              </a:spcBef>
              <a:spcAft>
                <a:spcPts val="0"/>
              </a:spcAft>
              <a:buSzPts val="1200"/>
              <a:buChar char="○"/>
              <a:defRPr>
                <a:solidFill>
                  <a:srgbClr val="434343"/>
                </a:solidFill>
              </a:defRPr>
            </a:lvl2pPr>
            <a:lvl3pPr marL="1371600" lvl="2" indent="-304800" rtl="0">
              <a:lnSpc>
                <a:spcPct val="115000"/>
              </a:lnSpc>
              <a:spcBef>
                <a:spcPts val="0"/>
              </a:spcBef>
              <a:spcAft>
                <a:spcPts val="0"/>
              </a:spcAft>
              <a:buSzPts val="1200"/>
              <a:buChar char="■"/>
              <a:defRPr>
                <a:solidFill>
                  <a:srgbClr val="434343"/>
                </a:solidFill>
              </a:defRPr>
            </a:lvl3pPr>
            <a:lvl4pPr marL="1828800" lvl="3" indent="-304800" rtl="0">
              <a:lnSpc>
                <a:spcPct val="115000"/>
              </a:lnSpc>
              <a:spcBef>
                <a:spcPts val="0"/>
              </a:spcBef>
              <a:spcAft>
                <a:spcPts val="0"/>
              </a:spcAft>
              <a:buSzPts val="1200"/>
              <a:buChar char="●"/>
              <a:defRPr>
                <a:solidFill>
                  <a:srgbClr val="434343"/>
                </a:solidFill>
              </a:defRPr>
            </a:lvl4pPr>
            <a:lvl5pPr marL="2286000" lvl="4" indent="-304800" rtl="0">
              <a:lnSpc>
                <a:spcPct val="115000"/>
              </a:lnSpc>
              <a:spcBef>
                <a:spcPts val="0"/>
              </a:spcBef>
              <a:spcAft>
                <a:spcPts val="0"/>
              </a:spcAft>
              <a:buSzPts val="1200"/>
              <a:buChar char="○"/>
              <a:defRPr>
                <a:solidFill>
                  <a:srgbClr val="434343"/>
                </a:solidFill>
              </a:defRPr>
            </a:lvl5pPr>
            <a:lvl6pPr marL="2743200" lvl="5" indent="-304800" rtl="0">
              <a:lnSpc>
                <a:spcPct val="115000"/>
              </a:lnSpc>
              <a:spcBef>
                <a:spcPts val="0"/>
              </a:spcBef>
              <a:spcAft>
                <a:spcPts val="0"/>
              </a:spcAft>
              <a:buSzPts val="1200"/>
              <a:buChar char="■"/>
              <a:defRPr>
                <a:solidFill>
                  <a:srgbClr val="434343"/>
                </a:solidFill>
              </a:defRPr>
            </a:lvl6pPr>
            <a:lvl7pPr marL="3200400" lvl="6" indent="-304800" rtl="0">
              <a:lnSpc>
                <a:spcPct val="115000"/>
              </a:lnSpc>
              <a:spcBef>
                <a:spcPts val="0"/>
              </a:spcBef>
              <a:spcAft>
                <a:spcPts val="0"/>
              </a:spcAft>
              <a:buSzPts val="1200"/>
              <a:buChar char="●"/>
              <a:defRPr>
                <a:solidFill>
                  <a:srgbClr val="434343"/>
                </a:solidFill>
              </a:defRPr>
            </a:lvl7pPr>
            <a:lvl8pPr marL="3657600" lvl="7" indent="-304800" rtl="0">
              <a:lnSpc>
                <a:spcPct val="115000"/>
              </a:lnSpc>
              <a:spcBef>
                <a:spcPts val="0"/>
              </a:spcBef>
              <a:spcAft>
                <a:spcPts val="0"/>
              </a:spcAft>
              <a:buSzPts val="1200"/>
              <a:buChar char="○"/>
              <a:defRPr>
                <a:solidFill>
                  <a:srgbClr val="434343"/>
                </a:solidFill>
              </a:defRPr>
            </a:lvl8pPr>
            <a:lvl9pPr marL="4114800" lvl="8" indent="-304800" rtl="0">
              <a:lnSpc>
                <a:spcPct val="115000"/>
              </a:lnSpc>
              <a:spcBef>
                <a:spcPts val="0"/>
              </a:spcBef>
              <a:spcAft>
                <a:spcPts val="0"/>
              </a:spcAft>
              <a:buSzPts val="1200"/>
              <a:buChar char="■"/>
              <a:defRPr>
                <a:solidFill>
                  <a:srgbClr val="434343"/>
                </a:solidFill>
              </a:defRPr>
            </a:lvl9pPr>
          </a:lstStyle>
          <a:p>
            <a:endParaRPr/>
          </a:p>
        </p:txBody>
      </p:sp>
      <p:grpSp>
        <p:nvGrpSpPr>
          <p:cNvPr id="230" name="Google Shape;230;p19"/>
          <p:cNvGrpSpPr/>
          <p:nvPr/>
        </p:nvGrpSpPr>
        <p:grpSpPr>
          <a:xfrm rot="1071305">
            <a:off x="6438562" y="172047"/>
            <a:ext cx="663258" cy="363943"/>
            <a:chOff x="2809200" y="576175"/>
            <a:chExt cx="855900" cy="469650"/>
          </a:xfrm>
        </p:grpSpPr>
        <p:sp>
          <p:nvSpPr>
            <p:cNvPr id="231" name="Google Shape;231;p19"/>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 name="Google Shape;232;p19"/>
            <p:cNvCxnSpPr>
              <a:stCxn id="231" idx="0"/>
              <a:endCxn id="231" idx="1"/>
            </p:cNvCxnSpPr>
            <p:nvPr/>
          </p:nvCxnSpPr>
          <p:spPr>
            <a:xfrm rot="9721114" flipH="1">
              <a:off x="3201194" y="581911"/>
              <a:ext cx="71912" cy="223428"/>
            </a:xfrm>
            <a:prstGeom prst="straightConnector1">
              <a:avLst/>
            </a:prstGeom>
            <a:noFill/>
            <a:ln w="9525" cap="flat" cmpd="sng">
              <a:solidFill>
                <a:schemeClr val="dk2"/>
              </a:solidFill>
              <a:prstDash val="solid"/>
              <a:round/>
              <a:headEnd type="none" w="med" len="med"/>
              <a:tailEnd type="none" w="med" len="med"/>
            </a:ln>
          </p:spPr>
        </p:cxnSp>
      </p:grpSp>
      <p:grpSp>
        <p:nvGrpSpPr>
          <p:cNvPr id="233" name="Google Shape;233;p19"/>
          <p:cNvGrpSpPr/>
          <p:nvPr/>
        </p:nvGrpSpPr>
        <p:grpSpPr>
          <a:xfrm>
            <a:off x="2381813" y="4516703"/>
            <a:ext cx="1512428" cy="524165"/>
            <a:chOff x="2381813" y="4478603"/>
            <a:chExt cx="1512428" cy="524165"/>
          </a:xfrm>
        </p:grpSpPr>
        <p:grpSp>
          <p:nvGrpSpPr>
            <p:cNvPr id="234" name="Google Shape;234;p19"/>
            <p:cNvGrpSpPr/>
            <p:nvPr/>
          </p:nvGrpSpPr>
          <p:grpSpPr>
            <a:xfrm rot="-435040">
              <a:off x="3210700" y="4519002"/>
              <a:ext cx="663234" cy="363814"/>
              <a:chOff x="2809200" y="576325"/>
              <a:chExt cx="855900" cy="469500"/>
            </a:xfrm>
          </p:grpSpPr>
          <p:sp>
            <p:nvSpPr>
              <p:cNvPr id="235" name="Google Shape;235;p19"/>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 name="Google Shape;236;p19"/>
              <p:cNvCxnSpPr>
                <a:stCxn id="235" idx="0"/>
                <a:endCxn id="235" idx="1"/>
              </p:cNvCxnSpPr>
              <p:nvPr/>
            </p:nvCxnSpPr>
            <p:spPr>
              <a:xfrm rot="-10381137">
                <a:off x="3222340" y="577343"/>
                <a:ext cx="29620" cy="232863"/>
              </a:xfrm>
              <a:prstGeom prst="straightConnector1">
                <a:avLst/>
              </a:prstGeom>
              <a:noFill/>
              <a:ln w="9525" cap="flat" cmpd="sng">
                <a:solidFill>
                  <a:schemeClr val="dk2"/>
                </a:solidFill>
                <a:prstDash val="solid"/>
                <a:round/>
                <a:headEnd type="none" w="med" len="med"/>
                <a:tailEnd type="none" w="med" len="med"/>
              </a:ln>
            </p:spPr>
          </p:cxnSp>
        </p:grpSp>
        <p:grpSp>
          <p:nvGrpSpPr>
            <p:cNvPr id="237" name="Google Shape;237;p19"/>
            <p:cNvGrpSpPr/>
            <p:nvPr/>
          </p:nvGrpSpPr>
          <p:grpSpPr>
            <a:xfrm rot="1759154">
              <a:off x="2411549" y="4681967"/>
              <a:ext cx="422990" cy="232103"/>
              <a:chOff x="2809200" y="576175"/>
              <a:chExt cx="855900" cy="469650"/>
            </a:xfrm>
          </p:grpSpPr>
          <p:sp>
            <p:nvSpPr>
              <p:cNvPr id="238" name="Google Shape;238;p19"/>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9" name="Google Shape;239;p19"/>
              <p:cNvCxnSpPr>
                <a:stCxn id="238" idx="0"/>
                <a:endCxn id="238"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grpSp>
        <p:nvGrpSpPr>
          <p:cNvPr id="240" name="Google Shape;240;p19"/>
          <p:cNvGrpSpPr/>
          <p:nvPr/>
        </p:nvGrpSpPr>
        <p:grpSpPr>
          <a:xfrm rot="-5400000">
            <a:off x="-386" y="4064197"/>
            <a:ext cx="1089400" cy="1088625"/>
            <a:chOff x="3192325" y="1124900"/>
            <a:chExt cx="1089400" cy="1088625"/>
          </a:xfrm>
        </p:grpSpPr>
        <p:sp>
          <p:nvSpPr>
            <p:cNvPr id="241" name="Google Shape;241;p19"/>
            <p:cNvSpPr/>
            <p:nvPr/>
          </p:nvSpPr>
          <p:spPr>
            <a:xfrm>
              <a:off x="3192325" y="1124900"/>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522950" y="1454750"/>
              <a:ext cx="758775" cy="758775"/>
            </a:xfrm>
            <a:custGeom>
              <a:avLst/>
              <a:gdLst/>
              <a:ahLst/>
              <a:cxnLst/>
              <a:rect l="l" t="t" r="r" b="b"/>
              <a:pathLst>
                <a:path w="30351" h="30351" extrusionOk="0">
                  <a:moveTo>
                    <a:pt x="30350" y="1"/>
                  </a:moveTo>
                  <a:cubicBezTo>
                    <a:pt x="13621" y="1"/>
                    <a:pt x="0" y="13606"/>
                    <a:pt x="0" y="30351"/>
                  </a:cubicBezTo>
                  <a:lnTo>
                    <a:pt x="549" y="30351"/>
                  </a:lnTo>
                  <a:cubicBezTo>
                    <a:pt x="549" y="13926"/>
                    <a:pt x="13926" y="549"/>
                    <a:pt x="30350" y="549"/>
                  </a:cubicBezTo>
                  <a:lnTo>
                    <a:pt x="303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19"/>
          <p:cNvSpPr/>
          <p:nvPr/>
        </p:nvSpPr>
        <p:spPr>
          <a:xfrm rot="5400000">
            <a:off x="8397775" y="0"/>
            <a:ext cx="746225" cy="746200"/>
          </a:xfrm>
          <a:custGeom>
            <a:avLst/>
            <a:gdLst/>
            <a:ahLst/>
            <a:cxnLst/>
            <a:rect l="l" t="t" r="r" b="b"/>
            <a:pathLst>
              <a:path w="29849" h="29848" extrusionOk="0">
                <a:moveTo>
                  <a:pt x="1" y="1"/>
                </a:moveTo>
                <a:lnTo>
                  <a:pt x="1" y="29848"/>
                </a:lnTo>
                <a:cubicBezTo>
                  <a:pt x="16486" y="29848"/>
                  <a:pt x="29848" y="16486"/>
                  <a:pt x="298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65"/>
        <p:cNvGrpSpPr/>
        <p:nvPr/>
      </p:nvGrpSpPr>
      <p:grpSpPr>
        <a:xfrm>
          <a:off x="0" y="0"/>
          <a:ext cx="0" cy="0"/>
          <a:chOff x="0" y="0"/>
          <a:chExt cx="0" cy="0"/>
        </a:xfrm>
      </p:grpSpPr>
      <p:sp>
        <p:nvSpPr>
          <p:cNvPr id="266" name="Google Shape;26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7" name="Google Shape;267;p22"/>
          <p:cNvSpPr txBox="1">
            <a:spLocks noGrp="1"/>
          </p:cNvSpPr>
          <p:nvPr>
            <p:ph type="subTitle" idx="1"/>
          </p:nvPr>
        </p:nvSpPr>
        <p:spPr>
          <a:xfrm>
            <a:off x="3498311" y="2295375"/>
            <a:ext cx="2147400" cy="13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8" name="Google Shape;268;p22"/>
          <p:cNvSpPr txBox="1">
            <a:spLocks noGrp="1"/>
          </p:cNvSpPr>
          <p:nvPr>
            <p:ph type="subTitle" idx="2"/>
          </p:nvPr>
        </p:nvSpPr>
        <p:spPr>
          <a:xfrm>
            <a:off x="720000" y="2295375"/>
            <a:ext cx="2147400" cy="13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9" name="Google Shape;269;p22"/>
          <p:cNvSpPr txBox="1">
            <a:spLocks noGrp="1"/>
          </p:cNvSpPr>
          <p:nvPr>
            <p:ph type="subTitle" idx="3"/>
          </p:nvPr>
        </p:nvSpPr>
        <p:spPr>
          <a:xfrm>
            <a:off x="720000" y="1798075"/>
            <a:ext cx="2147400" cy="45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Prompt"/>
              <a:buNone/>
              <a:defRPr sz="2000" b="1">
                <a:solidFill>
                  <a:schemeClr val="accent2"/>
                </a:solidFill>
                <a:latin typeface="Prompt"/>
                <a:ea typeface="Prompt"/>
                <a:cs typeface="Prompt"/>
                <a:sym typeface="Prompt"/>
              </a:defRPr>
            </a:lvl1pPr>
            <a:lvl2pPr lvl="1" algn="ctr" rtl="0">
              <a:lnSpc>
                <a:spcPct val="100000"/>
              </a:lnSpc>
              <a:spcBef>
                <a:spcPts val="0"/>
              </a:spcBef>
              <a:spcAft>
                <a:spcPts val="0"/>
              </a:spcAft>
              <a:buSzPts val="2400"/>
              <a:buFont typeface="Prompt"/>
              <a:buNone/>
              <a:defRPr sz="2400" b="1">
                <a:latin typeface="Prompt"/>
                <a:ea typeface="Prompt"/>
                <a:cs typeface="Prompt"/>
                <a:sym typeface="Prompt"/>
              </a:defRPr>
            </a:lvl2pPr>
            <a:lvl3pPr lvl="2" algn="ctr" rtl="0">
              <a:lnSpc>
                <a:spcPct val="100000"/>
              </a:lnSpc>
              <a:spcBef>
                <a:spcPts val="0"/>
              </a:spcBef>
              <a:spcAft>
                <a:spcPts val="0"/>
              </a:spcAft>
              <a:buSzPts val="2400"/>
              <a:buFont typeface="Prompt"/>
              <a:buNone/>
              <a:defRPr sz="2400" b="1">
                <a:latin typeface="Prompt"/>
                <a:ea typeface="Prompt"/>
                <a:cs typeface="Prompt"/>
                <a:sym typeface="Prompt"/>
              </a:defRPr>
            </a:lvl3pPr>
            <a:lvl4pPr lvl="3" algn="ctr" rtl="0">
              <a:lnSpc>
                <a:spcPct val="100000"/>
              </a:lnSpc>
              <a:spcBef>
                <a:spcPts val="0"/>
              </a:spcBef>
              <a:spcAft>
                <a:spcPts val="0"/>
              </a:spcAft>
              <a:buSzPts val="2400"/>
              <a:buFont typeface="Prompt"/>
              <a:buNone/>
              <a:defRPr sz="2400" b="1">
                <a:latin typeface="Prompt"/>
                <a:ea typeface="Prompt"/>
                <a:cs typeface="Prompt"/>
                <a:sym typeface="Prompt"/>
              </a:defRPr>
            </a:lvl4pPr>
            <a:lvl5pPr lvl="4" algn="ctr" rtl="0">
              <a:lnSpc>
                <a:spcPct val="100000"/>
              </a:lnSpc>
              <a:spcBef>
                <a:spcPts val="0"/>
              </a:spcBef>
              <a:spcAft>
                <a:spcPts val="0"/>
              </a:spcAft>
              <a:buSzPts val="2400"/>
              <a:buFont typeface="Prompt"/>
              <a:buNone/>
              <a:defRPr sz="2400" b="1">
                <a:latin typeface="Prompt"/>
                <a:ea typeface="Prompt"/>
                <a:cs typeface="Prompt"/>
                <a:sym typeface="Prompt"/>
              </a:defRPr>
            </a:lvl5pPr>
            <a:lvl6pPr lvl="5" algn="ctr" rtl="0">
              <a:lnSpc>
                <a:spcPct val="100000"/>
              </a:lnSpc>
              <a:spcBef>
                <a:spcPts val="0"/>
              </a:spcBef>
              <a:spcAft>
                <a:spcPts val="0"/>
              </a:spcAft>
              <a:buSzPts val="2400"/>
              <a:buFont typeface="Prompt"/>
              <a:buNone/>
              <a:defRPr sz="2400" b="1">
                <a:latin typeface="Prompt"/>
                <a:ea typeface="Prompt"/>
                <a:cs typeface="Prompt"/>
                <a:sym typeface="Prompt"/>
              </a:defRPr>
            </a:lvl6pPr>
            <a:lvl7pPr lvl="6" algn="ctr" rtl="0">
              <a:lnSpc>
                <a:spcPct val="100000"/>
              </a:lnSpc>
              <a:spcBef>
                <a:spcPts val="0"/>
              </a:spcBef>
              <a:spcAft>
                <a:spcPts val="0"/>
              </a:spcAft>
              <a:buSzPts val="2400"/>
              <a:buFont typeface="Prompt"/>
              <a:buNone/>
              <a:defRPr sz="2400" b="1">
                <a:latin typeface="Prompt"/>
                <a:ea typeface="Prompt"/>
                <a:cs typeface="Prompt"/>
                <a:sym typeface="Prompt"/>
              </a:defRPr>
            </a:lvl7pPr>
            <a:lvl8pPr lvl="7" algn="ctr" rtl="0">
              <a:lnSpc>
                <a:spcPct val="100000"/>
              </a:lnSpc>
              <a:spcBef>
                <a:spcPts val="0"/>
              </a:spcBef>
              <a:spcAft>
                <a:spcPts val="0"/>
              </a:spcAft>
              <a:buSzPts val="2400"/>
              <a:buFont typeface="Prompt"/>
              <a:buNone/>
              <a:defRPr sz="2400" b="1">
                <a:latin typeface="Prompt"/>
                <a:ea typeface="Prompt"/>
                <a:cs typeface="Prompt"/>
                <a:sym typeface="Prompt"/>
              </a:defRPr>
            </a:lvl8pPr>
            <a:lvl9pPr lvl="8" algn="ctr" rtl="0">
              <a:lnSpc>
                <a:spcPct val="100000"/>
              </a:lnSpc>
              <a:spcBef>
                <a:spcPts val="0"/>
              </a:spcBef>
              <a:spcAft>
                <a:spcPts val="0"/>
              </a:spcAft>
              <a:buSzPts val="2400"/>
              <a:buFont typeface="Prompt"/>
              <a:buNone/>
              <a:defRPr sz="2400" b="1">
                <a:latin typeface="Prompt"/>
                <a:ea typeface="Prompt"/>
                <a:cs typeface="Prompt"/>
                <a:sym typeface="Prompt"/>
              </a:defRPr>
            </a:lvl9pPr>
          </a:lstStyle>
          <a:p>
            <a:endParaRPr/>
          </a:p>
        </p:txBody>
      </p:sp>
      <p:sp>
        <p:nvSpPr>
          <p:cNvPr id="270" name="Google Shape;270;p22"/>
          <p:cNvSpPr txBox="1">
            <a:spLocks noGrp="1"/>
          </p:cNvSpPr>
          <p:nvPr>
            <p:ph type="subTitle" idx="4"/>
          </p:nvPr>
        </p:nvSpPr>
        <p:spPr>
          <a:xfrm>
            <a:off x="3498312" y="1798075"/>
            <a:ext cx="2147400" cy="45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Prompt"/>
              <a:buNone/>
              <a:defRPr sz="2000" b="1">
                <a:solidFill>
                  <a:schemeClr val="accent2"/>
                </a:solidFill>
                <a:latin typeface="Prompt"/>
                <a:ea typeface="Prompt"/>
                <a:cs typeface="Prompt"/>
                <a:sym typeface="Prompt"/>
              </a:defRPr>
            </a:lvl1pPr>
            <a:lvl2pPr lvl="1" algn="ctr" rtl="0">
              <a:lnSpc>
                <a:spcPct val="100000"/>
              </a:lnSpc>
              <a:spcBef>
                <a:spcPts val="0"/>
              </a:spcBef>
              <a:spcAft>
                <a:spcPts val="0"/>
              </a:spcAft>
              <a:buSzPts val="2400"/>
              <a:buFont typeface="Prompt"/>
              <a:buNone/>
              <a:defRPr sz="2400" b="1">
                <a:latin typeface="Prompt"/>
                <a:ea typeface="Prompt"/>
                <a:cs typeface="Prompt"/>
                <a:sym typeface="Prompt"/>
              </a:defRPr>
            </a:lvl2pPr>
            <a:lvl3pPr lvl="2" algn="ctr" rtl="0">
              <a:lnSpc>
                <a:spcPct val="100000"/>
              </a:lnSpc>
              <a:spcBef>
                <a:spcPts val="0"/>
              </a:spcBef>
              <a:spcAft>
                <a:spcPts val="0"/>
              </a:spcAft>
              <a:buSzPts val="2400"/>
              <a:buFont typeface="Prompt"/>
              <a:buNone/>
              <a:defRPr sz="2400" b="1">
                <a:latin typeface="Prompt"/>
                <a:ea typeface="Prompt"/>
                <a:cs typeface="Prompt"/>
                <a:sym typeface="Prompt"/>
              </a:defRPr>
            </a:lvl3pPr>
            <a:lvl4pPr lvl="3" algn="ctr" rtl="0">
              <a:lnSpc>
                <a:spcPct val="100000"/>
              </a:lnSpc>
              <a:spcBef>
                <a:spcPts val="0"/>
              </a:spcBef>
              <a:spcAft>
                <a:spcPts val="0"/>
              </a:spcAft>
              <a:buSzPts val="2400"/>
              <a:buFont typeface="Prompt"/>
              <a:buNone/>
              <a:defRPr sz="2400" b="1">
                <a:latin typeface="Prompt"/>
                <a:ea typeface="Prompt"/>
                <a:cs typeface="Prompt"/>
                <a:sym typeface="Prompt"/>
              </a:defRPr>
            </a:lvl4pPr>
            <a:lvl5pPr lvl="4" algn="ctr" rtl="0">
              <a:lnSpc>
                <a:spcPct val="100000"/>
              </a:lnSpc>
              <a:spcBef>
                <a:spcPts val="0"/>
              </a:spcBef>
              <a:spcAft>
                <a:spcPts val="0"/>
              </a:spcAft>
              <a:buSzPts val="2400"/>
              <a:buFont typeface="Prompt"/>
              <a:buNone/>
              <a:defRPr sz="2400" b="1">
                <a:latin typeface="Prompt"/>
                <a:ea typeface="Prompt"/>
                <a:cs typeface="Prompt"/>
                <a:sym typeface="Prompt"/>
              </a:defRPr>
            </a:lvl5pPr>
            <a:lvl6pPr lvl="5" algn="ctr" rtl="0">
              <a:lnSpc>
                <a:spcPct val="100000"/>
              </a:lnSpc>
              <a:spcBef>
                <a:spcPts val="0"/>
              </a:spcBef>
              <a:spcAft>
                <a:spcPts val="0"/>
              </a:spcAft>
              <a:buSzPts val="2400"/>
              <a:buFont typeface="Prompt"/>
              <a:buNone/>
              <a:defRPr sz="2400" b="1">
                <a:latin typeface="Prompt"/>
                <a:ea typeface="Prompt"/>
                <a:cs typeface="Prompt"/>
                <a:sym typeface="Prompt"/>
              </a:defRPr>
            </a:lvl6pPr>
            <a:lvl7pPr lvl="6" algn="ctr" rtl="0">
              <a:lnSpc>
                <a:spcPct val="100000"/>
              </a:lnSpc>
              <a:spcBef>
                <a:spcPts val="0"/>
              </a:spcBef>
              <a:spcAft>
                <a:spcPts val="0"/>
              </a:spcAft>
              <a:buSzPts val="2400"/>
              <a:buFont typeface="Prompt"/>
              <a:buNone/>
              <a:defRPr sz="2400" b="1">
                <a:latin typeface="Prompt"/>
                <a:ea typeface="Prompt"/>
                <a:cs typeface="Prompt"/>
                <a:sym typeface="Prompt"/>
              </a:defRPr>
            </a:lvl7pPr>
            <a:lvl8pPr lvl="7" algn="ctr" rtl="0">
              <a:lnSpc>
                <a:spcPct val="100000"/>
              </a:lnSpc>
              <a:spcBef>
                <a:spcPts val="0"/>
              </a:spcBef>
              <a:spcAft>
                <a:spcPts val="0"/>
              </a:spcAft>
              <a:buSzPts val="2400"/>
              <a:buFont typeface="Prompt"/>
              <a:buNone/>
              <a:defRPr sz="2400" b="1">
                <a:latin typeface="Prompt"/>
                <a:ea typeface="Prompt"/>
                <a:cs typeface="Prompt"/>
                <a:sym typeface="Prompt"/>
              </a:defRPr>
            </a:lvl8pPr>
            <a:lvl9pPr lvl="8" algn="ctr" rtl="0">
              <a:lnSpc>
                <a:spcPct val="100000"/>
              </a:lnSpc>
              <a:spcBef>
                <a:spcPts val="0"/>
              </a:spcBef>
              <a:spcAft>
                <a:spcPts val="0"/>
              </a:spcAft>
              <a:buSzPts val="2400"/>
              <a:buFont typeface="Prompt"/>
              <a:buNone/>
              <a:defRPr sz="2400" b="1">
                <a:latin typeface="Prompt"/>
                <a:ea typeface="Prompt"/>
                <a:cs typeface="Prompt"/>
                <a:sym typeface="Prompt"/>
              </a:defRPr>
            </a:lvl9pPr>
          </a:lstStyle>
          <a:p>
            <a:endParaRPr/>
          </a:p>
        </p:txBody>
      </p:sp>
      <p:sp>
        <p:nvSpPr>
          <p:cNvPr id="271" name="Google Shape;271;p22"/>
          <p:cNvSpPr txBox="1">
            <a:spLocks noGrp="1"/>
          </p:cNvSpPr>
          <p:nvPr>
            <p:ph type="subTitle" idx="5"/>
          </p:nvPr>
        </p:nvSpPr>
        <p:spPr>
          <a:xfrm>
            <a:off x="6276598" y="2295375"/>
            <a:ext cx="2147400" cy="13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2" name="Google Shape;272;p22"/>
          <p:cNvSpPr txBox="1">
            <a:spLocks noGrp="1"/>
          </p:cNvSpPr>
          <p:nvPr>
            <p:ph type="subTitle" idx="6"/>
          </p:nvPr>
        </p:nvSpPr>
        <p:spPr>
          <a:xfrm>
            <a:off x="6276599" y="1798075"/>
            <a:ext cx="2147400" cy="45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Prompt"/>
              <a:buNone/>
              <a:defRPr sz="2000" b="1">
                <a:solidFill>
                  <a:schemeClr val="accent2"/>
                </a:solidFill>
                <a:latin typeface="Prompt"/>
                <a:ea typeface="Prompt"/>
                <a:cs typeface="Prompt"/>
                <a:sym typeface="Prompt"/>
              </a:defRPr>
            </a:lvl1pPr>
            <a:lvl2pPr lvl="1" algn="ctr" rtl="0">
              <a:lnSpc>
                <a:spcPct val="100000"/>
              </a:lnSpc>
              <a:spcBef>
                <a:spcPts val="0"/>
              </a:spcBef>
              <a:spcAft>
                <a:spcPts val="0"/>
              </a:spcAft>
              <a:buSzPts val="2400"/>
              <a:buFont typeface="Prompt"/>
              <a:buNone/>
              <a:defRPr sz="2400" b="1">
                <a:latin typeface="Prompt"/>
                <a:ea typeface="Prompt"/>
                <a:cs typeface="Prompt"/>
                <a:sym typeface="Prompt"/>
              </a:defRPr>
            </a:lvl2pPr>
            <a:lvl3pPr lvl="2" algn="ctr" rtl="0">
              <a:lnSpc>
                <a:spcPct val="100000"/>
              </a:lnSpc>
              <a:spcBef>
                <a:spcPts val="0"/>
              </a:spcBef>
              <a:spcAft>
                <a:spcPts val="0"/>
              </a:spcAft>
              <a:buSzPts val="2400"/>
              <a:buFont typeface="Prompt"/>
              <a:buNone/>
              <a:defRPr sz="2400" b="1">
                <a:latin typeface="Prompt"/>
                <a:ea typeface="Prompt"/>
                <a:cs typeface="Prompt"/>
                <a:sym typeface="Prompt"/>
              </a:defRPr>
            </a:lvl3pPr>
            <a:lvl4pPr lvl="3" algn="ctr" rtl="0">
              <a:lnSpc>
                <a:spcPct val="100000"/>
              </a:lnSpc>
              <a:spcBef>
                <a:spcPts val="0"/>
              </a:spcBef>
              <a:spcAft>
                <a:spcPts val="0"/>
              </a:spcAft>
              <a:buSzPts val="2400"/>
              <a:buFont typeface="Prompt"/>
              <a:buNone/>
              <a:defRPr sz="2400" b="1">
                <a:latin typeface="Prompt"/>
                <a:ea typeface="Prompt"/>
                <a:cs typeface="Prompt"/>
                <a:sym typeface="Prompt"/>
              </a:defRPr>
            </a:lvl4pPr>
            <a:lvl5pPr lvl="4" algn="ctr" rtl="0">
              <a:lnSpc>
                <a:spcPct val="100000"/>
              </a:lnSpc>
              <a:spcBef>
                <a:spcPts val="0"/>
              </a:spcBef>
              <a:spcAft>
                <a:spcPts val="0"/>
              </a:spcAft>
              <a:buSzPts val="2400"/>
              <a:buFont typeface="Prompt"/>
              <a:buNone/>
              <a:defRPr sz="2400" b="1">
                <a:latin typeface="Prompt"/>
                <a:ea typeface="Prompt"/>
                <a:cs typeface="Prompt"/>
                <a:sym typeface="Prompt"/>
              </a:defRPr>
            </a:lvl5pPr>
            <a:lvl6pPr lvl="5" algn="ctr" rtl="0">
              <a:lnSpc>
                <a:spcPct val="100000"/>
              </a:lnSpc>
              <a:spcBef>
                <a:spcPts val="0"/>
              </a:spcBef>
              <a:spcAft>
                <a:spcPts val="0"/>
              </a:spcAft>
              <a:buSzPts val="2400"/>
              <a:buFont typeface="Prompt"/>
              <a:buNone/>
              <a:defRPr sz="2400" b="1">
                <a:latin typeface="Prompt"/>
                <a:ea typeface="Prompt"/>
                <a:cs typeface="Prompt"/>
                <a:sym typeface="Prompt"/>
              </a:defRPr>
            </a:lvl6pPr>
            <a:lvl7pPr lvl="6" algn="ctr" rtl="0">
              <a:lnSpc>
                <a:spcPct val="100000"/>
              </a:lnSpc>
              <a:spcBef>
                <a:spcPts val="0"/>
              </a:spcBef>
              <a:spcAft>
                <a:spcPts val="0"/>
              </a:spcAft>
              <a:buSzPts val="2400"/>
              <a:buFont typeface="Prompt"/>
              <a:buNone/>
              <a:defRPr sz="2400" b="1">
                <a:latin typeface="Prompt"/>
                <a:ea typeface="Prompt"/>
                <a:cs typeface="Prompt"/>
                <a:sym typeface="Prompt"/>
              </a:defRPr>
            </a:lvl7pPr>
            <a:lvl8pPr lvl="7" algn="ctr" rtl="0">
              <a:lnSpc>
                <a:spcPct val="100000"/>
              </a:lnSpc>
              <a:spcBef>
                <a:spcPts val="0"/>
              </a:spcBef>
              <a:spcAft>
                <a:spcPts val="0"/>
              </a:spcAft>
              <a:buSzPts val="2400"/>
              <a:buFont typeface="Prompt"/>
              <a:buNone/>
              <a:defRPr sz="2400" b="1">
                <a:latin typeface="Prompt"/>
                <a:ea typeface="Prompt"/>
                <a:cs typeface="Prompt"/>
                <a:sym typeface="Prompt"/>
              </a:defRPr>
            </a:lvl8pPr>
            <a:lvl9pPr lvl="8" algn="ctr" rtl="0">
              <a:lnSpc>
                <a:spcPct val="100000"/>
              </a:lnSpc>
              <a:spcBef>
                <a:spcPts val="0"/>
              </a:spcBef>
              <a:spcAft>
                <a:spcPts val="0"/>
              </a:spcAft>
              <a:buSzPts val="2400"/>
              <a:buFont typeface="Prompt"/>
              <a:buNone/>
              <a:defRPr sz="2400" b="1">
                <a:latin typeface="Prompt"/>
                <a:ea typeface="Prompt"/>
                <a:cs typeface="Prompt"/>
                <a:sym typeface="Prompt"/>
              </a:defRPr>
            </a:lvl9pPr>
          </a:lstStyle>
          <a:p>
            <a:endParaRPr/>
          </a:p>
        </p:txBody>
      </p:sp>
      <p:grpSp>
        <p:nvGrpSpPr>
          <p:cNvPr id="273" name="Google Shape;273;p22"/>
          <p:cNvGrpSpPr/>
          <p:nvPr/>
        </p:nvGrpSpPr>
        <p:grpSpPr>
          <a:xfrm>
            <a:off x="4813925" y="189975"/>
            <a:ext cx="1462675" cy="191225"/>
            <a:chOff x="5025975" y="1084150"/>
            <a:chExt cx="1462675" cy="191225"/>
          </a:xfrm>
        </p:grpSpPr>
        <p:grpSp>
          <p:nvGrpSpPr>
            <p:cNvPr id="274" name="Google Shape;274;p22"/>
            <p:cNvGrpSpPr/>
            <p:nvPr/>
          </p:nvGrpSpPr>
          <p:grpSpPr>
            <a:xfrm>
              <a:off x="5025975" y="1185850"/>
              <a:ext cx="564875" cy="89525"/>
              <a:chOff x="5025975" y="1185850"/>
              <a:chExt cx="564875" cy="89525"/>
            </a:xfrm>
          </p:grpSpPr>
          <p:sp>
            <p:nvSpPr>
              <p:cNvPr id="275" name="Google Shape;275;p22"/>
              <p:cNvSpPr/>
              <p:nvPr/>
            </p:nvSpPr>
            <p:spPr>
              <a:xfrm>
                <a:off x="5025975" y="1185850"/>
                <a:ext cx="89525" cy="89525"/>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2"/>
              <p:cNvSpPr/>
              <p:nvPr/>
            </p:nvSpPr>
            <p:spPr>
              <a:xfrm>
                <a:off x="5257550" y="1185850"/>
                <a:ext cx="89525" cy="89525"/>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a:off x="5500950" y="1185850"/>
                <a:ext cx="89900" cy="89525"/>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22"/>
            <p:cNvSpPr/>
            <p:nvPr/>
          </p:nvSpPr>
          <p:spPr>
            <a:xfrm>
              <a:off x="5025975" y="1084150"/>
              <a:ext cx="1462675" cy="15250"/>
            </a:xfrm>
            <a:custGeom>
              <a:avLst/>
              <a:gdLst/>
              <a:ahLst/>
              <a:cxnLst/>
              <a:rect l="l" t="t" r="r" b="b"/>
              <a:pathLst>
                <a:path w="58507" h="610" extrusionOk="0">
                  <a:moveTo>
                    <a:pt x="0" y="0"/>
                  </a:moveTo>
                  <a:lnTo>
                    <a:pt x="0" y="610"/>
                  </a:lnTo>
                  <a:lnTo>
                    <a:pt x="58506" y="610"/>
                  </a:lnTo>
                  <a:lnTo>
                    <a:pt x="585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22"/>
          <p:cNvGrpSpPr/>
          <p:nvPr/>
        </p:nvGrpSpPr>
        <p:grpSpPr>
          <a:xfrm rot="10800000">
            <a:off x="8055375" y="-9700"/>
            <a:ext cx="1088625" cy="1089400"/>
            <a:chOff x="258250" y="3966625"/>
            <a:chExt cx="1088625" cy="1089400"/>
          </a:xfrm>
        </p:grpSpPr>
        <p:sp>
          <p:nvSpPr>
            <p:cNvPr id="280" name="Google Shape;280;p22"/>
            <p:cNvSpPr/>
            <p:nvPr/>
          </p:nvSpPr>
          <p:spPr>
            <a:xfrm rot="-5400000">
              <a:off x="257863" y="4304113"/>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2"/>
            <p:cNvSpPr/>
            <p:nvPr/>
          </p:nvSpPr>
          <p:spPr>
            <a:xfrm rot="-5400000">
              <a:off x="588100" y="3966625"/>
              <a:ext cx="758775" cy="758775"/>
            </a:xfrm>
            <a:custGeom>
              <a:avLst/>
              <a:gdLst/>
              <a:ahLst/>
              <a:cxnLst/>
              <a:rect l="l" t="t" r="r" b="b"/>
              <a:pathLst>
                <a:path w="30351" h="30351" extrusionOk="0">
                  <a:moveTo>
                    <a:pt x="30350" y="1"/>
                  </a:moveTo>
                  <a:cubicBezTo>
                    <a:pt x="13621" y="1"/>
                    <a:pt x="0" y="13606"/>
                    <a:pt x="0" y="30351"/>
                  </a:cubicBezTo>
                  <a:lnTo>
                    <a:pt x="549" y="30351"/>
                  </a:lnTo>
                  <a:cubicBezTo>
                    <a:pt x="549" y="13926"/>
                    <a:pt x="13926" y="549"/>
                    <a:pt x="30350" y="549"/>
                  </a:cubicBezTo>
                  <a:lnTo>
                    <a:pt x="303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22"/>
          <p:cNvGrpSpPr/>
          <p:nvPr/>
        </p:nvGrpSpPr>
        <p:grpSpPr>
          <a:xfrm>
            <a:off x="719996" y="4608490"/>
            <a:ext cx="1040771" cy="519649"/>
            <a:chOff x="4764675" y="1917550"/>
            <a:chExt cx="1872900" cy="935125"/>
          </a:xfrm>
        </p:grpSpPr>
        <p:sp>
          <p:nvSpPr>
            <p:cNvPr id="283" name="Google Shape;283;p22"/>
            <p:cNvSpPr/>
            <p:nvPr/>
          </p:nvSpPr>
          <p:spPr>
            <a:xfrm>
              <a:off x="4764675" y="2384150"/>
              <a:ext cx="468525" cy="468525"/>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2"/>
            <p:cNvSpPr/>
            <p:nvPr/>
          </p:nvSpPr>
          <p:spPr>
            <a:xfrm>
              <a:off x="5232800" y="1917550"/>
              <a:ext cx="468900" cy="468525"/>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2"/>
            <p:cNvSpPr/>
            <p:nvPr/>
          </p:nvSpPr>
          <p:spPr>
            <a:xfrm>
              <a:off x="5700525" y="2384150"/>
              <a:ext cx="468550" cy="468525"/>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2"/>
            <p:cNvSpPr/>
            <p:nvPr/>
          </p:nvSpPr>
          <p:spPr>
            <a:xfrm>
              <a:off x="6169050" y="1917550"/>
              <a:ext cx="468525" cy="468525"/>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337"/>
        <p:cNvGrpSpPr/>
        <p:nvPr/>
      </p:nvGrpSpPr>
      <p:grpSpPr>
        <a:xfrm>
          <a:off x="0" y="0"/>
          <a:ext cx="0" cy="0"/>
          <a:chOff x="0" y="0"/>
          <a:chExt cx="0" cy="0"/>
        </a:xfrm>
      </p:grpSpPr>
      <p:sp>
        <p:nvSpPr>
          <p:cNvPr id="338" name="Google Shape;338;p25"/>
          <p:cNvSpPr txBox="1">
            <a:spLocks noGrp="1"/>
          </p:cNvSpPr>
          <p:nvPr>
            <p:ph type="ctrTitle"/>
          </p:nvPr>
        </p:nvSpPr>
        <p:spPr>
          <a:xfrm>
            <a:off x="2429950" y="669825"/>
            <a:ext cx="4284000" cy="99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9" name="Google Shape;339;p25"/>
          <p:cNvSpPr txBox="1">
            <a:spLocks noGrp="1"/>
          </p:cNvSpPr>
          <p:nvPr>
            <p:ph type="subTitle" idx="1"/>
          </p:nvPr>
        </p:nvSpPr>
        <p:spPr>
          <a:xfrm>
            <a:off x="2429950" y="1707475"/>
            <a:ext cx="4284000" cy="9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40" name="Google Shape;340;p25"/>
          <p:cNvSpPr txBox="1"/>
          <p:nvPr/>
        </p:nvSpPr>
        <p:spPr>
          <a:xfrm>
            <a:off x="2471250" y="3496925"/>
            <a:ext cx="42015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b="1">
                <a:solidFill>
                  <a:schemeClr val="dk1"/>
                </a:solidFill>
                <a:latin typeface="Archivo"/>
                <a:ea typeface="Archivo"/>
                <a:cs typeface="Archivo"/>
                <a:sym typeface="Archivo"/>
              </a:rPr>
              <a:t>CREDITS:</a:t>
            </a:r>
            <a:r>
              <a:rPr lang="en" sz="1000">
                <a:solidFill>
                  <a:schemeClr val="dk1"/>
                </a:solidFill>
                <a:latin typeface="Archivo"/>
                <a:ea typeface="Archivo"/>
                <a:cs typeface="Archivo"/>
                <a:sym typeface="Archivo"/>
              </a:rPr>
              <a:t> This presentation template was created by </a:t>
            </a:r>
            <a:r>
              <a:rPr lang="en" sz="1000" b="1" u="sng">
                <a:solidFill>
                  <a:schemeClr val="dk1"/>
                </a:solidFill>
                <a:latin typeface="Archivo"/>
                <a:ea typeface="Archivo"/>
                <a:cs typeface="Archivo"/>
                <a:sym typeface="Archivo"/>
                <a:hlinkClick r:id="rId2">
                  <a:extLst>
                    <a:ext uri="{A12FA001-AC4F-418D-AE19-62706E023703}">
                      <ahyp:hlinkClr xmlns:ahyp="http://schemas.microsoft.com/office/drawing/2018/hyperlinkcolor" val="tx"/>
                    </a:ext>
                  </a:extLst>
                </a:hlinkClick>
              </a:rPr>
              <a:t>Slidesgo</a:t>
            </a:r>
            <a:r>
              <a:rPr lang="en" sz="1000" b="1" u="sng">
                <a:solidFill>
                  <a:schemeClr val="dk1"/>
                </a:solidFill>
                <a:latin typeface="Archivo"/>
                <a:ea typeface="Archivo"/>
                <a:cs typeface="Archivo"/>
                <a:sym typeface="Archivo"/>
              </a:rPr>
              <a:t>,</a:t>
            </a:r>
            <a:r>
              <a:rPr lang="en" sz="1000" b="1">
                <a:solidFill>
                  <a:schemeClr val="dk1"/>
                </a:solidFill>
                <a:latin typeface="Archivo"/>
                <a:ea typeface="Archivo"/>
                <a:cs typeface="Archivo"/>
                <a:sym typeface="Archivo"/>
              </a:rPr>
              <a:t> </a:t>
            </a:r>
            <a:r>
              <a:rPr lang="en" sz="1000">
                <a:solidFill>
                  <a:schemeClr val="dk1"/>
                </a:solidFill>
                <a:latin typeface="Archivo"/>
                <a:ea typeface="Archivo"/>
                <a:cs typeface="Archivo"/>
                <a:sym typeface="Archivo"/>
              </a:rPr>
              <a:t>including icons by </a:t>
            </a:r>
            <a:r>
              <a:rPr lang="en" sz="1000" b="1" u="sng">
                <a:solidFill>
                  <a:schemeClr val="dk1"/>
                </a:solidFill>
                <a:latin typeface="Archivo"/>
                <a:ea typeface="Archivo"/>
                <a:cs typeface="Archivo"/>
                <a:sym typeface="Archivo"/>
                <a:hlinkClick r:id="rId3">
                  <a:extLst>
                    <a:ext uri="{A12FA001-AC4F-418D-AE19-62706E023703}">
                      <ahyp:hlinkClr xmlns:ahyp="http://schemas.microsoft.com/office/drawing/2018/hyperlinkcolor" val="tx"/>
                    </a:ext>
                  </a:extLst>
                </a:hlinkClick>
              </a:rPr>
              <a:t>Flaticon</a:t>
            </a:r>
            <a:r>
              <a:rPr lang="en" sz="1000" b="1">
                <a:solidFill>
                  <a:schemeClr val="dk1"/>
                </a:solidFill>
                <a:latin typeface="Archivo"/>
                <a:ea typeface="Archivo"/>
                <a:cs typeface="Archivo"/>
                <a:sym typeface="Archivo"/>
              </a:rPr>
              <a:t> </a:t>
            </a:r>
            <a:r>
              <a:rPr lang="en" sz="1000">
                <a:solidFill>
                  <a:schemeClr val="dk1"/>
                </a:solidFill>
                <a:latin typeface="Archivo"/>
                <a:ea typeface="Archivo"/>
                <a:cs typeface="Archivo"/>
                <a:sym typeface="Archivo"/>
              </a:rPr>
              <a:t>and infographics &amp; images by </a:t>
            </a:r>
            <a:r>
              <a:rPr lang="en" sz="1000" b="1" u="sng">
                <a:solidFill>
                  <a:schemeClr val="dk1"/>
                </a:solidFill>
                <a:latin typeface="Archivo"/>
                <a:ea typeface="Archivo"/>
                <a:cs typeface="Archivo"/>
                <a:sym typeface="Archivo"/>
                <a:hlinkClick r:id="rId4">
                  <a:extLst>
                    <a:ext uri="{A12FA001-AC4F-418D-AE19-62706E023703}">
                      <ahyp:hlinkClr xmlns:ahyp="http://schemas.microsoft.com/office/drawing/2018/hyperlinkcolor" val="tx"/>
                    </a:ext>
                  </a:extLst>
                </a:hlinkClick>
              </a:rPr>
              <a:t>Freepik</a:t>
            </a:r>
            <a:endParaRPr sz="1000" b="1" u="sng">
              <a:solidFill>
                <a:schemeClr val="dk1"/>
              </a:solidFill>
              <a:highlight>
                <a:srgbClr val="DFDEFC"/>
              </a:highlight>
              <a:latin typeface="Archivo"/>
              <a:ea typeface="Archivo"/>
              <a:cs typeface="Archivo"/>
              <a:sym typeface="Archivo"/>
            </a:endParaRPr>
          </a:p>
        </p:txBody>
      </p:sp>
      <p:grpSp>
        <p:nvGrpSpPr>
          <p:cNvPr id="341" name="Google Shape;341;p25"/>
          <p:cNvGrpSpPr/>
          <p:nvPr/>
        </p:nvGrpSpPr>
        <p:grpSpPr>
          <a:xfrm rot="-1213010">
            <a:off x="4240388" y="103404"/>
            <a:ext cx="663274" cy="363836"/>
            <a:chOff x="2809200" y="576325"/>
            <a:chExt cx="855900" cy="469500"/>
          </a:xfrm>
        </p:grpSpPr>
        <p:sp>
          <p:nvSpPr>
            <p:cNvPr id="342" name="Google Shape;342;p25"/>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3" name="Google Shape;343;p25"/>
            <p:cNvCxnSpPr>
              <a:stCxn id="342" idx="0"/>
              <a:endCxn id="342" idx="1"/>
            </p:cNvCxnSpPr>
            <p:nvPr/>
          </p:nvCxnSpPr>
          <p:spPr>
            <a:xfrm rot="-9593413">
              <a:off x="3196576" y="583626"/>
              <a:ext cx="81147" cy="220298"/>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2"/>
        </a:solidFill>
        <a:effectLst/>
      </p:bgPr>
    </p:bg>
    <p:spTree>
      <p:nvGrpSpPr>
        <p:cNvPr id="1" name="Shape 344"/>
        <p:cNvGrpSpPr/>
        <p:nvPr/>
      </p:nvGrpSpPr>
      <p:grpSpPr>
        <a:xfrm>
          <a:off x="0" y="0"/>
          <a:ext cx="0" cy="0"/>
          <a:chOff x="0" y="0"/>
          <a:chExt cx="0" cy="0"/>
        </a:xfrm>
      </p:grpSpPr>
      <p:sp>
        <p:nvSpPr>
          <p:cNvPr id="345" name="Google Shape;345;p26"/>
          <p:cNvSpPr/>
          <p:nvPr/>
        </p:nvSpPr>
        <p:spPr>
          <a:xfrm>
            <a:off x="161850" y="128550"/>
            <a:ext cx="8820300" cy="4886400"/>
          </a:xfrm>
          <a:prstGeom prst="parallelogram">
            <a:avLst>
              <a:gd name="adj" fmla="val 487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FFC6A4">
            <a:alpha val="16360"/>
          </a:srgbClr>
        </a:solidFill>
        <a:effectLst/>
      </p:bgPr>
    </p:bg>
    <p:spTree>
      <p:nvGrpSpPr>
        <p:cNvPr id="1" name="Shape 346"/>
        <p:cNvGrpSpPr/>
        <p:nvPr/>
      </p:nvGrpSpPr>
      <p:grpSpPr>
        <a:xfrm>
          <a:off x="0" y="0"/>
          <a:ext cx="0" cy="0"/>
          <a:chOff x="0" y="0"/>
          <a:chExt cx="0" cy="0"/>
        </a:xfrm>
      </p:grpSpPr>
      <p:grpSp>
        <p:nvGrpSpPr>
          <p:cNvPr id="347" name="Google Shape;347;p27"/>
          <p:cNvGrpSpPr/>
          <p:nvPr/>
        </p:nvGrpSpPr>
        <p:grpSpPr>
          <a:xfrm>
            <a:off x="-33" y="-3"/>
            <a:ext cx="9144033" cy="5143582"/>
            <a:chOff x="-33" y="-3"/>
            <a:chExt cx="9144033" cy="5143582"/>
          </a:xfrm>
        </p:grpSpPr>
        <p:sp>
          <p:nvSpPr>
            <p:cNvPr id="348" name="Google Shape;348;p27"/>
            <p:cNvSpPr/>
            <p:nvPr/>
          </p:nvSpPr>
          <p:spPr>
            <a:xfrm rot="-5400000">
              <a:off x="-382" y="4466256"/>
              <a:ext cx="677672" cy="676974"/>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p:nvPr/>
          </p:nvSpPr>
          <p:spPr>
            <a:xfrm rot="5400000">
              <a:off x="8466678" y="346"/>
              <a:ext cx="677672" cy="676974"/>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233400" y="157200"/>
              <a:ext cx="8677200" cy="4829100"/>
            </a:xfrm>
            <a:prstGeom prst="roundRect">
              <a:avLst>
                <a:gd name="adj" fmla="val 1499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3"/>
          <p:cNvSpPr txBox="1">
            <a:spLocks noGrp="1"/>
          </p:cNvSpPr>
          <p:nvPr>
            <p:ph type="title"/>
          </p:nvPr>
        </p:nvSpPr>
        <p:spPr>
          <a:xfrm>
            <a:off x="3978150" y="2256400"/>
            <a:ext cx="3825600" cy="1776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3"/>
          <p:cNvSpPr txBox="1">
            <a:spLocks noGrp="1"/>
          </p:cNvSpPr>
          <p:nvPr>
            <p:ph type="title" idx="2" hasCustomPrompt="1"/>
          </p:nvPr>
        </p:nvSpPr>
        <p:spPr>
          <a:xfrm>
            <a:off x="2219187" y="1840488"/>
            <a:ext cx="13779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44" name="Google Shape;44;p3"/>
          <p:cNvGrpSpPr/>
          <p:nvPr/>
        </p:nvGrpSpPr>
        <p:grpSpPr>
          <a:xfrm>
            <a:off x="583410" y="4760254"/>
            <a:ext cx="1052541" cy="137606"/>
            <a:chOff x="7941135" y="-361171"/>
            <a:chExt cx="1052541" cy="137606"/>
          </a:xfrm>
        </p:grpSpPr>
        <p:grpSp>
          <p:nvGrpSpPr>
            <p:cNvPr id="45" name="Google Shape;45;p3"/>
            <p:cNvGrpSpPr/>
            <p:nvPr/>
          </p:nvGrpSpPr>
          <p:grpSpPr>
            <a:xfrm>
              <a:off x="7941135" y="-287988"/>
              <a:ext cx="406484" cy="64422"/>
              <a:chOff x="5025975" y="1185850"/>
              <a:chExt cx="564875" cy="89525"/>
            </a:xfrm>
          </p:grpSpPr>
          <p:sp>
            <p:nvSpPr>
              <p:cNvPr id="46" name="Google Shape;46;p3"/>
              <p:cNvSpPr/>
              <p:nvPr/>
            </p:nvSpPr>
            <p:spPr>
              <a:xfrm>
                <a:off x="5025975" y="1185850"/>
                <a:ext cx="89525" cy="89525"/>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5257550" y="1185850"/>
                <a:ext cx="89525" cy="89525"/>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5500950" y="1185850"/>
                <a:ext cx="89900" cy="89525"/>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p:nvPr/>
          </p:nvSpPr>
          <p:spPr>
            <a:xfrm>
              <a:off x="7941135" y="-361171"/>
              <a:ext cx="1052541" cy="10974"/>
            </a:xfrm>
            <a:custGeom>
              <a:avLst/>
              <a:gdLst/>
              <a:ahLst/>
              <a:cxnLst/>
              <a:rect l="l" t="t" r="r" b="b"/>
              <a:pathLst>
                <a:path w="58507" h="610" extrusionOk="0">
                  <a:moveTo>
                    <a:pt x="0" y="0"/>
                  </a:moveTo>
                  <a:lnTo>
                    <a:pt x="0" y="610"/>
                  </a:lnTo>
                  <a:lnTo>
                    <a:pt x="58506" y="610"/>
                  </a:lnTo>
                  <a:lnTo>
                    <a:pt x="585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3"/>
          <p:cNvGrpSpPr/>
          <p:nvPr/>
        </p:nvGrpSpPr>
        <p:grpSpPr>
          <a:xfrm>
            <a:off x="7863896" y="15215"/>
            <a:ext cx="1040771" cy="519649"/>
            <a:chOff x="4764675" y="1917550"/>
            <a:chExt cx="1872900" cy="935125"/>
          </a:xfrm>
        </p:grpSpPr>
        <p:sp>
          <p:nvSpPr>
            <p:cNvPr id="51" name="Google Shape;51;p3"/>
            <p:cNvSpPr/>
            <p:nvPr/>
          </p:nvSpPr>
          <p:spPr>
            <a:xfrm>
              <a:off x="4764675" y="2384150"/>
              <a:ext cx="468525" cy="468525"/>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5232800" y="1917550"/>
              <a:ext cx="468900" cy="468525"/>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5700525" y="2384150"/>
              <a:ext cx="468550" cy="468525"/>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169050" y="1917550"/>
              <a:ext cx="468525" cy="468525"/>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4"/>
          <p:cNvSpPr txBox="1">
            <a:spLocks noGrp="1"/>
          </p:cNvSpPr>
          <p:nvPr>
            <p:ph type="body" idx="1"/>
          </p:nvPr>
        </p:nvSpPr>
        <p:spPr>
          <a:xfrm>
            <a:off x="720000" y="1152475"/>
            <a:ext cx="7704000" cy="412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a:lvl1pPr>
            <a:lvl2pPr marL="914400" lvl="1" indent="-304800" rtl="0">
              <a:lnSpc>
                <a:spcPct val="115000"/>
              </a:lnSpc>
              <a:spcBef>
                <a:spcPts val="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grpSp>
        <p:nvGrpSpPr>
          <p:cNvPr id="58" name="Google Shape;58;p4"/>
          <p:cNvGrpSpPr/>
          <p:nvPr/>
        </p:nvGrpSpPr>
        <p:grpSpPr>
          <a:xfrm rot="-5400000">
            <a:off x="-378000" y="4068000"/>
            <a:ext cx="1462675" cy="191225"/>
            <a:chOff x="5025975" y="1084150"/>
            <a:chExt cx="1462675" cy="191225"/>
          </a:xfrm>
        </p:grpSpPr>
        <p:grpSp>
          <p:nvGrpSpPr>
            <p:cNvPr id="59" name="Google Shape;59;p4"/>
            <p:cNvGrpSpPr/>
            <p:nvPr/>
          </p:nvGrpSpPr>
          <p:grpSpPr>
            <a:xfrm>
              <a:off x="5025975" y="1185850"/>
              <a:ext cx="564875" cy="89525"/>
              <a:chOff x="5025975" y="1185850"/>
              <a:chExt cx="564875" cy="89525"/>
            </a:xfrm>
          </p:grpSpPr>
          <p:sp>
            <p:nvSpPr>
              <p:cNvPr id="60" name="Google Shape;60;p4"/>
              <p:cNvSpPr/>
              <p:nvPr/>
            </p:nvSpPr>
            <p:spPr>
              <a:xfrm>
                <a:off x="5025975" y="1185850"/>
                <a:ext cx="89525" cy="89525"/>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257550" y="1185850"/>
                <a:ext cx="89525" cy="89525"/>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500950" y="1185850"/>
                <a:ext cx="89900" cy="89525"/>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4"/>
            <p:cNvSpPr/>
            <p:nvPr/>
          </p:nvSpPr>
          <p:spPr>
            <a:xfrm>
              <a:off x="5025975" y="1084150"/>
              <a:ext cx="1462675" cy="15250"/>
            </a:xfrm>
            <a:custGeom>
              <a:avLst/>
              <a:gdLst/>
              <a:ahLst/>
              <a:cxnLst/>
              <a:rect l="l" t="t" r="r" b="b"/>
              <a:pathLst>
                <a:path w="58507" h="610" extrusionOk="0">
                  <a:moveTo>
                    <a:pt x="0" y="0"/>
                  </a:moveTo>
                  <a:lnTo>
                    <a:pt x="0" y="610"/>
                  </a:lnTo>
                  <a:lnTo>
                    <a:pt x="58506" y="610"/>
                  </a:lnTo>
                  <a:lnTo>
                    <a:pt x="585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4"/>
          <p:cNvSpPr/>
          <p:nvPr/>
        </p:nvSpPr>
        <p:spPr>
          <a:xfrm rot="5400000">
            <a:off x="8428875" y="0"/>
            <a:ext cx="746225" cy="746200"/>
          </a:xfrm>
          <a:custGeom>
            <a:avLst/>
            <a:gdLst/>
            <a:ahLst/>
            <a:cxnLst/>
            <a:rect l="l" t="t" r="r" b="b"/>
            <a:pathLst>
              <a:path w="29849" h="29848" extrusionOk="0">
                <a:moveTo>
                  <a:pt x="1" y="1"/>
                </a:moveTo>
                <a:lnTo>
                  <a:pt x="1" y="29848"/>
                </a:lnTo>
                <a:cubicBezTo>
                  <a:pt x="16486" y="29848"/>
                  <a:pt x="29848" y="16486"/>
                  <a:pt x="298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6" name="Google Shape;76;p6"/>
          <p:cNvGrpSpPr/>
          <p:nvPr/>
        </p:nvGrpSpPr>
        <p:grpSpPr>
          <a:xfrm rot="10800000">
            <a:off x="8074247" y="4055410"/>
            <a:ext cx="913800" cy="847525"/>
            <a:chOff x="2621725" y="3359250"/>
            <a:chExt cx="913800" cy="847525"/>
          </a:xfrm>
        </p:grpSpPr>
        <p:sp>
          <p:nvSpPr>
            <p:cNvPr id="77" name="Google Shape;77;p6"/>
            <p:cNvSpPr/>
            <p:nvPr/>
          </p:nvSpPr>
          <p:spPr>
            <a:xfrm>
              <a:off x="2814850" y="3481900"/>
              <a:ext cx="720675" cy="7650"/>
            </a:xfrm>
            <a:custGeom>
              <a:avLst/>
              <a:gdLst/>
              <a:ahLst/>
              <a:cxnLst/>
              <a:rect l="l" t="t" r="r" b="b"/>
              <a:pathLst>
                <a:path w="28827" h="306" extrusionOk="0">
                  <a:moveTo>
                    <a:pt x="0" y="0"/>
                  </a:moveTo>
                  <a:lnTo>
                    <a:pt x="0" y="305"/>
                  </a:lnTo>
                  <a:lnTo>
                    <a:pt x="28827" y="305"/>
                  </a:lnTo>
                  <a:lnTo>
                    <a:pt x="288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2814850" y="3485700"/>
              <a:ext cx="7650" cy="721075"/>
            </a:xfrm>
            <a:custGeom>
              <a:avLst/>
              <a:gdLst/>
              <a:ahLst/>
              <a:cxnLst/>
              <a:rect l="l" t="t" r="r" b="b"/>
              <a:pathLst>
                <a:path w="306" h="28843" extrusionOk="0">
                  <a:moveTo>
                    <a:pt x="0" y="1"/>
                  </a:moveTo>
                  <a:lnTo>
                    <a:pt x="0" y="28842"/>
                  </a:lnTo>
                  <a:lnTo>
                    <a:pt x="305" y="28842"/>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2625550" y="3359250"/>
              <a:ext cx="392350" cy="392350"/>
            </a:xfrm>
            <a:custGeom>
              <a:avLst/>
              <a:gdLst/>
              <a:ahLst/>
              <a:cxnLst/>
              <a:rect l="l" t="t" r="r" b="b"/>
              <a:pathLst>
                <a:path w="15694" h="15694" extrusionOk="0">
                  <a:moveTo>
                    <a:pt x="7847" y="0"/>
                  </a:moveTo>
                  <a:cubicBezTo>
                    <a:pt x="3504" y="0"/>
                    <a:pt x="0" y="3505"/>
                    <a:pt x="0" y="7847"/>
                  </a:cubicBezTo>
                  <a:cubicBezTo>
                    <a:pt x="0" y="12174"/>
                    <a:pt x="3504" y="15693"/>
                    <a:pt x="7847" y="15693"/>
                  </a:cubicBezTo>
                  <a:cubicBezTo>
                    <a:pt x="12159" y="15693"/>
                    <a:pt x="15693" y="12189"/>
                    <a:pt x="15693" y="7847"/>
                  </a:cubicBezTo>
                  <a:cubicBezTo>
                    <a:pt x="15693" y="3520"/>
                    <a:pt x="12189" y="0"/>
                    <a:pt x="7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a:off x="2621725" y="3552350"/>
              <a:ext cx="399600" cy="399975"/>
            </a:xfrm>
            <a:custGeom>
              <a:avLst/>
              <a:gdLst/>
              <a:ahLst/>
              <a:cxnLst/>
              <a:rect l="l" t="t" r="r" b="b"/>
              <a:pathLst>
                <a:path w="15984" h="15999" extrusionOk="0">
                  <a:moveTo>
                    <a:pt x="8000" y="336"/>
                  </a:moveTo>
                  <a:cubicBezTo>
                    <a:pt x="12220" y="336"/>
                    <a:pt x="15663" y="3779"/>
                    <a:pt x="15663" y="8000"/>
                  </a:cubicBezTo>
                  <a:cubicBezTo>
                    <a:pt x="15663" y="12235"/>
                    <a:pt x="12220" y="15679"/>
                    <a:pt x="8000" y="15679"/>
                  </a:cubicBezTo>
                  <a:cubicBezTo>
                    <a:pt x="3764" y="15679"/>
                    <a:pt x="321" y="12235"/>
                    <a:pt x="321" y="8000"/>
                  </a:cubicBezTo>
                  <a:cubicBezTo>
                    <a:pt x="321" y="3779"/>
                    <a:pt x="3764" y="336"/>
                    <a:pt x="8000" y="336"/>
                  </a:cubicBezTo>
                  <a:close/>
                  <a:moveTo>
                    <a:pt x="8000" y="1"/>
                  </a:moveTo>
                  <a:cubicBezTo>
                    <a:pt x="3581" y="1"/>
                    <a:pt x="1" y="3581"/>
                    <a:pt x="1" y="8000"/>
                  </a:cubicBezTo>
                  <a:cubicBezTo>
                    <a:pt x="1" y="12418"/>
                    <a:pt x="3581" y="15999"/>
                    <a:pt x="8000" y="15999"/>
                  </a:cubicBezTo>
                  <a:cubicBezTo>
                    <a:pt x="12388" y="15999"/>
                    <a:pt x="15983" y="12418"/>
                    <a:pt x="15983" y="8000"/>
                  </a:cubicBezTo>
                  <a:cubicBezTo>
                    <a:pt x="15983" y="3581"/>
                    <a:pt x="12418" y="1"/>
                    <a:pt x="8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6"/>
          <p:cNvGrpSpPr/>
          <p:nvPr/>
        </p:nvGrpSpPr>
        <p:grpSpPr>
          <a:xfrm>
            <a:off x="5265957" y="66117"/>
            <a:ext cx="1257782" cy="468880"/>
            <a:chOff x="5265957" y="66117"/>
            <a:chExt cx="1257782" cy="468880"/>
          </a:xfrm>
        </p:grpSpPr>
        <p:grpSp>
          <p:nvGrpSpPr>
            <p:cNvPr id="82" name="Google Shape;82;p6"/>
            <p:cNvGrpSpPr/>
            <p:nvPr/>
          </p:nvGrpSpPr>
          <p:grpSpPr>
            <a:xfrm rot="1071120">
              <a:off x="5291350" y="243652"/>
              <a:ext cx="422981" cy="232099"/>
              <a:chOff x="2809200" y="576175"/>
              <a:chExt cx="855900" cy="469650"/>
            </a:xfrm>
          </p:grpSpPr>
          <p:sp>
            <p:nvSpPr>
              <p:cNvPr id="83" name="Google Shape;83;p6"/>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 name="Google Shape;84;p6"/>
              <p:cNvCxnSpPr>
                <a:stCxn id="83" idx="0"/>
                <a:endCxn id="83" idx="1"/>
              </p:cNvCxnSpPr>
              <p:nvPr/>
            </p:nvCxnSpPr>
            <p:spPr>
              <a:xfrm rot="9721114" flipH="1">
                <a:off x="3201194" y="581911"/>
                <a:ext cx="71912" cy="223428"/>
              </a:xfrm>
              <a:prstGeom prst="straightConnector1">
                <a:avLst/>
              </a:prstGeom>
              <a:noFill/>
              <a:ln w="9525" cap="flat" cmpd="sng">
                <a:solidFill>
                  <a:schemeClr val="dk2"/>
                </a:solidFill>
                <a:prstDash val="solid"/>
                <a:round/>
                <a:headEnd type="none" w="med" len="med"/>
                <a:tailEnd type="none" w="med" len="med"/>
              </a:ln>
            </p:spPr>
          </p:cxnSp>
        </p:grpSp>
        <p:grpSp>
          <p:nvGrpSpPr>
            <p:cNvPr id="85" name="Google Shape;85;p6"/>
            <p:cNvGrpSpPr/>
            <p:nvPr/>
          </p:nvGrpSpPr>
          <p:grpSpPr>
            <a:xfrm rot="-674964">
              <a:off x="5893516" y="121820"/>
              <a:ext cx="603711" cy="331268"/>
              <a:chOff x="2809200" y="576175"/>
              <a:chExt cx="855900" cy="469650"/>
            </a:xfrm>
          </p:grpSpPr>
          <p:sp>
            <p:nvSpPr>
              <p:cNvPr id="86" name="Google Shape;86;p6"/>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 name="Google Shape;87;p6"/>
              <p:cNvCxnSpPr>
                <a:stCxn id="86" idx="0"/>
                <a:endCxn id="86" idx="1"/>
              </p:cNvCxnSpPr>
              <p:nvPr/>
            </p:nvCxnSpPr>
            <p:spPr>
              <a:xfrm rot="-10121404">
                <a:off x="3214204" y="578456"/>
                <a:ext cx="45891" cy="230338"/>
              </a:xfrm>
              <a:prstGeom prst="straightConnector1">
                <a:avLst/>
              </a:prstGeom>
              <a:noFill/>
              <a:ln w="9525" cap="flat" cmpd="sng">
                <a:solidFill>
                  <a:schemeClr val="dk2"/>
                </a:solidFill>
                <a:prstDash val="solid"/>
                <a:round/>
                <a:headEnd type="none" w="med" len="med"/>
                <a:tailEnd type="none" w="med" len="med"/>
              </a:ln>
            </p:spPr>
          </p:cxn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0" name="Google Shape;90;p7"/>
          <p:cNvSpPr txBox="1">
            <a:spLocks noGrp="1"/>
          </p:cNvSpPr>
          <p:nvPr>
            <p:ph type="body" idx="1"/>
          </p:nvPr>
        </p:nvSpPr>
        <p:spPr>
          <a:xfrm>
            <a:off x="720000" y="1611800"/>
            <a:ext cx="2994300" cy="1751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solidFill>
                  <a:srgbClr val="434343"/>
                </a:solidFill>
              </a:defRPr>
            </a:lvl1pPr>
            <a:lvl2pPr marL="914400" lvl="1" indent="-304800" rtl="0">
              <a:lnSpc>
                <a:spcPct val="115000"/>
              </a:lnSpc>
              <a:spcBef>
                <a:spcPts val="0"/>
              </a:spcBef>
              <a:spcAft>
                <a:spcPts val="0"/>
              </a:spcAft>
              <a:buSzPts val="1200"/>
              <a:buChar char="○"/>
              <a:defRPr>
                <a:solidFill>
                  <a:srgbClr val="434343"/>
                </a:solidFill>
              </a:defRPr>
            </a:lvl2pPr>
            <a:lvl3pPr marL="1371600" lvl="2" indent="-304800" rtl="0">
              <a:lnSpc>
                <a:spcPct val="115000"/>
              </a:lnSpc>
              <a:spcBef>
                <a:spcPts val="0"/>
              </a:spcBef>
              <a:spcAft>
                <a:spcPts val="0"/>
              </a:spcAft>
              <a:buSzPts val="1200"/>
              <a:buChar char="■"/>
              <a:defRPr>
                <a:solidFill>
                  <a:srgbClr val="434343"/>
                </a:solidFill>
              </a:defRPr>
            </a:lvl3pPr>
            <a:lvl4pPr marL="1828800" lvl="3" indent="-304800" rtl="0">
              <a:lnSpc>
                <a:spcPct val="115000"/>
              </a:lnSpc>
              <a:spcBef>
                <a:spcPts val="0"/>
              </a:spcBef>
              <a:spcAft>
                <a:spcPts val="0"/>
              </a:spcAft>
              <a:buSzPts val="1200"/>
              <a:buChar char="●"/>
              <a:defRPr>
                <a:solidFill>
                  <a:srgbClr val="434343"/>
                </a:solidFill>
              </a:defRPr>
            </a:lvl4pPr>
            <a:lvl5pPr marL="2286000" lvl="4" indent="-304800" rtl="0">
              <a:lnSpc>
                <a:spcPct val="115000"/>
              </a:lnSpc>
              <a:spcBef>
                <a:spcPts val="0"/>
              </a:spcBef>
              <a:spcAft>
                <a:spcPts val="0"/>
              </a:spcAft>
              <a:buSzPts val="1200"/>
              <a:buChar char="○"/>
              <a:defRPr>
                <a:solidFill>
                  <a:srgbClr val="434343"/>
                </a:solidFill>
              </a:defRPr>
            </a:lvl5pPr>
            <a:lvl6pPr marL="2743200" lvl="5" indent="-304800" rtl="0">
              <a:lnSpc>
                <a:spcPct val="115000"/>
              </a:lnSpc>
              <a:spcBef>
                <a:spcPts val="0"/>
              </a:spcBef>
              <a:spcAft>
                <a:spcPts val="0"/>
              </a:spcAft>
              <a:buSzPts val="1200"/>
              <a:buChar char="■"/>
              <a:defRPr>
                <a:solidFill>
                  <a:srgbClr val="434343"/>
                </a:solidFill>
              </a:defRPr>
            </a:lvl6pPr>
            <a:lvl7pPr marL="3200400" lvl="6" indent="-304800" rtl="0">
              <a:lnSpc>
                <a:spcPct val="115000"/>
              </a:lnSpc>
              <a:spcBef>
                <a:spcPts val="0"/>
              </a:spcBef>
              <a:spcAft>
                <a:spcPts val="0"/>
              </a:spcAft>
              <a:buSzPts val="1200"/>
              <a:buChar char="●"/>
              <a:defRPr>
                <a:solidFill>
                  <a:srgbClr val="434343"/>
                </a:solidFill>
              </a:defRPr>
            </a:lvl7pPr>
            <a:lvl8pPr marL="3657600" lvl="7" indent="-304800" rtl="0">
              <a:lnSpc>
                <a:spcPct val="115000"/>
              </a:lnSpc>
              <a:spcBef>
                <a:spcPts val="0"/>
              </a:spcBef>
              <a:spcAft>
                <a:spcPts val="0"/>
              </a:spcAft>
              <a:buSzPts val="1200"/>
              <a:buChar char="○"/>
              <a:defRPr>
                <a:solidFill>
                  <a:srgbClr val="434343"/>
                </a:solidFill>
              </a:defRPr>
            </a:lvl8pPr>
            <a:lvl9pPr marL="4114800" lvl="8" indent="-304800" rtl="0">
              <a:lnSpc>
                <a:spcPct val="115000"/>
              </a:lnSpc>
              <a:spcBef>
                <a:spcPts val="0"/>
              </a:spcBef>
              <a:spcAft>
                <a:spcPts val="0"/>
              </a:spcAft>
              <a:buSzPts val="1200"/>
              <a:buChar char="■"/>
              <a:defRPr>
                <a:solidFill>
                  <a:srgbClr val="434343"/>
                </a:solidFill>
              </a:defRPr>
            </a:lvl9pPr>
          </a:lstStyle>
          <a:p>
            <a:endParaRPr/>
          </a:p>
        </p:txBody>
      </p:sp>
      <p:sp>
        <p:nvSpPr>
          <p:cNvPr id="91" name="Google Shape;91;p7"/>
          <p:cNvSpPr>
            <a:spLocks noGrp="1"/>
          </p:cNvSpPr>
          <p:nvPr>
            <p:ph type="pic" idx="2"/>
          </p:nvPr>
        </p:nvSpPr>
        <p:spPr>
          <a:xfrm>
            <a:off x="4005425" y="1367150"/>
            <a:ext cx="4423500" cy="3241200"/>
          </a:xfrm>
          <a:prstGeom prst="rect">
            <a:avLst/>
          </a:prstGeom>
          <a:noFill/>
          <a:ln>
            <a:noFill/>
          </a:ln>
        </p:spPr>
      </p:sp>
      <p:grpSp>
        <p:nvGrpSpPr>
          <p:cNvPr id="92" name="Google Shape;92;p7"/>
          <p:cNvGrpSpPr/>
          <p:nvPr/>
        </p:nvGrpSpPr>
        <p:grpSpPr>
          <a:xfrm rot="2700000">
            <a:off x="6032316" y="-124488"/>
            <a:ext cx="802512" cy="440214"/>
            <a:chOff x="2809200" y="576325"/>
            <a:chExt cx="855900" cy="469500"/>
          </a:xfrm>
        </p:grpSpPr>
        <p:sp>
          <p:nvSpPr>
            <p:cNvPr id="93" name="Google Shape;93;p7"/>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 name="Google Shape;94;p7"/>
            <p:cNvCxnSpPr>
              <a:stCxn id="93" idx="0"/>
              <a:endCxn id="93" idx="1"/>
            </p:cNvCxnSpPr>
            <p:nvPr/>
          </p:nvCxnSpPr>
          <p:spPr>
            <a:xfrm rot="8100000" flipH="1">
              <a:off x="3154206" y="610831"/>
              <a:ext cx="165887" cy="165887"/>
            </a:xfrm>
            <a:prstGeom prst="straightConnector1">
              <a:avLst/>
            </a:prstGeom>
            <a:noFill/>
            <a:ln w="9525" cap="flat" cmpd="sng">
              <a:solidFill>
                <a:schemeClr val="dk2"/>
              </a:solidFill>
              <a:prstDash val="solid"/>
              <a:round/>
              <a:headEnd type="none" w="med" len="med"/>
              <a:tailEnd type="none" w="med" len="med"/>
            </a:ln>
          </p:spPr>
        </p:cxnSp>
      </p:grpSp>
      <p:sp>
        <p:nvSpPr>
          <p:cNvPr id="95" name="Google Shape;95;p7"/>
          <p:cNvSpPr/>
          <p:nvPr/>
        </p:nvSpPr>
        <p:spPr>
          <a:xfrm>
            <a:off x="0" y="0"/>
            <a:ext cx="896216" cy="896186"/>
          </a:xfrm>
          <a:custGeom>
            <a:avLst/>
            <a:gdLst/>
            <a:ahLst/>
            <a:cxnLst/>
            <a:rect l="l" t="t" r="r" b="b"/>
            <a:pathLst>
              <a:path w="29849" h="29848" extrusionOk="0">
                <a:moveTo>
                  <a:pt x="1" y="1"/>
                </a:moveTo>
                <a:lnTo>
                  <a:pt x="1" y="29848"/>
                </a:lnTo>
                <a:cubicBezTo>
                  <a:pt x="16486" y="29848"/>
                  <a:pt x="29848" y="16486"/>
                  <a:pt x="298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6"/>
        <p:cNvGrpSpPr/>
        <p:nvPr/>
      </p:nvGrpSpPr>
      <p:grpSpPr>
        <a:xfrm>
          <a:off x="0" y="0"/>
          <a:ext cx="0" cy="0"/>
          <a:chOff x="0" y="0"/>
          <a:chExt cx="0" cy="0"/>
        </a:xfrm>
      </p:grpSpPr>
      <p:sp>
        <p:nvSpPr>
          <p:cNvPr id="97" name="Google Shape;97;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0" name="Google Shape;100;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1"/>
        <p:cNvGrpSpPr/>
        <p:nvPr/>
      </p:nvGrpSpPr>
      <p:grpSpPr>
        <a:xfrm>
          <a:off x="0" y="0"/>
          <a:ext cx="0" cy="0"/>
          <a:chOff x="0" y="0"/>
          <a:chExt cx="0" cy="0"/>
        </a:xfrm>
      </p:grpSpPr>
      <p:sp>
        <p:nvSpPr>
          <p:cNvPr id="102" name="Google Shape;102;p10"/>
          <p:cNvSpPr>
            <a:spLocks noGrp="1"/>
          </p:cNvSpPr>
          <p:nvPr>
            <p:ph type="pic" idx="2"/>
          </p:nvPr>
        </p:nvSpPr>
        <p:spPr>
          <a:xfrm>
            <a:off x="-6875" y="0"/>
            <a:ext cx="9144000" cy="5157300"/>
          </a:xfrm>
          <a:prstGeom prst="rect">
            <a:avLst/>
          </a:prstGeom>
          <a:noFill/>
          <a:ln>
            <a:noFill/>
          </a:ln>
        </p:spPr>
      </p:sp>
      <p:sp>
        <p:nvSpPr>
          <p:cNvPr id="103" name="Google Shape;103;p10"/>
          <p:cNvSpPr txBox="1">
            <a:spLocks noGrp="1"/>
          </p:cNvSpPr>
          <p:nvPr>
            <p:ph type="title"/>
          </p:nvPr>
        </p:nvSpPr>
        <p:spPr>
          <a:xfrm>
            <a:off x="720000" y="4038000"/>
            <a:ext cx="7704000" cy="57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None/>
              <a:defRPr u="sng">
                <a:solidFill>
                  <a:schemeClr val="accen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4"/>
        <p:cNvGrpSpPr/>
        <p:nvPr/>
      </p:nvGrpSpPr>
      <p:grpSpPr>
        <a:xfrm>
          <a:off x="0" y="0"/>
          <a:ext cx="0" cy="0"/>
          <a:chOff x="0" y="0"/>
          <a:chExt cx="0" cy="0"/>
        </a:xfrm>
      </p:grpSpPr>
      <p:sp>
        <p:nvSpPr>
          <p:cNvPr id="105" name="Google Shape;105;p11"/>
          <p:cNvSpPr txBox="1">
            <a:spLocks noGrp="1"/>
          </p:cNvSpPr>
          <p:nvPr>
            <p:ph type="title" hasCustomPrompt="1"/>
          </p:nvPr>
        </p:nvSpPr>
        <p:spPr>
          <a:xfrm>
            <a:off x="1463425" y="2466425"/>
            <a:ext cx="2450700" cy="12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7200">
                <a:solidFill>
                  <a:schemeClr val="accent1"/>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6" name="Google Shape;106;p11"/>
          <p:cNvSpPr txBox="1">
            <a:spLocks noGrp="1"/>
          </p:cNvSpPr>
          <p:nvPr>
            <p:ph type="subTitle" idx="1"/>
          </p:nvPr>
        </p:nvSpPr>
        <p:spPr>
          <a:xfrm>
            <a:off x="4036900" y="2833025"/>
            <a:ext cx="4081200" cy="84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rompt"/>
              <a:buNone/>
              <a:defRPr sz="3000" b="1">
                <a:solidFill>
                  <a:schemeClr val="dk1"/>
                </a:solidFill>
                <a:latin typeface="Prompt"/>
                <a:ea typeface="Prompt"/>
                <a:cs typeface="Prompt"/>
                <a:sym typeface="Prompt"/>
              </a:defRPr>
            </a:lvl1pPr>
            <a:lvl2pPr lvl="1" rtl="0">
              <a:spcBef>
                <a:spcPts val="0"/>
              </a:spcBef>
              <a:spcAft>
                <a:spcPts val="0"/>
              </a:spcAft>
              <a:buClr>
                <a:schemeClr val="dk1"/>
              </a:buClr>
              <a:buSzPts val="3000"/>
              <a:buFont typeface="Prompt"/>
              <a:buNone/>
              <a:defRPr sz="3000" b="1">
                <a:solidFill>
                  <a:schemeClr val="dk1"/>
                </a:solidFill>
                <a:latin typeface="Prompt"/>
                <a:ea typeface="Prompt"/>
                <a:cs typeface="Prompt"/>
                <a:sym typeface="Prompt"/>
              </a:defRPr>
            </a:lvl2pPr>
            <a:lvl3pPr lvl="2" rtl="0">
              <a:spcBef>
                <a:spcPts val="0"/>
              </a:spcBef>
              <a:spcAft>
                <a:spcPts val="0"/>
              </a:spcAft>
              <a:buClr>
                <a:schemeClr val="dk1"/>
              </a:buClr>
              <a:buSzPts val="3000"/>
              <a:buFont typeface="Prompt"/>
              <a:buNone/>
              <a:defRPr sz="3000" b="1">
                <a:solidFill>
                  <a:schemeClr val="dk1"/>
                </a:solidFill>
                <a:latin typeface="Prompt"/>
                <a:ea typeface="Prompt"/>
                <a:cs typeface="Prompt"/>
                <a:sym typeface="Prompt"/>
              </a:defRPr>
            </a:lvl3pPr>
            <a:lvl4pPr lvl="3" rtl="0">
              <a:spcBef>
                <a:spcPts val="0"/>
              </a:spcBef>
              <a:spcAft>
                <a:spcPts val="0"/>
              </a:spcAft>
              <a:buClr>
                <a:schemeClr val="dk1"/>
              </a:buClr>
              <a:buSzPts val="3000"/>
              <a:buFont typeface="Prompt"/>
              <a:buNone/>
              <a:defRPr sz="3000" b="1">
                <a:solidFill>
                  <a:schemeClr val="dk1"/>
                </a:solidFill>
                <a:latin typeface="Prompt"/>
                <a:ea typeface="Prompt"/>
                <a:cs typeface="Prompt"/>
                <a:sym typeface="Prompt"/>
              </a:defRPr>
            </a:lvl4pPr>
            <a:lvl5pPr lvl="4" rtl="0">
              <a:spcBef>
                <a:spcPts val="0"/>
              </a:spcBef>
              <a:spcAft>
                <a:spcPts val="0"/>
              </a:spcAft>
              <a:buClr>
                <a:schemeClr val="dk1"/>
              </a:buClr>
              <a:buSzPts val="3000"/>
              <a:buFont typeface="Prompt"/>
              <a:buNone/>
              <a:defRPr sz="3000" b="1">
                <a:solidFill>
                  <a:schemeClr val="dk1"/>
                </a:solidFill>
                <a:latin typeface="Prompt"/>
                <a:ea typeface="Prompt"/>
                <a:cs typeface="Prompt"/>
                <a:sym typeface="Prompt"/>
              </a:defRPr>
            </a:lvl5pPr>
            <a:lvl6pPr lvl="5" rtl="0">
              <a:spcBef>
                <a:spcPts val="0"/>
              </a:spcBef>
              <a:spcAft>
                <a:spcPts val="0"/>
              </a:spcAft>
              <a:buClr>
                <a:schemeClr val="dk1"/>
              </a:buClr>
              <a:buSzPts val="3000"/>
              <a:buFont typeface="Prompt"/>
              <a:buNone/>
              <a:defRPr sz="3000" b="1">
                <a:solidFill>
                  <a:schemeClr val="dk1"/>
                </a:solidFill>
                <a:latin typeface="Prompt"/>
                <a:ea typeface="Prompt"/>
                <a:cs typeface="Prompt"/>
                <a:sym typeface="Prompt"/>
              </a:defRPr>
            </a:lvl6pPr>
            <a:lvl7pPr lvl="6" rtl="0">
              <a:spcBef>
                <a:spcPts val="0"/>
              </a:spcBef>
              <a:spcAft>
                <a:spcPts val="0"/>
              </a:spcAft>
              <a:buClr>
                <a:schemeClr val="dk1"/>
              </a:buClr>
              <a:buSzPts val="3000"/>
              <a:buFont typeface="Prompt"/>
              <a:buNone/>
              <a:defRPr sz="3000" b="1">
                <a:solidFill>
                  <a:schemeClr val="dk1"/>
                </a:solidFill>
                <a:latin typeface="Prompt"/>
                <a:ea typeface="Prompt"/>
                <a:cs typeface="Prompt"/>
                <a:sym typeface="Prompt"/>
              </a:defRPr>
            </a:lvl7pPr>
            <a:lvl8pPr lvl="7" rtl="0">
              <a:spcBef>
                <a:spcPts val="0"/>
              </a:spcBef>
              <a:spcAft>
                <a:spcPts val="0"/>
              </a:spcAft>
              <a:buClr>
                <a:schemeClr val="dk1"/>
              </a:buClr>
              <a:buSzPts val="3000"/>
              <a:buFont typeface="Prompt"/>
              <a:buNone/>
              <a:defRPr sz="3000" b="1">
                <a:solidFill>
                  <a:schemeClr val="dk1"/>
                </a:solidFill>
                <a:latin typeface="Prompt"/>
                <a:ea typeface="Prompt"/>
                <a:cs typeface="Prompt"/>
                <a:sym typeface="Prompt"/>
              </a:defRPr>
            </a:lvl8pPr>
            <a:lvl9pPr lvl="8" rtl="0">
              <a:spcBef>
                <a:spcPts val="0"/>
              </a:spcBef>
              <a:spcAft>
                <a:spcPts val="0"/>
              </a:spcAft>
              <a:buClr>
                <a:schemeClr val="dk1"/>
              </a:buClr>
              <a:buSzPts val="3000"/>
              <a:buFont typeface="Prompt"/>
              <a:buNone/>
              <a:defRPr sz="3000" b="1">
                <a:solidFill>
                  <a:schemeClr val="dk1"/>
                </a:solidFill>
                <a:latin typeface="Prompt"/>
                <a:ea typeface="Prompt"/>
                <a:cs typeface="Prompt"/>
                <a:sym typeface="Prompt"/>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1pPr>
            <a:lvl2pPr marL="914400" lvl="1" indent="-304800" rtl="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2pPr>
            <a:lvl3pPr marL="1371600" lvl="2" indent="-304800" rtl="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3pPr>
            <a:lvl4pPr marL="1828800" lvl="3" indent="-304800" rtl="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4pPr>
            <a:lvl5pPr marL="2286000" lvl="4" indent="-304800" rtl="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5pPr>
            <a:lvl6pPr marL="2743200" lvl="5" indent="-304800" rtl="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6pPr>
            <a:lvl7pPr marL="3200400" lvl="6" indent="-304800" rtl="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7pPr>
            <a:lvl8pPr marL="3657600" lvl="7" indent="-304800" rtl="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8pPr>
            <a:lvl9pPr marL="4114800" lvl="8" indent="-304800" rtl="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8" r:id="rId13"/>
    <p:sldLayoutId id="2147483671" r:id="rId14"/>
    <p:sldLayoutId id="2147483672" r:id="rId15"/>
    <p:sldLayoutId id="214748367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microsoft.com/office/2018/10/relationships/comments" Target="../comments/modernComment_158_E1329D9D.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3C_AABA4BF4.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journals.lww.com/journaladdictionmedicine/fulltext/2020/04001/the_asam_national_practice_guideline_for_the.1.aspx"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hyperlink" Target="https://journals.lww.com/journaladdictionmedicine/fulltext/2020/04001/the_asam_national_practice_guideline_for_the.1.aspx" TargetMode="External"/><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3" Type="http://schemas.microsoft.com/office/2018/10/relationships/comments" Target="../comments/modernComment_13E_BB60851E.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s://journals.lww.com/journaladdictionmedicine/fulltext/2020/04001/the_asam_national_practice_guideline_for_the.1.aspx"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microsoft.com/office/2018/10/relationships/comments" Target="../comments/modernComment_13F_3E9D02FA.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journals.lww.com/journaladdictionmedicine/fulltext/2020/04001/the_asam_national_practice_guideline_for_the.1.aspx"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microsoft.com/office/2018/10/relationships/comments" Target="../comments/modernComment_12A_DBF7E47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0.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42_DC1CE4D8.xm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149_8864FF36.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31_F547E3E2.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15B_89142C6.xml"/><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mailto:csere@uchc.edu"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hyperlink" Target="mailto:zedan@uchc.edu" TargetMode="External"/></Relationships>
</file>

<file path=ppt/slides/_rels/slide5.xml.rels><?xml version="1.0" encoding="UTF-8" standalone="yes"?>
<Relationships xmlns="http://schemas.openxmlformats.org/package/2006/relationships"><Relationship Id="rId3" Type="http://schemas.microsoft.com/office/2018/10/relationships/comments" Target="../comments/modernComment_134_7CC597F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1"/>
          <p:cNvSpPr txBox="1">
            <a:spLocks noGrp="1"/>
          </p:cNvSpPr>
          <p:nvPr>
            <p:ph type="ctrTitle"/>
          </p:nvPr>
        </p:nvSpPr>
        <p:spPr>
          <a:xfrm>
            <a:off x="269822" y="1403133"/>
            <a:ext cx="8778442" cy="1795800"/>
          </a:xfrm>
          <a:prstGeom prst="rect">
            <a:avLst/>
          </a:prstGeom>
        </p:spPr>
        <p:txBody>
          <a:bodyPr spcFirstLastPara="1" wrap="square" lIns="91425" tIns="91425" rIns="91425" bIns="91425" anchor="b" anchorCtr="0">
            <a:noAutofit/>
          </a:bodyPr>
          <a:lstStyle/>
          <a:p>
            <a:r>
              <a:rPr lang="en" sz="3800">
                <a:solidFill>
                  <a:schemeClr val="accent2"/>
                </a:solidFill>
              </a:rPr>
              <a:t> </a:t>
            </a:r>
            <a:r>
              <a:rPr lang="en" sz="3800">
                <a:solidFill>
                  <a:srgbClr val="000E2F"/>
                </a:solidFill>
              </a:rPr>
              <a:t>Pain Management:</a:t>
            </a:r>
            <a:r>
              <a:rPr lang="en" sz="3800">
                <a:solidFill>
                  <a:schemeClr val="accent2"/>
                </a:solidFill>
              </a:rPr>
              <a:t> </a:t>
            </a:r>
            <a:br>
              <a:rPr lang="en" sz="3800">
                <a:solidFill>
                  <a:schemeClr val="accent2"/>
                </a:solidFill>
              </a:rPr>
            </a:br>
            <a:r>
              <a:rPr lang="en" sz="3800">
                <a:solidFill>
                  <a:srgbClr val="EE6921"/>
                </a:solidFill>
              </a:rPr>
              <a:t>Relief Reimagined - </a:t>
            </a:r>
            <a:r>
              <a:rPr lang="en" sz="3800">
                <a:solidFill>
                  <a:srgbClr val="000E2F"/>
                </a:solidFill>
              </a:rPr>
              <a:t>Pain Strategies for Patients Battling Opioid Use Disorder (OUD)</a:t>
            </a:r>
          </a:p>
        </p:txBody>
      </p:sp>
      <p:grpSp>
        <p:nvGrpSpPr>
          <p:cNvPr id="2" name="Google Shape;880;p52">
            <a:extLst>
              <a:ext uri="{FF2B5EF4-FFF2-40B4-BE49-F238E27FC236}">
                <a16:creationId xmlns:a16="http://schemas.microsoft.com/office/drawing/2014/main" id="{49D422E8-D15B-4CD6-6F5D-230125E4178B}"/>
              </a:ext>
            </a:extLst>
          </p:cNvPr>
          <p:cNvGrpSpPr/>
          <p:nvPr/>
        </p:nvGrpSpPr>
        <p:grpSpPr>
          <a:xfrm>
            <a:off x="433426" y="3968344"/>
            <a:ext cx="1129556" cy="896169"/>
            <a:chOff x="322100" y="3712363"/>
            <a:chExt cx="1569700" cy="1245372"/>
          </a:xfrm>
          <a:solidFill>
            <a:srgbClr val="000E2F"/>
          </a:solidFill>
        </p:grpSpPr>
        <p:grpSp>
          <p:nvGrpSpPr>
            <p:cNvPr id="3" name="Google Shape;881;p52">
              <a:extLst>
                <a:ext uri="{FF2B5EF4-FFF2-40B4-BE49-F238E27FC236}">
                  <a16:creationId xmlns:a16="http://schemas.microsoft.com/office/drawing/2014/main" id="{C4656A45-8433-4232-DBB4-CAECFBEDEF65}"/>
                </a:ext>
              </a:extLst>
            </p:cNvPr>
            <p:cNvGrpSpPr/>
            <p:nvPr/>
          </p:nvGrpSpPr>
          <p:grpSpPr>
            <a:xfrm>
              <a:off x="429125" y="3814063"/>
              <a:ext cx="564875" cy="89525"/>
              <a:chOff x="5025975" y="1185850"/>
              <a:chExt cx="564875" cy="89525"/>
            </a:xfrm>
            <a:grpFill/>
          </p:grpSpPr>
          <p:sp>
            <p:nvSpPr>
              <p:cNvPr id="10" name="Google Shape;882;p52">
                <a:extLst>
                  <a:ext uri="{FF2B5EF4-FFF2-40B4-BE49-F238E27FC236}">
                    <a16:creationId xmlns:a16="http://schemas.microsoft.com/office/drawing/2014/main" id="{BE6093C8-DA08-7E90-5579-00E1D10D2A5D}"/>
                  </a:ext>
                </a:extLst>
              </p:cNvPr>
              <p:cNvSpPr/>
              <p:nvPr/>
            </p:nvSpPr>
            <p:spPr>
              <a:xfrm>
                <a:off x="5025975" y="1185850"/>
                <a:ext cx="89525" cy="89525"/>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83;p52">
                <a:extLst>
                  <a:ext uri="{FF2B5EF4-FFF2-40B4-BE49-F238E27FC236}">
                    <a16:creationId xmlns:a16="http://schemas.microsoft.com/office/drawing/2014/main" id="{B243E7A9-273B-0368-F049-8034A66B36AF}"/>
                  </a:ext>
                </a:extLst>
              </p:cNvPr>
              <p:cNvSpPr/>
              <p:nvPr/>
            </p:nvSpPr>
            <p:spPr>
              <a:xfrm>
                <a:off x="5257550" y="1185850"/>
                <a:ext cx="89525" cy="89525"/>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84;p52">
                <a:extLst>
                  <a:ext uri="{FF2B5EF4-FFF2-40B4-BE49-F238E27FC236}">
                    <a16:creationId xmlns:a16="http://schemas.microsoft.com/office/drawing/2014/main" id="{F76D7EAA-160C-54DC-30DF-A23FFF788974}"/>
                  </a:ext>
                </a:extLst>
              </p:cNvPr>
              <p:cNvSpPr/>
              <p:nvPr/>
            </p:nvSpPr>
            <p:spPr>
              <a:xfrm>
                <a:off x="5500950" y="1185850"/>
                <a:ext cx="89900" cy="89525"/>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885;p52">
              <a:extLst>
                <a:ext uri="{FF2B5EF4-FFF2-40B4-BE49-F238E27FC236}">
                  <a16:creationId xmlns:a16="http://schemas.microsoft.com/office/drawing/2014/main" id="{030679BC-FA05-0D0E-F020-83F7ACF5640B}"/>
                </a:ext>
              </a:extLst>
            </p:cNvPr>
            <p:cNvSpPr/>
            <p:nvPr/>
          </p:nvSpPr>
          <p:spPr>
            <a:xfrm>
              <a:off x="429125" y="3712363"/>
              <a:ext cx="1462675" cy="15250"/>
            </a:xfrm>
            <a:custGeom>
              <a:avLst/>
              <a:gdLst/>
              <a:ahLst/>
              <a:cxnLst/>
              <a:rect l="l" t="t" r="r" b="b"/>
              <a:pathLst>
                <a:path w="58507" h="610" extrusionOk="0">
                  <a:moveTo>
                    <a:pt x="0" y="0"/>
                  </a:moveTo>
                  <a:lnTo>
                    <a:pt x="0" y="610"/>
                  </a:lnTo>
                  <a:lnTo>
                    <a:pt x="58506" y="610"/>
                  </a:lnTo>
                  <a:lnTo>
                    <a:pt x="585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886;p52">
              <a:extLst>
                <a:ext uri="{FF2B5EF4-FFF2-40B4-BE49-F238E27FC236}">
                  <a16:creationId xmlns:a16="http://schemas.microsoft.com/office/drawing/2014/main" id="{9075B2C4-8200-E92C-5C19-7CF74A847685}"/>
                </a:ext>
              </a:extLst>
            </p:cNvPr>
            <p:cNvGrpSpPr/>
            <p:nvPr/>
          </p:nvGrpSpPr>
          <p:grpSpPr>
            <a:xfrm>
              <a:off x="322100" y="4235537"/>
              <a:ext cx="1446441" cy="722197"/>
              <a:chOff x="4764675" y="1917550"/>
              <a:chExt cx="1872900" cy="935125"/>
            </a:xfrm>
            <a:grpFill/>
          </p:grpSpPr>
          <p:sp>
            <p:nvSpPr>
              <p:cNvPr id="6" name="Google Shape;887;p52">
                <a:extLst>
                  <a:ext uri="{FF2B5EF4-FFF2-40B4-BE49-F238E27FC236}">
                    <a16:creationId xmlns:a16="http://schemas.microsoft.com/office/drawing/2014/main" id="{68F522C6-FCA2-15F5-8D3F-AA3DA2B88F69}"/>
                  </a:ext>
                </a:extLst>
              </p:cNvPr>
              <p:cNvSpPr/>
              <p:nvPr/>
            </p:nvSpPr>
            <p:spPr>
              <a:xfrm>
                <a:off x="4764675" y="2384150"/>
                <a:ext cx="468525" cy="468525"/>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88;p52">
                <a:extLst>
                  <a:ext uri="{FF2B5EF4-FFF2-40B4-BE49-F238E27FC236}">
                    <a16:creationId xmlns:a16="http://schemas.microsoft.com/office/drawing/2014/main" id="{BD374AFA-558C-B64B-1EA2-59F5D6637178}"/>
                  </a:ext>
                </a:extLst>
              </p:cNvPr>
              <p:cNvSpPr/>
              <p:nvPr/>
            </p:nvSpPr>
            <p:spPr>
              <a:xfrm>
                <a:off x="5232800" y="1917550"/>
                <a:ext cx="468900" cy="468525"/>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89;p52">
                <a:extLst>
                  <a:ext uri="{FF2B5EF4-FFF2-40B4-BE49-F238E27FC236}">
                    <a16:creationId xmlns:a16="http://schemas.microsoft.com/office/drawing/2014/main" id="{82E8857A-AAA3-AA69-E692-5216247982DF}"/>
                  </a:ext>
                </a:extLst>
              </p:cNvPr>
              <p:cNvSpPr/>
              <p:nvPr/>
            </p:nvSpPr>
            <p:spPr>
              <a:xfrm>
                <a:off x="5700525" y="2384150"/>
                <a:ext cx="468550" cy="468525"/>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90;p52">
                <a:extLst>
                  <a:ext uri="{FF2B5EF4-FFF2-40B4-BE49-F238E27FC236}">
                    <a16:creationId xmlns:a16="http://schemas.microsoft.com/office/drawing/2014/main" id="{8DEB7517-FD04-147C-F257-8FE286D8E514}"/>
                  </a:ext>
                </a:extLst>
              </p:cNvPr>
              <p:cNvSpPr/>
              <p:nvPr/>
            </p:nvSpPr>
            <p:spPr>
              <a:xfrm>
                <a:off x="6169050" y="1917550"/>
                <a:ext cx="468525" cy="468525"/>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Google Shape;797;p50">
            <a:extLst>
              <a:ext uri="{FF2B5EF4-FFF2-40B4-BE49-F238E27FC236}">
                <a16:creationId xmlns:a16="http://schemas.microsoft.com/office/drawing/2014/main" id="{97536B1B-1DBB-39F5-A4A4-FA6E43398D4D}"/>
              </a:ext>
            </a:extLst>
          </p:cNvPr>
          <p:cNvSpPr/>
          <p:nvPr/>
        </p:nvSpPr>
        <p:spPr>
          <a:xfrm rot="10800000">
            <a:off x="7697517" y="3697066"/>
            <a:ext cx="1446483" cy="1446434"/>
          </a:xfrm>
          <a:custGeom>
            <a:avLst/>
            <a:gdLst/>
            <a:ahLst/>
            <a:cxnLst/>
            <a:rect l="l" t="t" r="r" b="b"/>
            <a:pathLst>
              <a:path w="29849" h="29848" extrusionOk="0">
                <a:moveTo>
                  <a:pt x="1" y="1"/>
                </a:moveTo>
                <a:lnTo>
                  <a:pt x="1" y="29848"/>
                </a:lnTo>
                <a:cubicBezTo>
                  <a:pt x="16486" y="29848"/>
                  <a:pt x="29848" y="16486"/>
                  <a:pt x="29848" y="1"/>
                </a:cubicBezTo>
                <a:close/>
              </a:path>
            </a:pathLst>
          </a:custGeom>
          <a:solidFill>
            <a:srgbClr val="EE6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11;p34">
            <a:extLst>
              <a:ext uri="{FF2B5EF4-FFF2-40B4-BE49-F238E27FC236}">
                <a16:creationId xmlns:a16="http://schemas.microsoft.com/office/drawing/2014/main" id="{CE953120-7A48-C244-DCF7-28FD74933DDE}"/>
              </a:ext>
            </a:extLst>
          </p:cNvPr>
          <p:cNvSpPr/>
          <p:nvPr/>
        </p:nvSpPr>
        <p:spPr>
          <a:xfrm rot="5400000">
            <a:off x="8108786" y="373447"/>
            <a:ext cx="623943" cy="623943"/>
          </a:xfrm>
          <a:custGeom>
            <a:avLst/>
            <a:gdLst/>
            <a:ahLst/>
            <a:cxnLst/>
            <a:rect l="l" t="t" r="r" b="b"/>
            <a:pathLst>
              <a:path w="17431" h="17431" extrusionOk="0">
                <a:moveTo>
                  <a:pt x="17431" y="0"/>
                </a:moveTo>
                <a:cubicBezTo>
                  <a:pt x="7817" y="0"/>
                  <a:pt x="1" y="7801"/>
                  <a:pt x="1" y="17430"/>
                </a:cubicBezTo>
                <a:lnTo>
                  <a:pt x="9523" y="17430"/>
                </a:lnTo>
                <a:cubicBezTo>
                  <a:pt x="9523" y="13058"/>
                  <a:pt x="13073" y="9523"/>
                  <a:pt x="17431" y="9523"/>
                </a:cubicBezTo>
                <a:lnTo>
                  <a:pt x="1743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txBox="1">
            <a:spLocks noGrp="1"/>
          </p:cNvSpPr>
          <p:nvPr>
            <p:ph type="subTitle" idx="1"/>
          </p:nvPr>
        </p:nvSpPr>
        <p:spPr>
          <a:xfrm>
            <a:off x="318639" y="3658855"/>
            <a:ext cx="8512270" cy="790139"/>
          </a:xfrm>
          <a:prstGeom prst="rect">
            <a:avLst/>
          </a:prstGeom>
        </p:spPr>
        <p:txBody>
          <a:bodyPr spcFirstLastPara="1" wrap="square" lIns="91425" tIns="91425" rIns="91425" bIns="91425" anchor="ctr" anchorCtr="0">
            <a:noAutofit/>
          </a:bodyPr>
          <a:lstStyle/>
          <a:p>
            <a:pPr marL="0" indent="0"/>
            <a:r>
              <a:rPr lang="en" b="1"/>
              <a:t>Molly Csere</a:t>
            </a:r>
            <a:r>
              <a:rPr lang="en"/>
              <a:t>, PharmD &amp; </a:t>
            </a:r>
            <a:r>
              <a:rPr lang="en" b="1"/>
              <a:t>Mariam Zedan</a:t>
            </a:r>
            <a:r>
              <a:rPr lang="en"/>
              <a:t>, PharmD | PGY-1 Residents</a:t>
            </a:r>
            <a:endParaRPr lang="en-US"/>
          </a:p>
          <a:p>
            <a:pPr marL="0" indent="0"/>
            <a:endParaRPr lang="en" sz="800">
              <a:solidFill>
                <a:srgbClr val="191919"/>
              </a:solidFill>
            </a:endParaRPr>
          </a:p>
          <a:p>
            <a:pPr marL="0" indent="0"/>
            <a:r>
              <a:rPr lang="en" b="1">
                <a:solidFill>
                  <a:srgbClr val="191919"/>
                </a:solidFill>
              </a:rPr>
              <a:t>Megan T. Mitchell</a:t>
            </a:r>
            <a:r>
              <a:rPr lang="en">
                <a:solidFill>
                  <a:srgbClr val="191919"/>
                </a:solidFill>
              </a:rPr>
              <a:t>, PharmD, MS | Pain Management and Palliative Care Clinical Coordinator</a:t>
            </a:r>
          </a:p>
          <a:p>
            <a:pPr marL="0" indent="0"/>
            <a:endParaRPr lang="en" sz="800">
              <a:solidFill>
                <a:srgbClr val="191919"/>
              </a:solidFill>
            </a:endParaRPr>
          </a:p>
          <a:p>
            <a:pPr marL="0" indent="0"/>
            <a:r>
              <a:rPr lang="en">
                <a:solidFill>
                  <a:srgbClr val="191919"/>
                </a:solidFill>
              </a:rPr>
              <a:t>John Dempsey Hospital at U</a:t>
            </a:r>
            <a:r>
              <a:rPr lang="en-US">
                <a:solidFill>
                  <a:srgbClr val="191919"/>
                </a:solidFill>
              </a:rPr>
              <a:t>C</a:t>
            </a:r>
            <a:r>
              <a:rPr lang="en">
                <a:solidFill>
                  <a:srgbClr val="191919"/>
                </a:solidFill>
              </a:rPr>
              <a:t>onn Health </a:t>
            </a:r>
            <a:endParaRPr lang="en"/>
          </a:p>
          <a:p>
            <a:pPr marL="0" indent="0"/>
            <a:endParaRPr lang="en">
              <a:solidFill>
                <a:srgbClr val="191919"/>
              </a:solidFill>
            </a:endParaRPr>
          </a:p>
          <a:p>
            <a:pPr marL="0" indent="0"/>
            <a:endParaRPr lang="en"/>
          </a:p>
          <a:p>
            <a:pPr marL="0" indent="0"/>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D2328-33AB-2FEB-080A-6FB69B99AE54}"/>
            </a:ext>
          </a:extLst>
        </p:cNvPr>
        <p:cNvGrpSpPr/>
        <p:nvPr/>
      </p:nvGrpSpPr>
      <p:grpSpPr>
        <a:xfrm>
          <a:off x="0" y="0"/>
          <a:ext cx="0" cy="0"/>
          <a:chOff x="0" y="0"/>
          <a:chExt cx="0" cy="0"/>
        </a:xfrm>
      </p:grpSpPr>
      <p:sp>
        <p:nvSpPr>
          <p:cNvPr id="48" name="Explosion: 8 Points 47">
            <a:extLst>
              <a:ext uri="{FF2B5EF4-FFF2-40B4-BE49-F238E27FC236}">
                <a16:creationId xmlns:a16="http://schemas.microsoft.com/office/drawing/2014/main" id="{3B9257C1-C153-C606-8EE6-FDA80E766472}"/>
              </a:ext>
            </a:extLst>
          </p:cNvPr>
          <p:cNvSpPr/>
          <p:nvPr/>
        </p:nvSpPr>
        <p:spPr>
          <a:xfrm>
            <a:off x="6355188" y="2823323"/>
            <a:ext cx="2518347" cy="1878323"/>
          </a:xfrm>
          <a:prstGeom prst="irregularSeal1">
            <a:avLst/>
          </a:prstGeom>
          <a:solidFill>
            <a:srgbClr val="F8C1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AFDC6E6-1360-6A35-83C6-0C082CA365F3}"/>
              </a:ext>
            </a:extLst>
          </p:cNvPr>
          <p:cNvSpPr/>
          <p:nvPr/>
        </p:nvSpPr>
        <p:spPr>
          <a:xfrm>
            <a:off x="112426" y="3320321"/>
            <a:ext cx="457200" cy="1716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3FCB0D-55C7-40B4-4207-458AA7707DBA}"/>
              </a:ext>
            </a:extLst>
          </p:cNvPr>
          <p:cNvSpPr/>
          <p:nvPr/>
        </p:nvSpPr>
        <p:spPr>
          <a:xfrm>
            <a:off x="8184630" y="-59961"/>
            <a:ext cx="1274163" cy="9293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60;p13">
            <a:extLst>
              <a:ext uri="{FF2B5EF4-FFF2-40B4-BE49-F238E27FC236}">
                <a16:creationId xmlns:a16="http://schemas.microsoft.com/office/drawing/2014/main" id="{F5CE642B-E304-598C-1D25-7AB94ABDB0F3}"/>
              </a:ext>
            </a:extLst>
          </p:cNvPr>
          <p:cNvSpPr/>
          <p:nvPr/>
        </p:nvSpPr>
        <p:spPr>
          <a:xfrm>
            <a:off x="2455177" y="424363"/>
            <a:ext cx="1788000" cy="1581175"/>
          </a:xfrm>
          <a:custGeom>
            <a:avLst/>
            <a:gdLst/>
            <a:ahLst/>
            <a:cxnLst/>
            <a:rect l="l" t="t" r="r" b="b"/>
            <a:pathLst>
              <a:path w="71520" h="63247" extrusionOk="0">
                <a:moveTo>
                  <a:pt x="1946" y="30575"/>
                </a:moveTo>
                <a:cubicBezTo>
                  <a:pt x="1946" y="25782"/>
                  <a:pt x="-1415" y="20536"/>
                  <a:pt x="727" y="16249"/>
                </a:cubicBezTo>
                <a:cubicBezTo>
                  <a:pt x="1305" y="15092"/>
                  <a:pt x="2785" y="17896"/>
                  <a:pt x="3470" y="18992"/>
                </a:cubicBezTo>
                <a:cubicBezTo>
                  <a:pt x="5568" y="22348"/>
                  <a:pt x="8769" y="28686"/>
                  <a:pt x="12309" y="26917"/>
                </a:cubicBezTo>
                <a:cubicBezTo>
                  <a:pt x="17426" y="24361"/>
                  <a:pt x="11745" y="13086"/>
                  <a:pt x="6518" y="10763"/>
                </a:cubicBezTo>
                <a:cubicBezTo>
                  <a:pt x="5861" y="10471"/>
                  <a:pt x="3876" y="10966"/>
                  <a:pt x="4384" y="10458"/>
                </a:cubicBezTo>
                <a:cubicBezTo>
                  <a:pt x="6836" y="8006"/>
                  <a:pt x="12296" y="11996"/>
                  <a:pt x="14748" y="9544"/>
                </a:cubicBezTo>
                <a:cubicBezTo>
                  <a:pt x="16019" y="8273"/>
                  <a:pt x="10523" y="7287"/>
                  <a:pt x="11090" y="5581"/>
                </a:cubicBezTo>
                <a:cubicBezTo>
                  <a:pt x="12051" y="2689"/>
                  <a:pt x="15399" y="596"/>
                  <a:pt x="18405" y="95"/>
                </a:cubicBezTo>
                <a:cubicBezTo>
                  <a:pt x="20673" y="-283"/>
                  <a:pt x="21443" y="3592"/>
                  <a:pt x="23282" y="4972"/>
                </a:cubicBezTo>
                <a:cubicBezTo>
                  <a:pt x="26279" y="7221"/>
                  <a:pt x="30508" y="2533"/>
                  <a:pt x="34255" y="2533"/>
                </a:cubicBezTo>
                <a:cubicBezTo>
                  <a:pt x="37272" y="2533"/>
                  <a:pt x="37680" y="8438"/>
                  <a:pt x="40656" y="8934"/>
                </a:cubicBezTo>
                <a:cubicBezTo>
                  <a:pt x="45070" y="9670"/>
                  <a:pt x="49822" y="6908"/>
                  <a:pt x="54067" y="8324"/>
                </a:cubicBezTo>
                <a:cubicBezTo>
                  <a:pt x="58539" y="9816"/>
                  <a:pt x="61109" y="15130"/>
                  <a:pt x="62601" y="19602"/>
                </a:cubicBezTo>
                <a:cubicBezTo>
                  <a:pt x="63573" y="22516"/>
                  <a:pt x="69012" y="21960"/>
                  <a:pt x="70221" y="24784"/>
                </a:cubicBezTo>
                <a:cubicBezTo>
                  <a:pt x="71149" y="26950"/>
                  <a:pt x="72012" y="29606"/>
                  <a:pt x="71136" y="31794"/>
                </a:cubicBezTo>
                <a:cubicBezTo>
                  <a:pt x="70570" y="33209"/>
                  <a:pt x="67973" y="33986"/>
                  <a:pt x="68392" y="35452"/>
                </a:cubicBezTo>
                <a:cubicBezTo>
                  <a:pt x="69482" y="39267"/>
                  <a:pt x="71789" y="43121"/>
                  <a:pt x="71136" y="47034"/>
                </a:cubicBezTo>
                <a:cubicBezTo>
                  <a:pt x="70528" y="50678"/>
                  <a:pt x="65191" y="51656"/>
                  <a:pt x="61687" y="52825"/>
                </a:cubicBezTo>
                <a:cubicBezTo>
                  <a:pt x="59624" y="53513"/>
                  <a:pt x="59787" y="57319"/>
                  <a:pt x="57724" y="58007"/>
                </a:cubicBezTo>
                <a:cubicBezTo>
                  <a:pt x="55664" y="58694"/>
                  <a:pt x="53474" y="58919"/>
                  <a:pt x="51324" y="59226"/>
                </a:cubicBezTo>
                <a:cubicBezTo>
                  <a:pt x="47981" y="59704"/>
                  <a:pt x="45151" y="54748"/>
                  <a:pt x="41875" y="55568"/>
                </a:cubicBezTo>
                <a:cubicBezTo>
                  <a:pt x="34831" y="57331"/>
                  <a:pt x="27374" y="66012"/>
                  <a:pt x="21148" y="62274"/>
                </a:cubicBezTo>
                <a:cubicBezTo>
                  <a:pt x="14532" y="58302"/>
                  <a:pt x="18761" y="47026"/>
                  <a:pt x="17491" y="39414"/>
                </a:cubicBezTo>
                <a:cubicBezTo>
                  <a:pt x="16838" y="35500"/>
                  <a:pt x="11749" y="33836"/>
                  <a:pt x="8347" y="31794"/>
                </a:cubicBezTo>
                <a:cubicBezTo>
                  <a:pt x="6413" y="30633"/>
                  <a:pt x="3236" y="29285"/>
                  <a:pt x="1641" y="30880"/>
                </a:cubicBezTo>
              </a:path>
            </a:pathLst>
          </a:custGeom>
          <a:noFill/>
          <a:ln w="76200" cap="flat" cmpd="sng">
            <a:solidFill>
              <a:schemeClr val="lt1"/>
            </a:solidFill>
            <a:prstDash val="solid"/>
            <a:round/>
            <a:headEnd type="none" w="med" len="med"/>
            <a:tailEnd type="none" w="med" len="med"/>
          </a:ln>
        </p:spPr>
        <p:txBody>
          <a:bodyPr/>
          <a:lstStyle/>
          <a:p>
            <a:endParaRPr lang="en-US"/>
          </a:p>
        </p:txBody>
      </p:sp>
      <p:sp>
        <p:nvSpPr>
          <p:cNvPr id="38" name="Google Shape;67;p13">
            <a:extLst>
              <a:ext uri="{FF2B5EF4-FFF2-40B4-BE49-F238E27FC236}">
                <a16:creationId xmlns:a16="http://schemas.microsoft.com/office/drawing/2014/main" id="{E215AF51-16C0-3050-F228-91754F8BFC84}"/>
              </a:ext>
            </a:extLst>
          </p:cNvPr>
          <p:cNvSpPr/>
          <p:nvPr/>
        </p:nvSpPr>
        <p:spPr>
          <a:xfrm rot="2125450">
            <a:off x="7074514" y="2210658"/>
            <a:ext cx="815346" cy="815346"/>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 name="Google Shape;68;p13">
            <a:extLst>
              <a:ext uri="{FF2B5EF4-FFF2-40B4-BE49-F238E27FC236}">
                <a16:creationId xmlns:a16="http://schemas.microsoft.com/office/drawing/2014/main" id="{95DC0762-F2E1-C686-E03B-8159F90DF4A3}"/>
              </a:ext>
            </a:extLst>
          </p:cNvPr>
          <p:cNvSpPr/>
          <p:nvPr/>
        </p:nvSpPr>
        <p:spPr>
          <a:xfrm rot="5634881">
            <a:off x="8555729" y="2615961"/>
            <a:ext cx="815351" cy="815351"/>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 name="Google Shape;69;p13">
            <a:extLst>
              <a:ext uri="{FF2B5EF4-FFF2-40B4-BE49-F238E27FC236}">
                <a16:creationId xmlns:a16="http://schemas.microsoft.com/office/drawing/2014/main" id="{6C01BC2D-0506-2993-6777-02999642991F}"/>
              </a:ext>
            </a:extLst>
          </p:cNvPr>
          <p:cNvSpPr/>
          <p:nvPr/>
        </p:nvSpPr>
        <p:spPr>
          <a:xfrm rot="20679927">
            <a:off x="5720359" y="2706667"/>
            <a:ext cx="815346" cy="815346"/>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Google Shape;70;p13">
            <a:extLst>
              <a:ext uri="{FF2B5EF4-FFF2-40B4-BE49-F238E27FC236}">
                <a16:creationId xmlns:a16="http://schemas.microsoft.com/office/drawing/2014/main" id="{43F4A76F-00B2-2AE2-24BF-55B9E6998247}"/>
              </a:ext>
            </a:extLst>
          </p:cNvPr>
          <p:cNvSpPr/>
          <p:nvPr/>
        </p:nvSpPr>
        <p:spPr>
          <a:xfrm rot="10981601">
            <a:off x="8458034" y="4070337"/>
            <a:ext cx="815344" cy="815344"/>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71;p13">
            <a:extLst>
              <a:ext uri="{FF2B5EF4-FFF2-40B4-BE49-F238E27FC236}">
                <a16:creationId xmlns:a16="http://schemas.microsoft.com/office/drawing/2014/main" id="{D8490141-60C1-C754-C5AF-F16A31D157FC}"/>
              </a:ext>
            </a:extLst>
          </p:cNvPr>
          <p:cNvSpPr/>
          <p:nvPr/>
        </p:nvSpPr>
        <p:spPr>
          <a:xfrm rot="13347379">
            <a:off x="7237910" y="4431096"/>
            <a:ext cx="815365" cy="815365"/>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 name="TextBox 44">
            <a:extLst>
              <a:ext uri="{FF2B5EF4-FFF2-40B4-BE49-F238E27FC236}">
                <a16:creationId xmlns:a16="http://schemas.microsoft.com/office/drawing/2014/main" id="{05523738-B41F-C248-1561-98CCFF129D19}"/>
              </a:ext>
            </a:extLst>
          </p:cNvPr>
          <p:cNvSpPr txBox="1"/>
          <p:nvPr/>
        </p:nvSpPr>
        <p:spPr>
          <a:xfrm>
            <a:off x="6780575" y="3331598"/>
            <a:ext cx="1786436" cy="861774"/>
          </a:xfrm>
          <a:prstGeom prst="rect">
            <a:avLst/>
          </a:prstGeom>
          <a:noFill/>
        </p:spPr>
        <p:txBody>
          <a:bodyPr wrap="square" rtlCol="0">
            <a:spAutoFit/>
          </a:bodyPr>
          <a:lstStyle/>
          <a:p>
            <a:r>
              <a:rPr lang="en-US" sz="5000" b="1">
                <a:solidFill>
                  <a:srgbClr val="000E2F"/>
                </a:solidFill>
                <a:latin typeface="Prompt" panose="00000500000000000000" pitchFamily="2" charset="-34"/>
                <a:cs typeface="Prompt" panose="00000500000000000000" pitchFamily="2" charset="-34"/>
              </a:rPr>
              <a:t>PAIN</a:t>
            </a:r>
          </a:p>
        </p:txBody>
      </p:sp>
      <p:sp>
        <p:nvSpPr>
          <p:cNvPr id="46" name="Google Shape;68;p13">
            <a:extLst>
              <a:ext uri="{FF2B5EF4-FFF2-40B4-BE49-F238E27FC236}">
                <a16:creationId xmlns:a16="http://schemas.microsoft.com/office/drawing/2014/main" id="{A6F5DEEA-B7B7-0384-F4F1-7AF0F4D94F12}"/>
              </a:ext>
            </a:extLst>
          </p:cNvPr>
          <p:cNvSpPr/>
          <p:nvPr/>
        </p:nvSpPr>
        <p:spPr>
          <a:xfrm rot="16200000">
            <a:off x="6071283" y="4091287"/>
            <a:ext cx="815351" cy="815351"/>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 name="TextBox 48">
            <a:extLst>
              <a:ext uri="{FF2B5EF4-FFF2-40B4-BE49-F238E27FC236}">
                <a16:creationId xmlns:a16="http://schemas.microsoft.com/office/drawing/2014/main" id="{03B8F49F-8D38-C58B-F187-C8D186DA9AED}"/>
              </a:ext>
            </a:extLst>
          </p:cNvPr>
          <p:cNvSpPr txBox="1"/>
          <p:nvPr/>
        </p:nvSpPr>
        <p:spPr>
          <a:xfrm>
            <a:off x="4483538" y="3729850"/>
            <a:ext cx="2060771" cy="523220"/>
          </a:xfrm>
          <a:prstGeom prst="rect">
            <a:avLst/>
          </a:prstGeom>
          <a:noFill/>
        </p:spPr>
        <p:txBody>
          <a:bodyPr wrap="square" rtlCol="0">
            <a:spAutoFit/>
          </a:bodyPr>
          <a:lstStyle/>
          <a:p>
            <a:r>
              <a:rPr lang="en-US">
                <a:latin typeface="Archivo" panose="020B0604020202020204" charset="0"/>
                <a:cs typeface="Archivo" panose="020B0604020202020204" charset="0"/>
              </a:rPr>
              <a:t>From pain, touch, and temperature receptors</a:t>
            </a:r>
          </a:p>
        </p:txBody>
      </p:sp>
    </p:spTree>
    <p:extLst>
      <p:ext uri="{BB962C8B-B14F-4D97-AF65-F5344CB8AC3E}">
        <p14:creationId xmlns:p14="http://schemas.microsoft.com/office/powerpoint/2010/main" val="81889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38"/>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40"/>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499"/>
                                          </p:stCondLst>
                                        </p:cTn>
                                        <p:tgtEl>
                                          <p:spTgt spid="39"/>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499"/>
                                          </p:stCondLst>
                                        </p:cTn>
                                        <p:tgtEl>
                                          <p:spTgt spid="41"/>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0" nodeType="afterEffect">
                                  <p:stCondLst>
                                    <p:cond delay="0"/>
                                  </p:stCondLst>
                                  <p:childTnLst>
                                    <p:set>
                                      <p:cBhvr>
                                        <p:cTn id="28" dur="1" fill="hold">
                                          <p:stCondLst>
                                            <p:cond delay="499"/>
                                          </p:stCondLst>
                                        </p:cTn>
                                        <p:tgtEl>
                                          <p:spTgt spid="42"/>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0"/>
                                  </p:stCondLst>
                                  <p:childTnLst>
                                    <p:set>
                                      <p:cBhvr>
                                        <p:cTn id="31" dur="1" fill="hold">
                                          <p:stCondLst>
                                            <p:cond delay="499"/>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8" grpId="0" animBg="1"/>
      <p:bldP spid="39" grpId="0" animBg="1"/>
      <p:bldP spid="40" grpId="0" animBg="1"/>
      <p:bldP spid="41" grpId="0" animBg="1"/>
      <p:bldP spid="42" grpId="0" animBg="1"/>
      <p:bldP spid="45" grpId="0"/>
      <p:bldP spid="46"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42498-4E2F-A623-0468-FB9D2492A72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9F41CCF-800F-BBBC-68A3-6FF16DCC6FCC}"/>
              </a:ext>
            </a:extLst>
          </p:cNvPr>
          <p:cNvSpPr/>
          <p:nvPr/>
        </p:nvSpPr>
        <p:spPr>
          <a:xfrm>
            <a:off x="112426" y="3320321"/>
            <a:ext cx="457200" cy="1716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8F51AA-6558-5D6A-4D4E-E39219C1FAEF}"/>
              </a:ext>
            </a:extLst>
          </p:cNvPr>
          <p:cNvSpPr/>
          <p:nvPr/>
        </p:nvSpPr>
        <p:spPr>
          <a:xfrm>
            <a:off x="8184630" y="-59961"/>
            <a:ext cx="1274163" cy="9293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54;p13">
            <a:extLst>
              <a:ext uri="{FF2B5EF4-FFF2-40B4-BE49-F238E27FC236}">
                <a16:creationId xmlns:a16="http://schemas.microsoft.com/office/drawing/2014/main" id="{BBA1585D-EFF8-E1EA-20A5-A4FE3BB9C9D3}"/>
              </a:ext>
            </a:extLst>
          </p:cNvPr>
          <p:cNvSpPr/>
          <p:nvPr/>
        </p:nvSpPr>
        <p:spPr>
          <a:xfrm>
            <a:off x="2455178" y="3893827"/>
            <a:ext cx="1143018" cy="381024"/>
          </a:xfrm>
          <a:prstGeom prst="flowChartTerminator">
            <a:avLst/>
          </a:prstGeom>
          <a:solidFill>
            <a:schemeClr val="bg1"/>
          </a:solidFill>
          <a:ln w="57150">
            <a:solidFill>
              <a:srgbClr val="64C7C9"/>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Google Shape;58;p13">
            <a:extLst>
              <a:ext uri="{FF2B5EF4-FFF2-40B4-BE49-F238E27FC236}">
                <a16:creationId xmlns:a16="http://schemas.microsoft.com/office/drawing/2014/main" id="{FAF52A46-EC49-9DCA-77E3-C565B33CB4A8}"/>
              </a:ext>
            </a:extLst>
          </p:cNvPr>
          <p:cNvSpPr/>
          <p:nvPr/>
        </p:nvSpPr>
        <p:spPr>
          <a:xfrm>
            <a:off x="2000913" y="1447802"/>
            <a:ext cx="312300" cy="312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 name="Google Shape;63;p13">
            <a:extLst>
              <a:ext uri="{FF2B5EF4-FFF2-40B4-BE49-F238E27FC236}">
                <a16:creationId xmlns:a16="http://schemas.microsoft.com/office/drawing/2014/main" id="{18CA783E-C4E9-BF24-03D5-0EC54507460D}"/>
              </a:ext>
            </a:extLst>
          </p:cNvPr>
          <p:cNvSpPr/>
          <p:nvPr/>
        </p:nvSpPr>
        <p:spPr>
          <a:xfrm>
            <a:off x="2359028" y="2865127"/>
            <a:ext cx="1234440" cy="312282"/>
          </a:xfrm>
          <a:prstGeom prst="flowChartTerminator">
            <a:avLst/>
          </a:prstGeom>
          <a:solidFill>
            <a:schemeClr val="bg1"/>
          </a:solidFill>
          <a:ln w="57150">
            <a:solidFill>
              <a:srgbClr val="64C7C9"/>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 name="Google Shape;65;p13">
            <a:extLst>
              <a:ext uri="{FF2B5EF4-FFF2-40B4-BE49-F238E27FC236}">
                <a16:creationId xmlns:a16="http://schemas.microsoft.com/office/drawing/2014/main" id="{E9B64AA9-1DCF-0AC9-C656-8E066B45A767}"/>
              </a:ext>
            </a:extLst>
          </p:cNvPr>
          <p:cNvSpPr/>
          <p:nvPr/>
        </p:nvSpPr>
        <p:spPr>
          <a:xfrm>
            <a:off x="3182132" y="3572827"/>
            <a:ext cx="2987599" cy="572530"/>
          </a:xfrm>
          <a:custGeom>
            <a:avLst/>
            <a:gdLst/>
            <a:ahLst/>
            <a:cxnLst/>
            <a:rect l="l" t="t" r="r" b="b"/>
            <a:pathLst>
              <a:path w="93879" h="24422" extrusionOk="0">
                <a:moveTo>
                  <a:pt x="0" y="24422"/>
                </a:moveTo>
                <a:cubicBezTo>
                  <a:pt x="6010" y="17556"/>
                  <a:pt x="10992" y="8496"/>
                  <a:pt x="19508" y="5220"/>
                </a:cubicBezTo>
                <a:cubicBezTo>
                  <a:pt x="42674" y="-3691"/>
                  <a:pt x="69059" y="1562"/>
                  <a:pt x="93879" y="1562"/>
                </a:cubicBezTo>
              </a:path>
            </a:pathLst>
          </a:custGeom>
          <a:noFill/>
          <a:ln w="38100" cap="flat" cmpd="sng">
            <a:solidFill>
              <a:schemeClr val="accent2"/>
            </a:solidFill>
            <a:prstDash val="solid"/>
            <a:round/>
            <a:headEnd type="diamond" w="med" len="med"/>
            <a:tailEnd type="none" w="med" len="med"/>
          </a:ln>
        </p:spPr>
        <p:txBody>
          <a:bodyPr/>
          <a:lstStyle/>
          <a:p>
            <a:endParaRPr lang="en-US"/>
          </a:p>
        </p:txBody>
      </p:sp>
      <p:sp>
        <p:nvSpPr>
          <p:cNvPr id="51" name="TextBox 50">
            <a:extLst>
              <a:ext uri="{FF2B5EF4-FFF2-40B4-BE49-F238E27FC236}">
                <a16:creationId xmlns:a16="http://schemas.microsoft.com/office/drawing/2014/main" id="{0DAD3864-E3DC-0E82-044C-0C8546BB8818}"/>
              </a:ext>
            </a:extLst>
          </p:cNvPr>
          <p:cNvSpPr txBox="1"/>
          <p:nvPr/>
        </p:nvSpPr>
        <p:spPr>
          <a:xfrm>
            <a:off x="2717769" y="3312791"/>
            <a:ext cx="1114289" cy="307777"/>
          </a:xfrm>
          <a:prstGeom prst="rect">
            <a:avLst/>
          </a:prstGeom>
          <a:noFill/>
        </p:spPr>
        <p:txBody>
          <a:bodyPr wrap="square" rtlCol="0">
            <a:spAutoFit/>
          </a:bodyPr>
          <a:lstStyle/>
          <a:p>
            <a:r>
              <a:rPr lang="en-US">
                <a:latin typeface="Archivo" panose="020B0604020202020204" charset="0"/>
                <a:cs typeface="Archivo" panose="020B0604020202020204" charset="0"/>
              </a:rPr>
              <a:t>Spinal cord</a:t>
            </a:r>
          </a:p>
        </p:txBody>
      </p:sp>
      <p:sp>
        <p:nvSpPr>
          <p:cNvPr id="12" name="Explosion: 8 Points 11">
            <a:extLst>
              <a:ext uri="{FF2B5EF4-FFF2-40B4-BE49-F238E27FC236}">
                <a16:creationId xmlns:a16="http://schemas.microsoft.com/office/drawing/2014/main" id="{7242977A-30B1-4CE4-4A56-51E43E288659}"/>
              </a:ext>
            </a:extLst>
          </p:cNvPr>
          <p:cNvSpPr/>
          <p:nvPr/>
        </p:nvSpPr>
        <p:spPr>
          <a:xfrm>
            <a:off x="6355188" y="2823323"/>
            <a:ext cx="2518347" cy="1878323"/>
          </a:xfrm>
          <a:prstGeom prst="irregularSeal1">
            <a:avLst/>
          </a:prstGeom>
          <a:solidFill>
            <a:srgbClr val="F8C1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67;p13">
            <a:extLst>
              <a:ext uri="{FF2B5EF4-FFF2-40B4-BE49-F238E27FC236}">
                <a16:creationId xmlns:a16="http://schemas.microsoft.com/office/drawing/2014/main" id="{1F439AE9-3528-F31E-5573-94CC5B581242}"/>
              </a:ext>
            </a:extLst>
          </p:cNvPr>
          <p:cNvSpPr/>
          <p:nvPr/>
        </p:nvSpPr>
        <p:spPr>
          <a:xfrm rot="2125450">
            <a:off x="7074514" y="2210658"/>
            <a:ext cx="815346" cy="815346"/>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68;p13">
            <a:extLst>
              <a:ext uri="{FF2B5EF4-FFF2-40B4-BE49-F238E27FC236}">
                <a16:creationId xmlns:a16="http://schemas.microsoft.com/office/drawing/2014/main" id="{E57389E7-C94B-711D-FFEB-41E6F3B54BE5}"/>
              </a:ext>
            </a:extLst>
          </p:cNvPr>
          <p:cNvSpPr/>
          <p:nvPr/>
        </p:nvSpPr>
        <p:spPr>
          <a:xfrm rot="5634881">
            <a:off x="8555729" y="2615961"/>
            <a:ext cx="815351" cy="815351"/>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69;p13">
            <a:extLst>
              <a:ext uri="{FF2B5EF4-FFF2-40B4-BE49-F238E27FC236}">
                <a16:creationId xmlns:a16="http://schemas.microsoft.com/office/drawing/2014/main" id="{B683893A-0594-00F2-4833-EF640F9BBB17}"/>
              </a:ext>
            </a:extLst>
          </p:cNvPr>
          <p:cNvSpPr/>
          <p:nvPr/>
        </p:nvSpPr>
        <p:spPr>
          <a:xfrm rot="20679927">
            <a:off x="5720359" y="2706667"/>
            <a:ext cx="815346" cy="815346"/>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70;p13">
            <a:extLst>
              <a:ext uri="{FF2B5EF4-FFF2-40B4-BE49-F238E27FC236}">
                <a16:creationId xmlns:a16="http://schemas.microsoft.com/office/drawing/2014/main" id="{FDE72248-DF7F-E747-9644-1234A45158DD}"/>
              </a:ext>
            </a:extLst>
          </p:cNvPr>
          <p:cNvSpPr/>
          <p:nvPr/>
        </p:nvSpPr>
        <p:spPr>
          <a:xfrm rot="10981601">
            <a:off x="8458034" y="4070337"/>
            <a:ext cx="815344" cy="815344"/>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71;p13">
            <a:extLst>
              <a:ext uri="{FF2B5EF4-FFF2-40B4-BE49-F238E27FC236}">
                <a16:creationId xmlns:a16="http://schemas.microsoft.com/office/drawing/2014/main" id="{482C17F3-8869-635F-1F6F-34E39B19C825}"/>
              </a:ext>
            </a:extLst>
          </p:cNvPr>
          <p:cNvSpPr/>
          <p:nvPr/>
        </p:nvSpPr>
        <p:spPr>
          <a:xfrm rot="13347379">
            <a:off x="7237910" y="4431096"/>
            <a:ext cx="815365" cy="815365"/>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68;p13">
            <a:extLst>
              <a:ext uri="{FF2B5EF4-FFF2-40B4-BE49-F238E27FC236}">
                <a16:creationId xmlns:a16="http://schemas.microsoft.com/office/drawing/2014/main" id="{88CE021C-B6DB-30DC-97D3-4B0B47D19B74}"/>
              </a:ext>
            </a:extLst>
          </p:cNvPr>
          <p:cNvSpPr/>
          <p:nvPr/>
        </p:nvSpPr>
        <p:spPr>
          <a:xfrm rot="16200000">
            <a:off x="6071283" y="4091287"/>
            <a:ext cx="815351" cy="815351"/>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TextBox 19">
            <a:extLst>
              <a:ext uri="{FF2B5EF4-FFF2-40B4-BE49-F238E27FC236}">
                <a16:creationId xmlns:a16="http://schemas.microsoft.com/office/drawing/2014/main" id="{9A708E9C-5BEF-E2D3-B159-EDEF6211CE82}"/>
              </a:ext>
            </a:extLst>
          </p:cNvPr>
          <p:cNvSpPr txBox="1"/>
          <p:nvPr/>
        </p:nvSpPr>
        <p:spPr>
          <a:xfrm>
            <a:off x="4483538" y="3729850"/>
            <a:ext cx="2060771" cy="523220"/>
          </a:xfrm>
          <a:prstGeom prst="rect">
            <a:avLst/>
          </a:prstGeom>
          <a:noFill/>
        </p:spPr>
        <p:txBody>
          <a:bodyPr wrap="square" rtlCol="0">
            <a:spAutoFit/>
          </a:bodyPr>
          <a:lstStyle/>
          <a:p>
            <a:r>
              <a:rPr lang="en-US">
                <a:latin typeface="Archivo" panose="020B0604020202020204" charset="0"/>
                <a:cs typeface="Archivo" panose="020B0604020202020204" charset="0"/>
              </a:rPr>
              <a:t>From pain, touch, and temperature receptors</a:t>
            </a:r>
          </a:p>
        </p:txBody>
      </p:sp>
      <p:sp>
        <p:nvSpPr>
          <p:cNvPr id="9" name="Connector: Curved 8">
            <a:extLst>
              <a:ext uri="{FF2B5EF4-FFF2-40B4-BE49-F238E27FC236}">
                <a16:creationId xmlns:a16="http://schemas.microsoft.com/office/drawing/2014/main" id="{358274C3-E5F0-4373-B430-A131066D503C}"/>
              </a:ext>
            </a:extLst>
          </p:cNvPr>
          <p:cNvSpPr/>
          <p:nvPr/>
        </p:nvSpPr>
        <p:spPr>
          <a:xfrm rot="10800000">
            <a:off x="2463150" y="2963160"/>
            <a:ext cx="221285" cy="1280160"/>
          </a:xfrm>
          <a:prstGeom prst="curvedConnector3">
            <a:avLst>
              <a:gd name="adj1" fmla="val 258160"/>
            </a:avLst>
          </a:prstGeom>
          <a:solidFill>
            <a:srgbClr val="E71224">
              <a:alpha val="5000"/>
            </a:srgbClr>
          </a:solidFill>
          <a:ln w="50800" cap="rnd">
            <a:solidFill>
              <a:schemeClr val="accent2"/>
            </a:solidFill>
            <a:headEnd type="oval"/>
            <a:tailEnd type="diamon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E71224"/>
              </a:solidFill>
            </a:endParaRPr>
          </a:p>
        </p:txBody>
      </p:sp>
      <p:sp>
        <p:nvSpPr>
          <p:cNvPr id="7" name="TextBox 6">
            <a:extLst>
              <a:ext uri="{FF2B5EF4-FFF2-40B4-BE49-F238E27FC236}">
                <a16:creationId xmlns:a16="http://schemas.microsoft.com/office/drawing/2014/main" id="{D57A21BB-6578-255B-8E65-A4DB18D6E509}"/>
              </a:ext>
            </a:extLst>
          </p:cNvPr>
          <p:cNvSpPr txBox="1"/>
          <p:nvPr/>
        </p:nvSpPr>
        <p:spPr>
          <a:xfrm>
            <a:off x="6780575" y="3331598"/>
            <a:ext cx="1786436" cy="861774"/>
          </a:xfrm>
          <a:prstGeom prst="rect">
            <a:avLst/>
          </a:prstGeom>
          <a:noFill/>
        </p:spPr>
        <p:txBody>
          <a:bodyPr wrap="square" rtlCol="0">
            <a:spAutoFit/>
          </a:bodyPr>
          <a:lstStyle/>
          <a:p>
            <a:r>
              <a:rPr lang="en-US" sz="5000" b="1">
                <a:solidFill>
                  <a:srgbClr val="000E2F"/>
                </a:solidFill>
                <a:latin typeface="Prompt" panose="00000500000000000000" pitchFamily="2" charset="-34"/>
                <a:cs typeface="Prompt" panose="00000500000000000000" pitchFamily="2" charset="-34"/>
              </a:rPr>
              <a:t>PAIN</a:t>
            </a:r>
          </a:p>
        </p:txBody>
      </p:sp>
    </p:spTree>
    <p:extLst>
      <p:ext uri="{BB962C8B-B14F-4D97-AF65-F5344CB8AC3E}">
        <p14:creationId xmlns:p14="http://schemas.microsoft.com/office/powerpoint/2010/main" val="415196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6"/>
                                        </p:tgtEl>
                                        <p:attrNameLst>
                                          <p:attrName>style.color</p:attrName>
                                        </p:attrNameLst>
                                      </p:cBhvr>
                                      <p:by>
                                        <p:hsl h="0" s="12549" l="25098"/>
                                      </p:by>
                                    </p:animClr>
                                    <p:animClr clrSpc="hsl" dir="cw">
                                      <p:cBhvr>
                                        <p:cTn id="7" dur="500" fill="hold"/>
                                        <p:tgtEl>
                                          <p:spTgt spid="36"/>
                                        </p:tgtEl>
                                        <p:attrNameLst>
                                          <p:attrName>fillcolor</p:attrName>
                                        </p:attrNameLst>
                                      </p:cBhvr>
                                      <p:by>
                                        <p:hsl h="0" s="12549" l="25098"/>
                                      </p:by>
                                    </p:animClr>
                                    <p:animClr clrSpc="hsl" dir="cw">
                                      <p:cBhvr>
                                        <p:cTn id="8" dur="500" fill="hold"/>
                                        <p:tgtEl>
                                          <p:spTgt spid="36"/>
                                        </p:tgtEl>
                                        <p:attrNameLst>
                                          <p:attrName>stroke.color</p:attrName>
                                        </p:attrNameLst>
                                      </p:cBhvr>
                                      <p:by>
                                        <p:hsl h="0" s="12549" l="25098"/>
                                      </p:by>
                                    </p:animClr>
                                    <p:set>
                                      <p:cBhvr>
                                        <p:cTn id="9" dur="500" fill="hold"/>
                                        <p:tgtEl>
                                          <p:spTgt spid="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D6271-DF8A-33A8-35A8-AB457CF423C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B499A78-FE5C-02A5-B1E3-F53C643A38BC}"/>
              </a:ext>
            </a:extLst>
          </p:cNvPr>
          <p:cNvSpPr/>
          <p:nvPr/>
        </p:nvSpPr>
        <p:spPr>
          <a:xfrm>
            <a:off x="112426" y="3320321"/>
            <a:ext cx="457200" cy="1716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56C7EF-F043-736C-DC48-F424BF3E8D9A}"/>
              </a:ext>
            </a:extLst>
          </p:cNvPr>
          <p:cNvSpPr/>
          <p:nvPr/>
        </p:nvSpPr>
        <p:spPr>
          <a:xfrm>
            <a:off x="8184630" y="-59961"/>
            <a:ext cx="1274163" cy="9293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54;p13">
            <a:extLst>
              <a:ext uri="{FF2B5EF4-FFF2-40B4-BE49-F238E27FC236}">
                <a16:creationId xmlns:a16="http://schemas.microsoft.com/office/drawing/2014/main" id="{29C39AF9-7A1B-5CB1-854A-5E5863611EC0}"/>
              </a:ext>
            </a:extLst>
          </p:cNvPr>
          <p:cNvSpPr/>
          <p:nvPr/>
        </p:nvSpPr>
        <p:spPr>
          <a:xfrm>
            <a:off x="2455178" y="3893827"/>
            <a:ext cx="1143018" cy="381024"/>
          </a:xfrm>
          <a:prstGeom prst="flowChartTerminator">
            <a:avLst/>
          </a:prstGeom>
          <a:solidFill>
            <a:schemeClr val="bg1"/>
          </a:solidFill>
          <a:ln w="57150">
            <a:solidFill>
              <a:srgbClr val="64C7C9"/>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6" name="Google Shape;55;p13">
            <a:extLst>
              <a:ext uri="{FF2B5EF4-FFF2-40B4-BE49-F238E27FC236}">
                <a16:creationId xmlns:a16="http://schemas.microsoft.com/office/drawing/2014/main" id="{306AB3FF-E55D-6ECE-0AEC-E99DD868824B}"/>
              </a:ext>
            </a:extLst>
          </p:cNvPr>
          <p:cNvGrpSpPr/>
          <p:nvPr/>
        </p:nvGrpSpPr>
        <p:grpSpPr>
          <a:xfrm>
            <a:off x="347327" y="274299"/>
            <a:ext cx="4099532" cy="1910804"/>
            <a:chOff x="2644125" y="274300"/>
            <a:chExt cx="4351021" cy="2028024"/>
          </a:xfrm>
        </p:grpSpPr>
        <p:sp>
          <p:nvSpPr>
            <p:cNvPr id="27" name="Google Shape;56;p13">
              <a:extLst>
                <a:ext uri="{FF2B5EF4-FFF2-40B4-BE49-F238E27FC236}">
                  <a16:creationId xmlns:a16="http://schemas.microsoft.com/office/drawing/2014/main" id="{E14B38BC-23D4-E36D-769D-E805131CEDAA}"/>
                </a:ext>
              </a:extLst>
            </p:cNvPr>
            <p:cNvSpPr/>
            <p:nvPr/>
          </p:nvSpPr>
          <p:spPr>
            <a:xfrm>
              <a:off x="2644125" y="274300"/>
              <a:ext cx="2636496" cy="2028024"/>
            </a:xfrm>
            <a:prstGeom prst="cloud">
              <a:avLst/>
            </a:prstGeom>
            <a:solidFill>
              <a:srgbClr val="F8C1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Google Shape;57;p13">
              <a:extLst>
                <a:ext uri="{FF2B5EF4-FFF2-40B4-BE49-F238E27FC236}">
                  <a16:creationId xmlns:a16="http://schemas.microsoft.com/office/drawing/2014/main" id="{7E732CD5-BFB0-442B-9122-ECB8640D9EF8}"/>
                </a:ext>
              </a:extLst>
            </p:cNvPr>
            <p:cNvSpPr/>
            <p:nvPr/>
          </p:nvSpPr>
          <p:spPr>
            <a:xfrm flipH="1">
              <a:off x="4358650" y="274300"/>
              <a:ext cx="2636496" cy="2028024"/>
            </a:xfrm>
            <a:prstGeom prst="cloud">
              <a:avLst/>
            </a:prstGeom>
            <a:solidFill>
              <a:srgbClr val="F8C1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9" name="Google Shape;58;p13">
            <a:extLst>
              <a:ext uri="{FF2B5EF4-FFF2-40B4-BE49-F238E27FC236}">
                <a16:creationId xmlns:a16="http://schemas.microsoft.com/office/drawing/2014/main" id="{525732AD-E232-A80C-71D2-6AA2E686B62D}"/>
              </a:ext>
            </a:extLst>
          </p:cNvPr>
          <p:cNvSpPr/>
          <p:nvPr/>
        </p:nvSpPr>
        <p:spPr>
          <a:xfrm>
            <a:off x="2000913" y="1447802"/>
            <a:ext cx="312300" cy="312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59;p13">
            <a:extLst>
              <a:ext uri="{FF2B5EF4-FFF2-40B4-BE49-F238E27FC236}">
                <a16:creationId xmlns:a16="http://schemas.microsoft.com/office/drawing/2014/main" id="{4C3ABF92-3BBB-0761-C5EF-D42475BA5217}"/>
              </a:ext>
            </a:extLst>
          </p:cNvPr>
          <p:cNvSpPr/>
          <p:nvPr/>
        </p:nvSpPr>
        <p:spPr>
          <a:xfrm>
            <a:off x="2442888" y="1447802"/>
            <a:ext cx="312300" cy="312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 name="Google Shape;60;p13">
            <a:extLst>
              <a:ext uri="{FF2B5EF4-FFF2-40B4-BE49-F238E27FC236}">
                <a16:creationId xmlns:a16="http://schemas.microsoft.com/office/drawing/2014/main" id="{8951DF61-7356-0062-3BD9-DF47ED06AA33}"/>
              </a:ext>
            </a:extLst>
          </p:cNvPr>
          <p:cNvSpPr/>
          <p:nvPr/>
        </p:nvSpPr>
        <p:spPr>
          <a:xfrm>
            <a:off x="2455177" y="424363"/>
            <a:ext cx="1788000" cy="1581175"/>
          </a:xfrm>
          <a:custGeom>
            <a:avLst/>
            <a:gdLst/>
            <a:ahLst/>
            <a:cxnLst/>
            <a:rect l="l" t="t" r="r" b="b"/>
            <a:pathLst>
              <a:path w="71520" h="63247" extrusionOk="0">
                <a:moveTo>
                  <a:pt x="1946" y="30575"/>
                </a:moveTo>
                <a:cubicBezTo>
                  <a:pt x="1946" y="25782"/>
                  <a:pt x="-1415" y="20536"/>
                  <a:pt x="727" y="16249"/>
                </a:cubicBezTo>
                <a:cubicBezTo>
                  <a:pt x="1305" y="15092"/>
                  <a:pt x="2785" y="17896"/>
                  <a:pt x="3470" y="18992"/>
                </a:cubicBezTo>
                <a:cubicBezTo>
                  <a:pt x="5568" y="22348"/>
                  <a:pt x="8769" y="28686"/>
                  <a:pt x="12309" y="26917"/>
                </a:cubicBezTo>
                <a:cubicBezTo>
                  <a:pt x="17426" y="24361"/>
                  <a:pt x="11745" y="13086"/>
                  <a:pt x="6518" y="10763"/>
                </a:cubicBezTo>
                <a:cubicBezTo>
                  <a:pt x="5861" y="10471"/>
                  <a:pt x="3876" y="10966"/>
                  <a:pt x="4384" y="10458"/>
                </a:cubicBezTo>
                <a:cubicBezTo>
                  <a:pt x="6836" y="8006"/>
                  <a:pt x="12296" y="11996"/>
                  <a:pt x="14748" y="9544"/>
                </a:cubicBezTo>
                <a:cubicBezTo>
                  <a:pt x="16019" y="8273"/>
                  <a:pt x="10523" y="7287"/>
                  <a:pt x="11090" y="5581"/>
                </a:cubicBezTo>
                <a:cubicBezTo>
                  <a:pt x="12051" y="2689"/>
                  <a:pt x="15399" y="596"/>
                  <a:pt x="18405" y="95"/>
                </a:cubicBezTo>
                <a:cubicBezTo>
                  <a:pt x="20673" y="-283"/>
                  <a:pt x="21443" y="3592"/>
                  <a:pt x="23282" y="4972"/>
                </a:cubicBezTo>
                <a:cubicBezTo>
                  <a:pt x="26279" y="7221"/>
                  <a:pt x="30508" y="2533"/>
                  <a:pt x="34255" y="2533"/>
                </a:cubicBezTo>
                <a:cubicBezTo>
                  <a:pt x="37272" y="2533"/>
                  <a:pt x="37680" y="8438"/>
                  <a:pt x="40656" y="8934"/>
                </a:cubicBezTo>
                <a:cubicBezTo>
                  <a:pt x="45070" y="9670"/>
                  <a:pt x="49822" y="6908"/>
                  <a:pt x="54067" y="8324"/>
                </a:cubicBezTo>
                <a:cubicBezTo>
                  <a:pt x="58539" y="9816"/>
                  <a:pt x="61109" y="15130"/>
                  <a:pt x="62601" y="19602"/>
                </a:cubicBezTo>
                <a:cubicBezTo>
                  <a:pt x="63573" y="22516"/>
                  <a:pt x="69012" y="21960"/>
                  <a:pt x="70221" y="24784"/>
                </a:cubicBezTo>
                <a:cubicBezTo>
                  <a:pt x="71149" y="26950"/>
                  <a:pt x="72012" y="29606"/>
                  <a:pt x="71136" y="31794"/>
                </a:cubicBezTo>
                <a:cubicBezTo>
                  <a:pt x="70570" y="33209"/>
                  <a:pt x="67973" y="33986"/>
                  <a:pt x="68392" y="35452"/>
                </a:cubicBezTo>
                <a:cubicBezTo>
                  <a:pt x="69482" y="39267"/>
                  <a:pt x="71789" y="43121"/>
                  <a:pt x="71136" y="47034"/>
                </a:cubicBezTo>
                <a:cubicBezTo>
                  <a:pt x="70528" y="50678"/>
                  <a:pt x="65191" y="51656"/>
                  <a:pt x="61687" y="52825"/>
                </a:cubicBezTo>
                <a:cubicBezTo>
                  <a:pt x="59624" y="53513"/>
                  <a:pt x="59787" y="57319"/>
                  <a:pt x="57724" y="58007"/>
                </a:cubicBezTo>
                <a:cubicBezTo>
                  <a:pt x="55664" y="58694"/>
                  <a:pt x="53474" y="58919"/>
                  <a:pt x="51324" y="59226"/>
                </a:cubicBezTo>
                <a:cubicBezTo>
                  <a:pt x="47981" y="59704"/>
                  <a:pt x="45151" y="54748"/>
                  <a:pt x="41875" y="55568"/>
                </a:cubicBezTo>
                <a:cubicBezTo>
                  <a:pt x="34831" y="57331"/>
                  <a:pt x="27374" y="66012"/>
                  <a:pt x="21148" y="62274"/>
                </a:cubicBezTo>
                <a:cubicBezTo>
                  <a:pt x="14532" y="58302"/>
                  <a:pt x="18761" y="47026"/>
                  <a:pt x="17491" y="39414"/>
                </a:cubicBezTo>
                <a:cubicBezTo>
                  <a:pt x="16838" y="35500"/>
                  <a:pt x="11749" y="33836"/>
                  <a:pt x="8347" y="31794"/>
                </a:cubicBezTo>
                <a:cubicBezTo>
                  <a:pt x="6413" y="30633"/>
                  <a:pt x="3236" y="29285"/>
                  <a:pt x="1641" y="30880"/>
                </a:cubicBezTo>
              </a:path>
            </a:pathLst>
          </a:custGeom>
          <a:noFill/>
          <a:ln w="76200" cap="flat" cmpd="sng">
            <a:solidFill>
              <a:schemeClr val="lt1"/>
            </a:solidFill>
            <a:prstDash val="solid"/>
            <a:round/>
            <a:headEnd type="none" w="med" len="med"/>
            <a:tailEnd type="none" w="med" len="med"/>
          </a:ln>
        </p:spPr>
        <p:txBody>
          <a:bodyPr/>
          <a:lstStyle/>
          <a:p>
            <a:endParaRPr lang="en-US"/>
          </a:p>
        </p:txBody>
      </p:sp>
      <p:sp>
        <p:nvSpPr>
          <p:cNvPr id="32" name="Google Shape;61;p13">
            <a:extLst>
              <a:ext uri="{FF2B5EF4-FFF2-40B4-BE49-F238E27FC236}">
                <a16:creationId xmlns:a16="http://schemas.microsoft.com/office/drawing/2014/main" id="{D3E28E4F-BBDB-8C3A-1EEB-5C4CAD3327D9}"/>
              </a:ext>
            </a:extLst>
          </p:cNvPr>
          <p:cNvSpPr/>
          <p:nvPr/>
        </p:nvSpPr>
        <p:spPr>
          <a:xfrm flipH="1">
            <a:off x="517707" y="447218"/>
            <a:ext cx="1788000" cy="1581175"/>
          </a:xfrm>
          <a:custGeom>
            <a:avLst/>
            <a:gdLst/>
            <a:ahLst/>
            <a:cxnLst/>
            <a:rect l="l" t="t" r="r" b="b"/>
            <a:pathLst>
              <a:path w="71520" h="63247" extrusionOk="0">
                <a:moveTo>
                  <a:pt x="1946" y="30575"/>
                </a:moveTo>
                <a:cubicBezTo>
                  <a:pt x="1946" y="25782"/>
                  <a:pt x="-1415" y="20536"/>
                  <a:pt x="727" y="16249"/>
                </a:cubicBezTo>
                <a:cubicBezTo>
                  <a:pt x="1305" y="15092"/>
                  <a:pt x="2785" y="17896"/>
                  <a:pt x="3470" y="18992"/>
                </a:cubicBezTo>
                <a:cubicBezTo>
                  <a:pt x="5568" y="22348"/>
                  <a:pt x="8769" y="28686"/>
                  <a:pt x="12309" y="26917"/>
                </a:cubicBezTo>
                <a:cubicBezTo>
                  <a:pt x="17426" y="24361"/>
                  <a:pt x="11745" y="13086"/>
                  <a:pt x="6518" y="10763"/>
                </a:cubicBezTo>
                <a:cubicBezTo>
                  <a:pt x="5861" y="10471"/>
                  <a:pt x="3876" y="10966"/>
                  <a:pt x="4384" y="10458"/>
                </a:cubicBezTo>
                <a:cubicBezTo>
                  <a:pt x="6836" y="8006"/>
                  <a:pt x="12296" y="11996"/>
                  <a:pt x="14748" y="9544"/>
                </a:cubicBezTo>
                <a:cubicBezTo>
                  <a:pt x="16019" y="8273"/>
                  <a:pt x="10523" y="7287"/>
                  <a:pt x="11090" y="5581"/>
                </a:cubicBezTo>
                <a:cubicBezTo>
                  <a:pt x="12051" y="2689"/>
                  <a:pt x="15399" y="596"/>
                  <a:pt x="18405" y="95"/>
                </a:cubicBezTo>
                <a:cubicBezTo>
                  <a:pt x="20673" y="-283"/>
                  <a:pt x="21443" y="3592"/>
                  <a:pt x="23282" y="4972"/>
                </a:cubicBezTo>
                <a:cubicBezTo>
                  <a:pt x="26279" y="7221"/>
                  <a:pt x="30508" y="2533"/>
                  <a:pt x="34255" y="2533"/>
                </a:cubicBezTo>
                <a:cubicBezTo>
                  <a:pt x="37272" y="2533"/>
                  <a:pt x="37680" y="8438"/>
                  <a:pt x="40656" y="8934"/>
                </a:cubicBezTo>
                <a:cubicBezTo>
                  <a:pt x="45070" y="9670"/>
                  <a:pt x="49822" y="6908"/>
                  <a:pt x="54067" y="8324"/>
                </a:cubicBezTo>
                <a:cubicBezTo>
                  <a:pt x="58539" y="9816"/>
                  <a:pt x="61109" y="15130"/>
                  <a:pt x="62601" y="19602"/>
                </a:cubicBezTo>
                <a:cubicBezTo>
                  <a:pt x="63573" y="22516"/>
                  <a:pt x="69012" y="21960"/>
                  <a:pt x="70221" y="24784"/>
                </a:cubicBezTo>
                <a:cubicBezTo>
                  <a:pt x="71149" y="26950"/>
                  <a:pt x="72012" y="29606"/>
                  <a:pt x="71136" y="31794"/>
                </a:cubicBezTo>
                <a:cubicBezTo>
                  <a:pt x="70570" y="33209"/>
                  <a:pt x="67973" y="33986"/>
                  <a:pt x="68392" y="35452"/>
                </a:cubicBezTo>
                <a:cubicBezTo>
                  <a:pt x="69482" y="39267"/>
                  <a:pt x="71789" y="43121"/>
                  <a:pt x="71136" y="47034"/>
                </a:cubicBezTo>
                <a:cubicBezTo>
                  <a:pt x="70528" y="50678"/>
                  <a:pt x="65191" y="51656"/>
                  <a:pt x="61687" y="52825"/>
                </a:cubicBezTo>
                <a:cubicBezTo>
                  <a:pt x="59624" y="53513"/>
                  <a:pt x="59787" y="57319"/>
                  <a:pt x="57724" y="58007"/>
                </a:cubicBezTo>
                <a:cubicBezTo>
                  <a:pt x="55664" y="58694"/>
                  <a:pt x="53474" y="58919"/>
                  <a:pt x="51324" y="59226"/>
                </a:cubicBezTo>
                <a:cubicBezTo>
                  <a:pt x="47981" y="59704"/>
                  <a:pt x="45151" y="54748"/>
                  <a:pt x="41875" y="55568"/>
                </a:cubicBezTo>
                <a:cubicBezTo>
                  <a:pt x="34831" y="57331"/>
                  <a:pt x="27374" y="66012"/>
                  <a:pt x="21148" y="62274"/>
                </a:cubicBezTo>
                <a:cubicBezTo>
                  <a:pt x="14532" y="58302"/>
                  <a:pt x="18761" y="47026"/>
                  <a:pt x="17491" y="39414"/>
                </a:cubicBezTo>
                <a:cubicBezTo>
                  <a:pt x="16838" y="35500"/>
                  <a:pt x="11749" y="33836"/>
                  <a:pt x="8347" y="31794"/>
                </a:cubicBezTo>
                <a:cubicBezTo>
                  <a:pt x="6413" y="30633"/>
                  <a:pt x="3236" y="29285"/>
                  <a:pt x="1641" y="30880"/>
                </a:cubicBezTo>
              </a:path>
            </a:pathLst>
          </a:custGeom>
          <a:noFill/>
          <a:ln w="76200" cap="flat" cmpd="sng">
            <a:solidFill>
              <a:schemeClr val="lt1"/>
            </a:solidFill>
            <a:prstDash val="solid"/>
            <a:round/>
            <a:headEnd type="none" w="med" len="med"/>
            <a:tailEnd type="none" w="med" len="med"/>
          </a:ln>
        </p:spPr>
        <p:txBody>
          <a:bodyPr/>
          <a:lstStyle/>
          <a:p>
            <a:endParaRPr lang="en-US"/>
          </a:p>
        </p:txBody>
      </p:sp>
      <p:sp>
        <p:nvSpPr>
          <p:cNvPr id="33" name="Google Shape;62;p13">
            <a:extLst>
              <a:ext uri="{FF2B5EF4-FFF2-40B4-BE49-F238E27FC236}">
                <a16:creationId xmlns:a16="http://schemas.microsoft.com/office/drawing/2014/main" id="{0F926DCA-118F-000A-5282-7634A99240DC}"/>
              </a:ext>
            </a:extLst>
          </p:cNvPr>
          <p:cNvSpPr/>
          <p:nvPr/>
        </p:nvSpPr>
        <p:spPr>
          <a:xfrm rot="-590003">
            <a:off x="1828385" y="558701"/>
            <a:ext cx="225486" cy="1047673"/>
          </a:xfrm>
          <a:custGeom>
            <a:avLst/>
            <a:gdLst/>
            <a:ahLst/>
            <a:cxnLst/>
            <a:rect l="l" t="t" r="r" b="b"/>
            <a:pathLst>
              <a:path w="27899" h="55473" extrusionOk="0">
                <a:moveTo>
                  <a:pt x="27900" y="0"/>
                </a:moveTo>
                <a:cubicBezTo>
                  <a:pt x="18586" y="2070"/>
                  <a:pt x="6175" y="4083"/>
                  <a:pt x="2297" y="12801"/>
                </a:cubicBezTo>
                <a:cubicBezTo>
                  <a:pt x="-3671" y="26220"/>
                  <a:pt x="2876" y="45096"/>
                  <a:pt x="13270" y="55473"/>
                </a:cubicBezTo>
              </a:path>
            </a:pathLst>
          </a:custGeom>
          <a:noFill/>
          <a:ln w="38100" cap="flat" cmpd="sng">
            <a:solidFill>
              <a:schemeClr val="accent2"/>
            </a:solidFill>
            <a:prstDash val="solid"/>
            <a:round/>
            <a:headEnd type="diamond" w="med" len="med"/>
            <a:tailEnd type="oval" w="med" len="med"/>
          </a:ln>
        </p:spPr>
        <p:txBody>
          <a:bodyPr/>
          <a:lstStyle/>
          <a:p>
            <a:endParaRPr lang="en-US"/>
          </a:p>
        </p:txBody>
      </p:sp>
      <p:sp>
        <p:nvSpPr>
          <p:cNvPr id="34" name="Google Shape;63;p13">
            <a:extLst>
              <a:ext uri="{FF2B5EF4-FFF2-40B4-BE49-F238E27FC236}">
                <a16:creationId xmlns:a16="http://schemas.microsoft.com/office/drawing/2014/main" id="{BE27A118-F681-90CC-AD52-63AAF06C3A57}"/>
              </a:ext>
            </a:extLst>
          </p:cNvPr>
          <p:cNvSpPr/>
          <p:nvPr/>
        </p:nvSpPr>
        <p:spPr>
          <a:xfrm>
            <a:off x="2359028" y="2865127"/>
            <a:ext cx="1234440" cy="312282"/>
          </a:xfrm>
          <a:prstGeom prst="flowChartTerminator">
            <a:avLst/>
          </a:prstGeom>
          <a:solidFill>
            <a:schemeClr val="bg1"/>
          </a:solidFill>
          <a:ln w="57150">
            <a:solidFill>
              <a:srgbClr val="64C7C9"/>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 name="Google Shape;65;p13">
            <a:extLst>
              <a:ext uri="{FF2B5EF4-FFF2-40B4-BE49-F238E27FC236}">
                <a16:creationId xmlns:a16="http://schemas.microsoft.com/office/drawing/2014/main" id="{CB3424EF-54C4-F499-0654-6089F06DB438}"/>
              </a:ext>
            </a:extLst>
          </p:cNvPr>
          <p:cNvSpPr/>
          <p:nvPr/>
        </p:nvSpPr>
        <p:spPr>
          <a:xfrm>
            <a:off x="3182132" y="3572827"/>
            <a:ext cx="2987599" cy="572530"/>
          </a:xfrm>
          <a:custGeom>
            <a:avLst/>
            <a:gdLst/>
            <a:ahLst/>
            <a:cxnLst/>
            <a:rect l="l" t="t" r="r" b="b"/>
            <a:pathLst>
              <a:path w="93879" h="24422" extrusionOk="0">
                <a:moveTo>
                  <a:pt x="0" y="24422"/>
                </a:moveTo>
                <a:cubicBezTo>
                  <a:pt x="6010" y="17556"/>
                  <a:pt x="10992" y="8496"/>
                  <a:pt x="19508" y="5220"/>
                </a:cubicBezTo>
                <a:cubicBezTo>
                  <a:pt x="42674" y="-3691"/>
                  <a:pt x="69059" y="1562"/>
                  <a:pt x="93879" y="1562"/>
                </a:cubicBezTo>
              </a:path>
            </a:pathLst>
          </a:custGeom>
          <a:noFill/>
          <a:ln w="38100" cap="flat" cmpd="sng">
            <a:solidFill>
              <a:schemeClr val="accent2"/>
            </a:solidFill>
            <a:prstDash val="solid"/>
            <a:round/>
            <a:headEnd type="diamond" w="med" len="med"/>
            <a:tailEnd type="none" w="med" len="med"/>
          </a:ln>
        </p:spPr>
        <p:txBody>
          <a:bodyPr/>
          <a:lstStyle/>
          <a:p>
            <a:endParaRPr lang="en-US"/>
          </a:p>
        </p:txBody>
      </p:sp>
      <p:sp>
        <p:nvSpPr>
          <p:cNvPr id="37" name="Google Shape;66;p13">
            <a:extLst>
              <a:ext uri="{FF2B5EF4-FFF2-40B4-BE49-F238E27FC236}">
                <a16:creationId xmlns:a16="http://schemas.microsoft.com/office/drawing/2014/main" id="{C2F97825-FEFC-8726-791B-2112C4248B6C}"/>
              </a:ext>
            </a:extLst>
          </p:cNvPr>
          <p:cNvSpPr/>
          <p:nvPr/>
        </p:nvSpPr>
        <p:spPr>
          <a:xfrm>
            <a:off x="2239236" y="1734145"/>
            <a:ext cx="378939" cy="1199599"/>
          </a:xfrm>
          <a:custGeom>
            <a:avLst/>
            <a:gdLst/>
            <a:ahLst/>
            <a:cxnLst/>
            <a:rect l="l" t="t" r="r" b="b"/>
            <a:pathLst>
              <a:path w="15849" h="50902" extrusionOk="0">
                <a:moveTo>
                  <a:pt x="15849" y="50902"/>
                </a:moveTo>
                <a:cubicBezTo>
                  <a:pt x="14695" y="42828"/>
                  <a:pt x="10870" y="35244"/>
                  <a:pt x="10058" y="27128"/>
                </a:cubicBezTo>
                <a:cubicBezTo>
                  <a:pt x="9098" y="17532"/>
                  <a:pt x="6814" y="6825"/>
                  <a:pt x="0" y="0"/>
                </a:cubicBezTo>
              </a:path>
            </a:pathLst>
          </a:custGeom>
          <a:noFill/>
          <a:ln w="38100" cap="flat" cmpd="sng">
            <a:solidFill>
              <a:schemeClr val="accent2"/>
            </a:solidFill>
            <a:prstDash val="solid"/>
            <a:round/>
            <a:headEnd type="oval" w="med" len="med"/>
            <a:tailEnd type="diamond" w="med" len="med"/>
          </a:ln>
        </p:spPr>
        <p:txBody>
          <a:bodyPr/>
          <a:lstStyle/>
          <a:p>
            <a:endParaRPr lang="en-US"/>
          </a:p>
        </p:txBody>
      </p:sp>
      <p:sp>
        <p:nvSpPr>
          <p:cNvPr id="50" name="TextBox 49">
            <a:extLst>
              <a:ext uri="{FF2B5EF4-FFF2-40B4-BE49-F238E27FC236}">
                <a16:creationId xmlns:a16="http://schemas.microsoft.com/office/drawing/2014/main" id="{77A67EA8-97E6-AB86-86F3-AB8AF1E8229B}"/>
              </a:ext>
            </a:extLst>
          </p:cNvPr>
          <p:cNvSpPr txBox="1"/>
          <p:nvPr/>
        </p:nvSpPr>
        <p:spPr>
          <a:xfrm>
            <a:off x="820154" y="2240920"/>
            <a:ext cx="1114289" cy="307777"/>
          </a:xfrm>
          <a:prstGeom prst="rect">
            <a:avLst/>
          </a:prstGeom>
          <a:noFill/>
        </p:spPr>
        <p:txBody>
          <a:bodyPr wrap="square" rtlCol="0">
            <a:spAutoFit/>
          </a:bodyPr>
          <a:lstStyle/>
          <a:p>
            <a:r>
              <a:rPr lang="en-US">
                <a:latin typeface="Archivo" panose="020B0604020202020204" charset="0"/>
                <a:cs typeface="Archivo" panose="020B0604020202020204" charset="0"/>
              </a:rPr>
              <a:t>Thalamus</a:t>
            </a:r>
          </a:p>
        </p:txBody>
      </p:sp>
      <p:sp>
        <p:nvSpPr>
          <p:cNvPr id="51" name="TextBox 50">
            <a:extLst>
              <a:ext uri="{FF2B5EF4-FFF2-40B4-BE49-F238E27FC236}">
                <a16:creationId xmlns:a16="http://schemas.microsoft.com/office/drawing/2014/main" id="{BF15B3EC-C063-723F-81AB-08076D084C08}"/>
              </a:ext>
            </a:extLst>
          </p:cNvPr>
          <p:cNvSpPr txBox="1"/>
          <p:nvPr/>
        </p:nvSpPr>
        <p:spPr>
          <a:xfrm>
            <a:off x="2717769" y="3312791"/>
            <a:ext cx="1114289" cy="307777"/>
          </a:xfrm>
          <a:prstGeom prst="rect">
            <a:avLst/>
          </a:prstGeom>
          <a:noFill/>
        </p:spPr>
        <p:txBody>
          <a:bodyPr wrap="square" rtlCol="0">
            <a:spAutoFit/>
          </a:bodyPr>
          <a:lstStyle/>
          <a:p>
            <a:r>
              <a:rPr lang="en-US">
                <a:latin typeface="Archivo" panose="020B0604020202020204" charset="0"/>
                <a:cs typeface="Archivo" panose="020B0604020202020204" charset="0"/>
              </a:rPr>
              <a:t>Spinal cord</a:t>
            </a:r>
          </a:p>
        </p:txBody>
      </p:sp>
      <p:cxnSp>
        <p:nvCxnSpPr>
          <p:cNvPr id="53" name="Straight Arrow Connector 52">
            <a:extLst>
              <a:ext uri="{FF2B5EF4-FFF2-40B4-BE49-F238E27FC236}">
                <a16:creationId xmlns:a16="http://schemas.microsoft.com/office/drawing/2014/main" id="{02FC3385-E98E-E87C-CB96-26E19615AF40}"/>
              </a:ext>
            </a:extLst>
          </p:cNvPr>
          <p:cNvCxnSpPr>
            <a:stCxn id="50" idx="0"/>
          </p:cNvCxnSpPr>
          <p:nvPr/>
        </p:nvCxnSpPr>
        <p:spPr>
          <a:xfrm flipV="1">
            <a:off x="1377299" y="1734145"/>
            <a:ext cx="623614" cy="5067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Explosion: 8 Points 1">
            <a:extLst>
              <a:ext uri="{FF2B5EF4-FFF2-40B4-BE49-F238E27FC236}">
                <a16:creationId xmlns:a16="http://schemas.microsoft.com/office/drawing/2014/main" id="{E1E5B4BA-BD67-A1F9-1B38-B44F9D43CDFC}"/>
              </a:ext>
            </a:extLst>
          </p:cNvPr>
          <p:cNvSpPr/>
          <p:nvPr/>
        </p:nvSpPr>
        <p:spPr>
          <a:xfrm>
            <a:off x="6355188" y="2823323"/>
            <a:ext cx="2518347" cy="1878323"/>
          </a:xfrm>
          <a:prstGeom prst="irregularSeal1">
            <a:avLst/>
          </a:prstGeom>
          <a:solidFill>
            <a:srgbClr val="F8C1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7;p13">
            <a:extLst>
              <a:ext uri="{FF2B5EF4-FFF2-40B4-BE49-F238E27FC236}">
                <a16:creationId xmlns:a16="http://schemas.microsoft.com/office/drawing/2014/main" id="{FDDDAC76-E6C1-26F2-4502-438503DB80CF}"/>
              </a:ext>
            </a:extLst>
          </p:cNvPr>
          <p:cNvSpPr/>
          <p:nvPr/>
        </p:nvSpPr>
        <p:spPr>
          <a:xfrm rot="2125450">
            <a:off x="7074514" y="2210658"/>
            <a:ext cx="815346" cy="815346"/>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68;p13">
            <a:extLst>
              <a:ext uri="{FF2B5EF4-FFF2-40B4-BE49-F238E27FC236}">
                <a16:creationId xmlns:a16="http://schemas.microsoft.com/office/drawing/2014/main" id="{5CB18FA0-F9D5-A32E-64FE-338E8EDE0B31}"/>
              </a:ext>
            </a:extLst>
          </p:cNvPr>
          <p:cNvSpPr/>
          <p:nvPr/>
        </p:nvSpPr>
        <p:spPr>
          <a:xfrm rot="5634881">
            <a:off x="8555729" y="2615961"/>
            <a:ext cx="815351" cy="815351"/>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69;p13">
            <a:extLst>
              <a:ext uri="{FF2B5EF4-FFF2-40B4-BE49-F238E27FC236}">
                <a16:creationId xmlns:a16="http://schemas.microsoft.com/office/drawing/2014/main" id="{A6AAFCD9-5B9D-B823-CDAE-C40E02C06D77}"/>
              </a:ext>
            </a:extLst>
          </p:cNvPr>
          <p:cNvSpPr/>
          <p:nvPr/>
        </p:nvSpPr>
        <p:spPr>
          <a:xfrm rot="20679927">
            <a:off x="5720359" y="2706667"/>
            <a:ext cx="815346" cy="815346"/>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70;p13">
            <a:extLst>
              <a:ext uri="{FF2B5EF4-FFF2-40B4-BE49-F238E27FC236}">
                <a16:creationId xmlns:a16="http://schemas.microsoft.com/office/drawing/2014/main" id="{F4036DA6-68D9-E3AF-3690-DD58C1261662}"/>
              </a:ext>
            </a:extLst>
          </p:cNvPr>
          <p:cNvSpPr/>
          <p:nvPr/>
        </p:nvSpPr>
        <p:spPr>
          <a:xfrm rot="10981601">
            <a:off x="8458034" y="4070337"/>
            <a:ext cx="815344" cy="815344"/>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71;p13">
            <a:extLst>
              <a:ext uri="{FF2B5EF4-FFF2-40B4-BE49-F238E27FC236}">
                <a16:creationId xmlns:a16="http://schemas.microsoft.com/office/drawing/2014/main" id="{4FF29F3F-9174-75E5-3176-7AB5D900D0ED}"/>
              </a:ext>
            </a:extLst>
          </p:cNvPr>
          <p:cNvSpPr/>
          <p:nvPr/>
        </p:nvSpPr>
        <p:spPr>
          <a:xfrm rot="13347379">
            <a:off x="7237910" y="4431096"/>
            <a:ext cx="815365" cy="815365"/>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68;p13">
            <a:extLst>
              <a:ext uri="{FF2B5EF4-FFF2-40B4-BE49-F238E27FC236}">
                <a16:creationId xmlns:a16="http://schemas.microsoft.com/office/drawing/2014/main" id="{2F089883-3FAC-E6F1-FCC2-BFBB151D8C31}"/>
              </a:ext>
            </a:extLst>
          </p:cNvPr>
          <p:cNvSpPr/>
          <p:nvPr/>
        </p:nvSpPr>
        <p:spPr>
          <a:xfrm rot="16200000">
            <a:off x="6071283" y="4091287"/>
            <a:ext cx="815351" cy="815351"/>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TextBox 11">
            <a:extLst>
              <a:ext uri="{FF2B5EF4-FFF2-40B4-BE49-F238E27FC236}">
                <a16:creationId xmlns:a16="http://schemas.microsoft.com/office/drawing/2014/main" id="{B07292CC-9268-6444-C571-6B78EF783584}"/>
              </a:ext>
            </a:extLst>
          </p:cNvPr>
          <p:cNvSpPr txBox="1"/>
          <p:nvPr/>
        </p:nvSpPr>
        <p:spPr>
          <a:xfrm>
            <a:off x="4483538" y="3729850"/>
            <a:ext cx="2060771" cy="523220"/>
          </a:xfrm>
          <a:prstGeom prst="rect">
            <a:avLst/>
          </a:prstGeom>
          <a:noFill/>
        </p:spPr>
        <p:txBody>
          <a:bodyPr wrap="square" rtlCol="0">
            <a:spAutoFit/>
          </a:bodyPr>
          <a:lstStyle/>
          <a:p>
            <a:r>
              <a:rPr lang="en-US">
                <a:latin typeface="Archivo" panose="020B0604020202020204" charset="0"/>
                <a:cs typeface="Archivo" panose="020B0604020202020204" charset="0"/>
              </a:rPr>
              <a:t>From pain, touch, and temperature receptors</a:t>
            </a:r>
          </a:p>
        </p:txBody>
      </p:sp>
      <p:sp>
        <p:nvSpPr>
          <p:cNvPr id="14" name="Connector: Curved 13">
            <a:extLst>
              <a:ext uri="{FF2B5EF4-FFF2-40B4-BE49-F238E27FC236}">
                <a16:creationId xmlns:a16="http://schemas.microsoft.com/office/drawing/2014/main" id="{D12E258D-A40E-E843-E0E0-162B935604E5}"/>
              </a:ext>
            </a:extLst>
          </p:cNvPr>
          <p:cNvSpPr/>
          <p:nvPr/>
        </p:nvSpPr>
        <p:spPr>
          <a:xfrm rot="10800000">
            <a:off x="2463150" y="2963160"/>
            <a:ext cx="221285" cy="1280160"/>
          </a:xfrm>
          <a:prstGeom prst="curvedConnector3">
            <a:avLst>
              <a:gd name="adj1" fmla="val 258160"/>
            </a:avLst>
          </a:prstGeom>
          <a:solidFill>
            <a:srgbClr val="E71224">
              <a:alpha val="5000"/>
            </a:srgbClr>
          </a:solidFill>
          <a:ln w="50800" cap="rnd">
            <a:solidFill>
              <a:schemeClr val="accent2"/>
            </a:solidFill>
            <a:headEnd type="oval"/>
            <a:tailEnd type="diamon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E71224"/>
              </a:solidFill>
            </a:endParaRPr>
          </a:p>
        </p:txBody>
      </p:sp>
      <p:sp>
        <p:nvSpPr>
          <p:cNvPr id="17" name="TextBox 16">
            <a:extLst>
              <a:ext uri="{FF2B5EF4-FFF2-40B4-BE49-F238E27FC236}">
                <a16:creationId xmlns:a16="http://schemas.microsoft.com/office/drawing/2014/main" id="{F06338D4-93A0-A364-A5EE-444D895A12EB}"/>
              </a:ext>
            </a:extLst>
          </p:cNvPr>
          <p:cNvSpPr txBox="1"/>
          <p:nvPr/>
        </p:nvSpPr>
        <p:spPr>
          <a:xfrm>
            <a:off x="6780575" y="3331598"/>
            <a:ext cx="1786436" cy="861774"/>
          </a:xfrm>
          <a:prstGeom prst="rect">
            <a:avLst/>
          </a:prstGeom>
          <a:noFill/>
        </p:spPr>
        <p:txBody>
          <a:bodyPr wrap="square" rtlCol="0">
            <a:spAutoFit/>
          </a:bodyPr>
          <a:lstStyle/>
          <a:p>
            <a:r>
              <a:rPr lang="en-US" sz="5000" b="1">
                <a:solidFill>
                  <a:srgbClr val="000E2F"/>
                </a:solidFill>
                <a:latin typeface="Prompt" panose="00000500000000000000" pitchFamily="2" charset="-34"/>
                <a:cs typeface="Prompt" panose="00000500000000000000" pitchFamily="2" charset="-34"/>
              </a:rPr>
              <a:t>PAIN</a:t>
            </a:r>
          </a:p>
        </p:txBody>
      </p:sp>
    </p:spTree>
    <p:extLst>
      <p:ext uri="{BB962C8B-B14F-4D97-AF65-F5344CB8AC3E}">
        <p14:creationId xmlns:p14="http://schemas.microsoft.com/office/powerpoint/2010/main" val="68647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7"/>
                                        </p:tgtEl>
                                        <p:attrNameLst>
                                          <p:attrName>style.color</p:attrName>
                                        </p:attrNameLst>
                                      </p:cBhvr>
                                      <p:by>
                                        <p:hsl h="0" s="12549" l="25098"/>
                                      </p:by>
                                    </p:animClr>
                                    <p:animClr clrSpc="hsl" dir="cw">
                                      <p:cBhvr>
                                        <p:cTn id="7" dur="500" fill="hold"/>
                                        <p:tgtEl>
                                          <p:spTgt spid="37"/>
                                        </p:tgtEl>
                                        <p:attrNameLst>
                                          <p:attrName>fillcolor</p:attrName>
                                        </p:attrNameLst>
                                      </p:cBhvr>
                                      <p:by>
                                        <p:hsl h="0" s="12549" l="25098"/>
                                      </p:by>
                                    </p:animClr>
                                    <p:animClr clrSpc="hsl" dir="cw">
                                      <p:cBhvr>
                                        <p:cTn id="8" dur="500" fill="hold"/>
                                        <p:tgtEl>
                                          <p:spTgt spid="37"/>
                                        </p:tgtEl>
                                        <p:attrNameLst>
                                          <p:attrName>stroke.color</p:attrName>
                                        </p:attrNameLst>
                                      </p:cBhvr>
                                      <p:by>
                                        <p:hsl h="0" s="12549" l="25098"/>
                                      </p:by>
                                    </p:animClr>
                                    <p:set>
                                      <p:cBhvr>
                                        <p:cTn id="9" dur="500" fill="hold"/>
                                        <p:tgtEl>
                                          <p:spTgt spid="37"/>
                                        </p:tgtEl>
                                        <p:attrNameLst>
                                          <p:attrName>fill.type</p:attrName>
                                        </p:attrNameLst>
                                      </p:cBhvr>
                                      <p:to>
                                        <p:strVal val="solid"/>
                                      </p:to>
                                    </p:set>
                                  </p:childTnLst>
                                </p:cTn>
                              </p:par>
                            </p:childTnLst>
                          </p:cTn>
                        </p:par>
                        <p:par>
                          <p:cTn id="10" fill="hold">
                            <p:stCondLst>
                              <p:cond delay="500"/>
                            </p:stCondLst>
                            <p:childTnLst>
                              <p:par>
                                <p:cTn id="11" presetID="30" presetClass="emph" presetSubtype="0" fill="hold" grpId="0" nodeType="afterEffect">
                                  <p:stCondLst>
                                    <p:cond delay="0"/>
                                  </p:stCondLst>
                                  <p:childTnLst>
                                    <p:animClr clrSpc="hsl" dir="cw">
                                      <p:cBhvr override="childStyle">
                                        <p:cTn id="12" dur="500" fill="hold"/>
                                        <p:tgtEl>
                                          <p:spTgt spid="33"/>
                                        </p:tgtEl>
                                        <p:attrNameLst>
                                          <p:attrName>style.color</p:attrName>
                                        </p:attrNameLst>
                                      </p:cBhvr>
                                      <p:by>
                                        <p:hsl h="0" s="12549" l="25098"/>
                                      </p:by>
                                    </p:animClr>
                                    <p:animClr clrSpc="hsl" dir="cw">
                                      <p:cBhvr>
                                        <p:cTn id="13" dur="500" fill="hold"/>
                                        <p:tgtEl>
                                          <p:spTgt spid="33"/>
                                        </p:tgtEl>
                                        <p:attrNameLst>
                                          <p:attrName>fillcolor</p:attrName>
                                        </p:attrNameLst>
                                      </p:cBhvr>
                                      <p:by>
                                        <p:hsl h="0" s="12549" l="25098"/>
                                      </p:by>
                                    </p:animClr>
                                    <p:animClr clrSpc="hsl" dir="cw">
                                      <p:cBhvr>
                                        <p:cTn id="14" dur="500" fill="hold"/>
                                        <p:tgtEl>
                                          <p:spTgt spid="33"/>
                                        </p:tgtEl>
                                        <p:attrNameLst>
                                          <p:attrName>stroke.color</p:attrName>
                                        </p:attrNameLst>
                                      </p:cBhvr>
                                      <p:by>
                                        <p:hsl h="0" s="12549" l="25098"/>
                                      </p:by>
                                    </p:animClr>
                                    <p:set>
                                      <p:cBhvr>
                                        <p:cTn id="15" dur="500" fill="hold"/>
                                        <p:tgtEl>
                                          <p:spTgt spid="33"/>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A637D-CA84-C44D-42AA-90CDBECB5AE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62C07A5-B96D-12CF-FC9C-57164BDF4BE7}"/>
              </a:ext>
            </a:extLst>
          </p:cNvPr>
          <p:cNvSpPr/>
          <p:nvPr/>
        </p:nvSpPr>
        <p:spPr>
          <a:xfrm>
            <a:off x="112426" y="3320321"/>
            <a:ext cx="457200" cy="1716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B0BE032-5689-8D9E-2B69-89364BDB78DE}"/>
              </a:ext>
            </a:extLst>
          </p:cNvPr>
          <p:cNvSpPr/>
          <p:nvPr/>
        </p:nvSpPr>
        <p:spPr>
          <a:xfrm>
            <a:off x="8184630" y="-59961"/>
            <a:ext cx="1274163" cy="9293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54;p13">
            <a:extLst>
              <a:ext uri="{FF2B5EF4-FFF2-40B4-BE49-F238E27FC236}">
                <a16:creationId xmlns:a16="http://schemas.microsoft.com/office/drawing/2014/main" id="{094100D1-D640-B070-B01E-6DC1AED5CC35}"/>
              </a:ext>
            </a:extLst>
          </p:cNvPr>
          <p:cNvSpPr/>
          <p:nvPr/>
        </p:nvSpPr>
        <p:spPr>
          <a:xfrm>
            <a:off x="2455178" y="3893827"/>
            <a:ext cx="1143018" cy="381024"/>
          </a:xfrm>
          <a:prstGeom prst="flowChartTerminator">
            <a:avLst/>
          </a:prstGeom>
          <a:solidFill>
            <a:schemeClr val="bg1"/>
          </a:solidFill>
          <a:ln w="57150">
            <a:solidFill>
              <a:srgbClr val="64C7C9"/>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6" name="Google Shape;55;p13">
            <a:extLst>
              <a:ext uri="{FF2B5EF4-FFF2-40B4-BE49-F238E27FC236}">
                <a16:creationId xmlns:a16="http://schemas.microsoft.com/office/drawing/2014/main" id="{3DA1570B-9A00-C8E7-5345-49D115E69FCE}"/>
              </a:ext>
            </a:extLst>
          </p:cNvPr>
          <p:cNvGrpSpPr/>
          <p:nvPr/>
        </p:nvGrpSpPr>
        <p:grpSpPr>
          <a:xfrm>
            <a:off x="347327" y="274299"/>
            <a:ext cx="4099532" cy="1910804"/>
            <a:chOff x="2644125" y="274300"/>
            <a:chExt cx="4351021" cy="2028024"/>
          </a:xfrm>
        </p:grpSpPr>
        <p:sp>
          <p:nvSpPr>
            <p:cNvPr id="27" name="Google Shape;56;p13">
              <a:extLst>
                <a:ext uri="{FF2B5EF4-FFF2-40B4-BE49-F238E27FC236}">
                  <a16:creationId xmlns:a16="http://schemas.microsoft.com/office/drawing/2014/main" id="{43210B1C-4DD3-D619-456E-29E28DD5B41D}"/>
                </a:ext>
              </a:extLst>
            </p:cNvPr>
            <p:cNvSpPr/>
            <p:nvPr/>
          </p:nvSpPr>
          <p:spPr>
            <a:xfrm>
              <a:off x="2644125" y="274300"/>
              <a:ext cx="2636496" cy="2028024"/>
            </a:xfrm>
            <a:prstGeom prst="cloud">
              <a:avLst/>
            </a:prstGeom>
            <a:solidFill>
              <a:srgbClr val="F8C1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Google Shape;57;p13">
              <a:extLst>
                <a:ext uri="{FF2B5EF4-FFF2-40B4-BE49-F238E27FC236}">
                  <a16:creationId xmlns:a16="http://schemas.microsoft.com/office/drawing/2014/main" id="{323DB425-7142-CF15-2964-FF6703A21044}"/>
                </a:ext>
              </a:extLst>
            </p:cNvPr>
            <p:cNvSpPr/>
            <p:nvPr/>
          </p:nvSpPr>
          <p:spPr>
            <a:xfrm flipH="1">
              <a:off x="4358650" y="274300"/>
              <a:ext cx="2636496" cy="2028024"/>
            </a:xfrm>
            <a:prstGeom prst="cloud">
              <a:avLst/>
            </a:prstGeom>
            <a:solidFill>
              <a:srgbClr val="F8C1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9" name="Google Shape;58;p13">
            <a:extLst>
              <a:ext uri="{FF2B5EF4-FFF2-40B4-BE49-F238E27FC236}">
                <a16:creationId xmlns:a16="http://schemas.microsoft.com/office/drawing/2014/main" id="{22816502-2F1D-169E-6F47-D2B25CC1E0DF}"/>
              </a:ext>
            </a:extLst>
          </p:cNvPr>
          <p:cNvSpPr/>
          <p:nvPr/>
        </p:nvSpPr>
        <p:spPr>
          <a:xfrm>
            <a:off x="2000913" y="1447802"/>
            <a:ext cx="312300" cy="312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59;p13">
            <a:extLst>
              <a:ext uri="{FF2B5EF4-FFF2-40B4-BE49-F238E27FC236}">
                <a16:creationId xmlns:a16="http://schemas.microsoft.com/office/drawing/2014/main" id="{476BB7B7-523E-6863-8E2E-D8C1C17C3DE8}"/>
              </a:ext>
            </a:extLst>
          </p:cNvPr>
          <p:cNvSpPr/>
          <p:nvPr/>
        </p:nvSpPr>
        <p:spPr>
          <a:xfrm>
            <a:off x="2442888" y="1447802"/>
            <a:ext cx="312300" cy="312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 name="Google Shape;60;p13">
            <a:extLst>
              <a:ext uri="{FF2B5EF4-FFF2-40B4-BE49-F238E27FC236}">
                <a16:creationId xmlns:a16="http://schemas.microsoft.com/office/drawing/2014/main" id="{B5F4F5C7-39C7-3ECB-EA06-DE95DAA4848D}"/>
              </a:ext>
            </a:extLst>
          </p:cNvPr>
          <p:cNvSpPr/>
          <p:nvPr/>
        </p:nvSpPr>
        <p:spPr>
          <a:xfrm>
            <a:off x="2455177" y="424363"/>
            <a:ext cx="1788000" cy="1581175"/>
          </a:xfrm>
          <a:custGeom>
            <a:avLst/>
            <a:gdLst/>
            <a:ahLst/>
            <a:cxnLst/>
            <a:rect l="l" t="t" r="r" b="b"/>
            <a:pathLst>
              <a:path w="71520" h="63247" extrusionOk="0">
                <a:moveTo>
                  <a:pt x="1946" y="30575"/>
                </a:moveTo>
                <a:cubicBezTo>
                  <a:pt x="1946" y="25782"/>
                  <a:pt x="-1415" y="20536"/>
                  <a:pt x="727" y="16249"/>
                </a:cubicBezTo>
                <a:cubicBezTo>
                  <a:pt x="1305" y="15092"/>
                  <a:pt x="2785" y="17896"/>
                  <a:pt x="3470" y="18992"/>
                </a:cubicBezTo>
                <a:cubicBezTo>
                  <a:pt x="5568" y="22348"/>
                  <a:pt x="8769" y="28686"/>
                  <a:pt x="12309" y="26917"/>
                </a:cubicBezTo>
                <a:cubicBezTo>
                  <a:pt x="17426" y="24361"/>
                  <a:pt x="11745" y="13086"/>
                  <a:pt x="6518" y="10763"/>
                </a:cubicBezTo>
                <a:cubicBezTo>
                  <a:pt x="5861" y="10471"/>
                  <a:pt x="3876" y="10966"/>
                  <a:pt x="4384" y="10458"/>
                </a:cubicBezTo>
                <a:cubicBezTo>
                  <a:pt x="6836" y="8006"/>
                  <a:pt x="12296" y="11996"/>
                  <a:pt x="14748" y="9544"/>
                </a:cubicBezTo>
                <a:cubicBezTo>
                  <a:pt x="16019" y="8273"/>
                  <a:pt x="10523" y="7287"/>
                  <a:pt x="11090" y="5581"/>
                </a:cubicBezTo>
                <a:cubicBezTo>
                  <a:pt x="12051" y="2689"/>
                  <a:pt x="15399" y="596"/>
                  <a:pt x="18405" y="95"/>
                </a:cubicBezTo>
                <a:cubicBezTo>
                  <a:pt x="20673" y="-283"/>
                  <a:pt x="21443" y="3592"/>
                  <a:pt x="23282" y="4972"/>
                </a:cubicBezTo>
                <a:cubicBezTo>
                  <a:pt x="26279" y="7221"/>
                  <a:pt x="30508" y="2533"/>
                  <a:pt x="34255" y="2533"/>
                </a:cubicBezTo>
                <a:cubicBezTo>
                  <a:pt x="37272" y="2533"/>
                  <a:pt x="37680" y="8438"/>
                  <a:pt x="40656" y="8934"/>
                </a:cubicBezTo>
                <a:cubicBezTo>
                  <a:pt x="45070" y="9670"/>
                  <a:pt x="49822" y="6908"/>
                  <a:pt x="54067" y="8324"/>
                </a:cubicBezTo>
                <a:cubicBezTo>
                  <a:pt x="58539" y="9816"/>
                  <a:pt x="61109" y="15130"/>
                  <a:pt x="62601" y="19602"/>
                </a:cubicBezTo>
                <a:cubicBezTo>
                  <a:pt x="63573" y="22516"/>
                  <a:pt x="69012" y="21960"/>
                  <a:pt x="70221" y="24784"/>
                </a:cubicBezTo>
                <a:cubicBezTo>
                  <a:pt x="71149" y="26950"/>
                  <a:pt x="72012" y="29606"/>
                  <a:pt x="71136" y="31794"/>
                </a:cubicBezTo>
                <a:cubicBezTo>
                  <a:pt x="70570" y="33209"/>
                  <a:pt x="67973" y="33986"/>
                  <a:pt x="68392" y="35452"/>
                </a:cubicBezTo>
                <a:cubicBezTo>
                  <a:pt x="69482" y="39267"/>
                  <a:pt x="71789" y="43121"/>
                  <a:pt x="71136" y="47034"/>
                </a:cubicBezTo>
                <a:cubicBezTo>
                  <a:pt x="70528" y="50678"/>
                  <a:pt x="65191" y="51656"/>
                  <a:pt x="61687" y="52825"/>
                </a:cubicBezTo>
                <a:cubicBezTo>
                  <a:pt x="59624" y="53513"/>
                  <a:pt x="59787" y="57319"/>
                  <a:pt x="57724" y="58007"/>
                </a:cubicBezTo>
                <a:cubicBezTo>
                  <a:pt x="55664" y="58694"/>
                  <a:pt x="53474" y="58919"/>
                  <a:pt x="51324" y="59226"/>
                </a:cubicBezTo>
                <a:cubicBezTo>
                  <a:pt x="47981" y="59704"/>
                  <a:pt x="45151" y="54748"/>
                  <a:pt x="41875" y="55568"/>
                </a:cubicBezTo>
                <a:cubicBezTo>
                  <a:pt x="34831" y="57331"/>
                  <a:pt x="27374" y="66012"/>
                  <a:pt x="21148" y="62274"/>
                </a:cubicBezTo>
                <a:cubicBezTo>
                  <a:pt x="14532" y="58302"/>
                  <a:pt x="18761" y="47026"/>
                  <a:pt x="17491" y="39414"/>
                </a:cubicBezTo>
                <a:cubicBezTo>
                  <a:pt x="16838" y="35500"/>
                  <a:pt x="11749" y="33836"/>
                  <a:pt x="8347" y="31794"/>
                </a:cubicBezTo>
                <a:cubicBezTo>
                  <a:pt x="6413" y="30633"/>
                  <a:pt x="3236" y="29285"/>
                  <a:pt x="1641" y="30880"/>
                </a:cubicBezTo>
              </a:path>
            </a:pathLst>
          </a:custGeom>
          <a:noFill/>
          <a:ln w="76200" cap="flat" cmpd="sng">
            <a:solidFill>
              <a:schemeClr val="lt1"/>
            </a:solidFill>
            <a:prstDash val="solid"/>
            <a:round/>
            <a:headEnd type="none" w="med" len="med"/>
            <a:tailEnd type="none" w="med" len="med"/>
          </a:ln>
        </p:spPr>
        <p:txBody>
          <a:bodyPr/>
          <a:lstStyle/>
          <a:p>
            <a:endParaRPr lang="en-US"/>
          </a:p>
        </p:txBody>
      </p:sp>
      <p:sp>
        <p:nvSpPr>
          <p:cNvPr id="32" name="Google Shape;61;p13">
            <a:extLst>
              <a:ext uri="{FF2B5EF4-FFF2-40B4-BE49-F238E27FC236}">
                <a16:creationId xmlns:a16="http://schemas.microsoft.com/office/drawing/2014/main" id="{19E1C374-E740-2DEF-3019-3763BCEF53FD}"/>
              </a:ext>
            </a:extLst>
          </p:cNvPr>
          <p:cNvSpPr/>
          <p:nvPr/>
        </p:nvSpPr>
        <p:spPr>
          <a:xfrm flipH="1">
            <a:off x="517707" y="447218"/>
            <a:ext cx="1788000" cy="1581175"/>
          </a:xfrm>
          <a:custGeom>
            <a:avLst/>
            <a:gdLst/>
            <a:ahLst/>
            <a:cxnLst/>
            <a:rect l="l" t="t" r="r" b="b"/>
            <a:pathLst>
              <a:path w="71520" h="63247" extrusionOk="0">
                <a:moveTo>
                  <a:pt x="1946" y="30575"/>
                </a:moveTo>
                <a:cubicBezTo>
                  <a:pt x="1946" y="25782"/>
                  <a:pt x="-1415" y="20536"/>
                  <a:pt x="727" y="16249"/>
                </a:cubicBezTo>
                <a:cubicBezTo>
                  <a:pt x="1305" y="15092"/>
                  <a:pt x="2785" y="17896"/>
                  <a:pt x="3470" y="18992"/>
                </a:cubicBezTo>
                <a:cubicBezTo>
                  <a:pt x="5568" y="22348"/>
                  <a:pt x="8769" y="28686"/>
                  <a:pt x="12309" y="26917"/>
                </a:cubicBezTo>
                <a:cubicBezTo>
                  <a:pt x="17426" y="24361"/>
                  <a:pt x="11745" y="13086"/>
                  <a:pt x="6518" y="10763"/>
                </a:cubicBezTo>
                <a:cubicBezTo>
                  <a:pt x="5861" y="10471"/>
                  <a:pt x="3876" y="10966"/>
                  <a:pt x="4384" y="10458"/>
                </a:cubicBezTo>
                <a:cubicBezTo>
                  <a:pt x="6836" y="8006"/>
                  <a:pt x="12296" y="11996"/>
                  <a:pt x="14748" y="9544"/>
                </a:cubicBezTo>
                <a:cubicBezTo>
                  <a:pt x="16019" y="8273"/>
                  <a:pt x="10523" y="7287"/>
                  <a:pt x="11090" y="5581"/>
                </a:cubicBezTo>
                <a:cubicBezTo>
                  <a:pt x="12051" y="2689"/>
                  <a:pt x="15399" y="596"/>
                  <a:pt x="18405" y="95"/>
                </a:cubicBezTo>
                <a:cubicBezTo>
                  <a:pt x="20673" y="-283"/>
                  <a:pt x="21443" y="3592"/>
                  <a:pt x="23282" y="4972"/>
                </a:cubicBezTo>
                <a:cubicBezTo>
                  <a:pt x="26279" y="7221"/>
                  <a:pt x="30508" y="2533"/>
                  <a:pt x="34255" y="2533"/>
                </a:cubicBezTo>
                <a:cubicBezTo>
                  <a:pt x="37272" y="2533"/>
                  <a:pt x="37680" y="8438"/>
                  <a:pt x="40656" y="8934"/>
                </a:cubicBezTo>
                <a:cubicBezTo>
                  <a:pt x="45070" y="9670"/>
                  <a:pt x="49822" y="6908"/>
                  <a:pt x="54067" y="8324"/>
                </a:cubicBezTo>
                <a:cubicBezTo>
                  <a:pt x="58539" y="9816"/>
                  <a:pt x="61109" y="15130"/>
                  <a:pt x="62601" y="19602"/>
                </a:cubicBezTo>
                <a:cubicBezTo>
                  <a:pt x="63573" y="22516"/>
                  <a:pt x="69012" y="21960"/>
                  <a:pt x="70221" y="24784"/>
                </a:cubicBezTo>
                <a:cubicBezTo>
                  <a:pt x="71149" y="26950"/>
                  <a:pt x="72012" y="29606"/>
                  <a:pt x="71136" y="31794"/>
                </a:cubicBezTo>
                <a:cubicBezTo>
                  <a:pt x="70570" y="33209"/>
                  <a:pt x="67973" y="33986"/>
                  <a:pt x="68392" y="35452"/>
                </a:cubicBezTo>
                <a:cubicBezTo>
                  <a:pt x="69482" y="39267"/>
                  <a:pt x="71789" y="43121"/>
                  <a:pt x="71136" y="47034"/>
                </a:cubicBezTo>
                <a:cubicBezTo>
                  <a:pt x="70528" y="50678"/>
                  <a:pt x="65191" y="51656"/>
                  <a:pt x="61687" y="52825"/>
                </a:cubicBezTo>
                <a:cubicBezTo>
                  <a:pt x="59624" y="53513"/>
                  <a:pt x="59787" y="57319"/>
                  <a:pt x="57724" y="58007"/>
                </a:cubicBezTo>
                <a:cubicBezTo>
                  <a:pt x="55664" y="58694"/>
                  <a:pt x="53474" y="58919"/>
                  <a:pt x="51324" y="59226"/>
                </a:cubicBezTo>
                <a:cubicBezTo>
                  <a:pt x="47981" y="59704"/>
                  <a:pt x="45151" y="54748"/>
                  <a:pt x="41875" y="55568"/>
                </a:cubicBezTo>
                <a:cubicBezTo>
                  <a:pt x="34831" y="57331"/>
                  <a:pt x="27374" y="66012"/>
                  <a:pt x="21148" y="62274"/>
                </a:cubicBezTo>
                <a:cubicBezTo>
                  <a:pt x="14532" y="58302"/>
                  <a:pt x="18761" y="47026"/>
                  <a:pt x="17491" y="39414"/>
                </a:cubicBezTo>
                <a:cubicBezTo>
                  <a:pt x="16838" y="35500"/>
                  <a:pt x="11749" y="33836"/>
                  <a:pt x="8347" y="31794"/>
                </a:cubicBezTo>
                <a:cubicBezTo>
                  <a:pt x="6413" y="30633"/>
                  <a:pt x="3236" y="29285"/>
                  <a:pt x="1641" y="30880"/>
                </a:cubicBezTo>
              </a:path>
            </a:pathLst>
          </a:custGeom>
          <a:noFill/>
          <a:ln w="76200" cap="flat" cmpd="sng">
            <a:solidFill>
              <a:schemeClr val="lt1"/>
            </a:solidFill>
            <a:prstDash val="solid"/>
            <a:round/>
            <a:headEnd type="none" w="med" len="med"/>
            <a:tailEnd type="none" w="med" len="med"/>
          </a:ln>
        </p:spPr>
        <p:txBody>
          <a:bodyPr/>
          <a:lstStyle/>
          <a:p>
            <a:endParaRPr lang="en-US"/>
          </a:p>
        </p:txBody>
      </p:sp>
      <p:sp>
        <p:nvSpPr>
          <p:cNvPr id="33" name="Google Shape;62;p13">
            <a:extLst>
              <a:ext uri="{FF2B5EF4-FFF2-40B4-BE49-F238E27FC236}">
                <a16:creationId xmlns:a16="http://schemas.microsoft.com/office/drawing/2014/main" id="{4B227FE0-C408-A37F-1AF7-F7F1B48DF1FA}"/>
              </a:ext>
            </a:extLst>
          </p:cNvPr>
          <p:cNvSpPr/>
          <p:nvPr/>
        </p:nvSpPr>
        <p:spPr>
          <a:xfrm rot="-590003">
            <a:off x="1828385" y="558701"/>
            <a:ext cx="225486" cy="1047673"/>
          </a:xfrm>
          <a:custGeom>
            <a:avLst/>
            <a:gdLst/>
            <a:ahLst/>
            <a:cxnLst/>
            <a:rect l="l" t="t" r="r" b="b"/>
            <a:pathLst>
              <a:path w="27899" h="55473" extrusionOk="0">
                <a:moveTo>
                  <a:pt x="27900" y="0"/>
                </a:moveTo>
                <a:cubicBezTo>
                  <a:pt x="18586" y="2070"/>
                  <a:pt x="6175" y="4083"/>
                  <a:pt x="2297" y="12801"/>
                </a:cubicBezTo>
                <a:cubicBezTo>
                  <a:pt x="-3671" y="26220"/>
                  <a:pt x="2876" y="45096"/>
                  <a:pt x="13270" y="55473"/>
                </a:cubicBezTo>
              </a:path>
            </a:pathLst>
          </a:custGeom>
          <a:noFill/>
          <a:ln w="38100" cap="flat" cmpd="sng">
            <a:solidFill>
              <a:schemeClr val="accent2"/>
            </a:solidFill>
            <a:prstDash val="solid"/>
            <a:round/>
            <a:headEnd type="diamond" w="med" len="med"/>
            <a:tailEnd type="oval" w="med" len="med"/>
          </a:ln>
        </p:spPr>
        <p:txBody>
          <a:bodyPr/>
          <a:lstStyle/>
          <a:p>
            <a:endParaRPr lang="en-US"/>
          </a:p>
        </p:txBody>
      </p:sp>
      <p:sp>
        <p:nvSpPr>
          <p:cNvPr id="34" name="Google Shape;63;p13">
            <a:extLst>
              <a:ext uri="{FF2B5EF4-FFF2-40B4-BE49-F238E27FC236}">
                <a16:creationId xmlns:a16="http://schemas.microsoft.com/office/drawing/2014/main" id="{7E513256-1A42-B20A-A226-376993C80545}"/>
              </a:ext>
            </a:extLst>
          </p:cNvPr>
          <p:cNvSpPr/>
          <p:nvPr/>
        </p:nvSpPr>
        <p:spPr>
          <a:xfrm>
            <a:off x="2359028" y="2865127"/>
            <a:ext cx="1234440" cy="312282"/>
          </a:xfrm>
          <a:prstGeom prst="flowChartTerminator">
            <a:avLst/>
          </a:prstGeom>
          <a:solidFill>
            <a:schemeClr val="bg1"/>
          </a:solidFill>
          <a:ln w="57150">
            <a:solidFill>
              <a:srgbClr val="64C7C9"/>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 name="Google Shape;65;p13">
            <a:extLst>
              <a:ext uri="{FF2B5EF4-FFF2-40B4-BE49-F238E27FC236}">
                <a16:creationId xmlns:a16="http://schemas.microsoft.com/office/drawing/2014/main" id="{DA3CD9B6-AE6B-227B-1FFC-3BF73CBA6071}"/>
              </a:ext>
            </a:extLst>
          </p:cNvPr>
          <p:cNvSpPr/>
          <p:nvPr/>
        </p:nvSpPr>
        <p:spPr>
          <a:xfrm>
            <a:off x="3182132" y="3572827"/>
            <a:ext cx="2987599" cy="572530"/>
          </a:xfrm>
          <a:custGeom>
            <a:avLst/>
            <a:gdLst/>
            <a:ahLst/>
            <a:cxnLst/>
            <a:rect l="l" t="t" r="r" b="b"/>
            <a:pathLst>
              <a:path w="93879" h="24422" extrusionOk="0">
                <a:moveTo>
                  <a:pt x="0" y="24422"/>
                </a:moveTo>
                <a:cubicBezTo>
                  <a:pt x="6010" y="17556"/>
                  <a:pt x="10992" y="8496"/>
                  <a:pt x="19508" y="5220"/>
                </a:cubicBezTo>
                <a:cubicBezTo>
                  <a:pt x="42674" y="-3691"/>
                  <a:pt x="69059" y="1562"/>
                  <a:pt x="93879" y="1562"/>
                </a:cubicBezTo>
              </a:path>
            </a:pathLst>
          </a:custGeom>
          <a:noFill/>
          <a:ln w="38100" cap="flat" cmpd="sng">
            <a:solidFill>
              <a:schemeClr val="accent2"/>
            </a:solidFill>
            <a:prstDash val="solid"/>
            <a:round/>
            <a:headEnd type="diamond" w="med" len="med"/>
            <a:tailEnd type="none" w="med" len="med"/>
          </a:ln>
        </p:spPr>
        <p:txBody>
          <a:bodyPr/>
          <a:lstStyle/>
          <a:p>
            <a:endParaRPr lang="en-US"/>
          </a:p>
        </p:txBody>
      </p:sp>
      <p:sp>
        <p:nvSpPr>
          <p:cNvPr id="37" name="Google Shape;66;p13">
            <a:extLst>
              <a:ext uri="{FF2B5EF4-FFF2-40B4-BE49-F238E27FC236}">
                <a16:creationId xmlns:a16="http://schemas.microsoft.com/office/drawing/2014/main" id="{50760E2C-2DF2-EB99-5D34-D31B23497ED9}"/>
              </a:ext>
            </a:extLst>
          </p:cNvPr>
          <p:cNvSpPr/>
          <p:nvPr/>
        </p:nvSpPr>
        <p:spPr>
          <a:xfrm>
            <a:off x="2241630" y="1734145"/>
            <a:ext cx="378939" cy="1199599"/>
          </a:xfrm>
          <a:custGeom>
            <a:avLst/>
            <a:gdLst/>
            <a:ahLst/>
            <a:cxnLst/>
            <a:rect l="l" t="t" r="r" b="b"/>
            <a:pathLst>
              <a:path w="15849" h="50902" extrusionOk="0">
                <a:moveTo>
                  <a:pt x="15849" y="50902"/>
                </a:moveTo>
                <a:cubicBezTo>
                  <a:pt x="14695" y="42828"/>
                  <a:pt x="10870" y="35244"/>
                  <a:pt x="10058" y="27128"/>
                </a:cubicBezTo>
                <a:cubicBezTo>
                  <a:pt x="9098" y="17532"/>
                  <a:pt x="6814" y="6825"/>
                  <a:pt x="0" y="0"/>
                </a:cubicBezTo>
              </a:path>
            </a:pathLst>
          </a:custGeom>
          <a:noFill/>
          <a:ln w="38100" cap="flat" cmpd="sng">
            <a:solidFill>
              <a:schemeClr val="accent2"/>
            </a:solidFill>
            <a:prstDash val="solid"/>
            <a:round/>
            <a:headEnd type="oval" w="med" len="med"/>
            <a:tailEnd type="diamond" w="med" len="med"/>
          </a:ln>
        </p:spPr>
        <p:txBody>
          <a:bodyPr/>
          <a:lstStyle/>
          <a:p>
            <a:endParaRPr lang="en-US"/>
          </a:p>
        </p:txBody>
      </p:sp>
      <p:sp>
        <p:nvSpPr>
          <p:cNvPr id="50" name="TextBox 49">
            <a:extLst>
              <a:ext uri="{FF2B5EF4-FFF2-40B4-BE49-F238E27FC236}">
                <a16:creationId xmlns:a16="http://schemas.microsoft.com/office/drawing/2014/main" id="{62691FDA-ADC0-BB92-12B1-1EC02A4FF4C7}"/>
              </a:ext>
            </a:extLst>
          </p:cNvPr>
          <p:cNvSpPr txBox="1"/>
          <p:nvPr/>
        </p:nvSpPr>
        <p:spPr>
          <a:xfrm>
            <a:off x="820154" y="2240920"/>
            <a:ext cx="1114289" cy="307777"/>
          </a:xfrm>
          <a:prstGeom prst="rect">
            <a:avLst/>
          </a:prstGeom>
          <a:noFill/>
        </p:spPr>
        <p:txBody>
          <a:bodyPr wrap="square" rtlCol="0">
            <a:spAutoFit/>
          </a:bodyPr>
          <a:lstStyle/>
          <a:p>
            <a:r>
              <a:rPr lang="en-US">
                <a:latin typeface="Archivo" panose="020B0604020202020204" charset="0"/>
                <a:cs typeface="Archivo" panose="020B0604020202020204" charset="0"/>
              </a:rPr>
              <a:t>Thalamus</a:t>
            </a:r>
          </a:p>
        </p:txBody>
      </p:sp>
      <p:sp>
        <p:nvSpPr>
          <p:cNvPr id="51" name="TextBox 50">
            <a:extLst>
              <a:ext uri="{FF2B5EF4-FFF2-40B4-BE49-F238E27FC236}">
                <a16:creationId xmlns:a16="http://schemas.microsoft.com/office/drawing/2014/main" id="{423ECDFA-7695-B058-1045-5268C0C70F5C}"/>
              </a:ext>
            </a:extLst>
          </p:cNvPr>
          <p:cNvSpPr txBox="1"/>
          <p:nvPr/>
        </p:nvSpPr>
        <p:spPr>
          <a:xfrm>
            <a:off x="2717769" y="3312791"/>
            <a:ext cx="1114289" cy="307777"/>
          </a:xfrm>
          <a:prstGeom prst="rect">
            <a:avLst/>
          </a:prstGeom>
          <a:noFill/>
        </p:spPr>
        <p:txBody>
          <a:bodyPr wrap="square" rtlCol="0">
            <a:spAutoFit/>
          </a:bodyPr>
          <a:lstStyle/>
          <a:p>
            <a:r>
              <a:rPr lang="en-US">
                <a:latin typeface="Archivo" panose="020B0604020202020204" charset="0"/>
                <a:cs typeface="Archivo" panose="020B0604020202020204" charset="0"/>
              </a:rPr>
              <a:t>Spinal cord</a:t>
            </a:r>
          </a:p>
        </p:txBody>
      </p:sp>
      <p:cxnSp>
        <p:nvCxnSpPr>
          <p:cNvPr id="53" name="Straight Arrow Connector 52">
            <a:extLst>
              <a:ext uri="{FF2B5EF4-FFF2-40B4-BE49-F238E27FC236}">
                <a16:creationId xmlns:a16="http://schemas.microsoft.com/office/drawing/2014/main" id="{9462F768-1A37-449F-CC15-2894CEEBA1AF}"/>
              </a:ext>
            </a:extLst>
          </p:cNvPr>
          <p:cNvCxnSpPr>
            <a:stCxn id="50" idx="0"/>
          </p:cNvCxnSpPr>
          <p:nvPr/>
        </p:nvCxnSpPr>
        <p:spPr>
          <a:xfrm flipV="1">
            <a:off x="1377299" y="1734145"/>
            <a:ext cx="623614" cy="5067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Explosion: 8 Points 1">
            <a:extLst>
              <a:ext uri="{FF2B5EF4-FFF2-40B4-BE49-F238E27FC236}">
                <a16:creationId xmlns:a16="http://schemas.microsoft.com/office/drawing/2014/main" id="{F05E1A7F-FF96-E80D-E0D4-61C2577C6586}"/>
              </a:ext>
            </a:extLst>
          </p:cNvPr>
          <p:cNvSpPr/>
          <p:nvPr/>
        </p:nvSpPr>
        <p:spPr>
          <a:xfrm>
            <a:off x="6355188" y="2823323"/>
            <a:ext cx="2518347" cy="1878323"/>
          </a:xfrm>
          <a:prstGeom prst="irregularSeal1">
            <a:avLst/>
          </a:prstGeom>
          <a:solidFill>
            <a:srgbClr val="F8C1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7;p13">
            <a:extLst>
              <a:ext uri="{FF2B5EF4-FFF2-40B4-BE49-F238E27FC236}">
                <a16:creationId xmlns:a16="http://schemas.microsoft.com/office/drawing/2014/main" id="{F8920432-2520-ABFC-CAD6-263F5159B86C}"/>
              </a:ext>
            </a:extLst>
          </p:cNvPr>
          <p:cNvSpPr/>
          <p:nvPr/>
        </p:nvSpPr>
        <p:spPr>
          <a:xfrm rot="2125450">
            <a:off x="7074514" y="2210658"/>
            <a:ext cx="815346" cy="815346"/>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68;p13">
            <a:extLst>
              <a:ext uri="{FF2B5EF4-FFF2-40B4-BE49-F238E27FC236}">
                <a16:creationId xmlns:a16="http://schemas.microsoft.com/office/drawing/2014/main" id="{CA017A43-8FFA-159F-54E8-0E742797AD28}"/>
              </a:ext>
            </a:extLst>
          </p:cNvPr>
          <p:cNvSpPr/>
          <p:nvPr/>
        </p:nvSpPr>
        <p:spPr>
          <a:xfrm rot="5634881">
            <a:off x="8555729" y="2615961"/>
            <a:ext cx="815351" cy="815351"/>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69;p13">
            <a:extLst>
              <a:ext uri="{FF2B5EF4-FFF2-40B4-BE49-F238E27FC236}">
                <a16:creationId xmlns:a16="http://schemas.microsoft.com/office/drawing/2014/main" id="{08A757BD-0885-0BA9-B54E-8B80BC6D7A96}"/>
              </a:ext>
            </a:extLst>
          </p:cNvPr>
          <p:cNvSpPr/>
          <p:nvPr/>
        </p:nvSpPr>
        <p:spPr>
          <a:xfrm rot="20679927">
            <a:off x="5720359" y="2706667"/>
            <a:ext cx="815346" cy="815346"/>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70;p13">
            <a:extLst>
              <a:ext uri="{FF2B5EF4-FFF2-40B4-BE49-F238E27FC236}">
                <a16:creationId xmlns:a16="http://schemas.microsoft.com/office/drawing/2014/main" id="{09738A61-7272-EC5A-CD40-F613B2788645}"/>
              </a:ext>
            </a:extLst>
          </p:cNvPr>
          <p:cNvSpPr/>
          <p:nvPr/>
        </p:nvSpPr>
        <p:spPr>
          <a:xfrm rot="10981601">
            <a:off x="8458034" y="4070337"/>
            <a:ext cx="815344" cy="815344"/>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71;p13">
            <a:extLst>
              <a:ext uri="{FF2B5EF4-FFF2-40B4-BE49-F238E27FC236}">
                <a16:creationId xmlns:a16="http://schemas.microsoft.com/office/drawing/2014/main" id="{493320E5-42F4-ECB0-7D59-6027BC0B8B56}"/>
              </a:ext>
            </a:extLst>
          </p:cNvPr>
          <p:cNvSpPr/>
          <p:nvPr/>
        </p:nvSpPr>
        <p:spPr>
          <a:xfrm rot="13347379">
            <a:off x="7237910" y="4431096"/>
            <a:ext cx="815365" cy="815365"/>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68;p13">
            <a:extLst>
              <a:ext uri="{FF2B5EF4-FFF2-40B4-BE49-F238E27FC236}">
                <a16:creationId xmlns:a16="http://schemas.microsoft.com/office/drawing/2014/main" id="{931C2C2F-BED5-B957-C51F-AE5AF16C399F}"/>
              </a:ext>
            </a:extLst>
          </p:cNvPr>
          <p:cNvSpPr/>
          <p:nvPr/>
        </p:nvSpPr>
        <p:spPr>
          <a:xfrm rot="16200000">
            <a:off x="6071283" y="4091287"/>
            <a:ext cx="815351" cy="815351"/>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TextBox 11">
            <a:extLst>
              <a:ext uri="{FF2B5EF4-FFF2-40B4-BE49-F238E27FC236}">
                <a16:creationId xmlns:a16="http://schemas.microsoft.com/office/drawing/2014/main" id="{7694A347-CD22-9FDB-F2A1-F21D0747546E}"/>
              </a:ext>
            </a:extLst>
          </p:cNvPr>
          <p:cNvSpPr txBox="1"/>
          <p:nvPr/>
        </p:nvSpPr>
        <p:spPr>
          <a:xfrm>
            <a:off x="4483538" y="3729850"/>
            <a:ext cx="2060771" cy="523220"/>
          </a:xfrm>
          <a:prstGeom prst="rect">
            <a:avLst/>
          </a:prstGeom>
          <a:noFill/>
        </p:spPr>
        <p:txBody>
          <a:bodyPr wrap="square" rtlCol="0">
            <a:spAutoFit/>
          </a:bodyPr>
          <a:lstStyle/>
          <a:p>
            <a:r>
              <a:rPr lang="en-US">
                <a:latin typeface="Archivo" panose="020B0604020202020204" charset="0"/>
                <a:cs typeface="Archivo" panose="020B0604020202020204" charset="0"/>
              </a:rPr>
              <a:t>From pain, touch, and temperature receptors</a:t>
            </a:r>
          </a:p>
        </p:txBody>
      </p:sp>
      <p:sp>
        <p:nvSpPr>
          <p:cNvPr id="14" name="TextBox 13">
            <a:extLst>
              <a:ext uri="{FF2B5EF4-FFF2-40B4-BE49-F238E27FC236}">
                <a16:creationId xmlns:a16="http://schemas.microsoft.com/office/drawing/2014/main" id="{AA4DE15B-1879-851B-0BB0-9F1F34BAA45D}"/>
              </a:ext>
            </a:extLst>
          </p:cNvPr>
          <p:cNvSpPr txBox="1"/>
          <p:nvPr/>
        </p:nvSpPr>
        <p:spPr>
          <a:xfrm>
            <a:off x="5627061" y="733861"/>
            <a:ext cx="2850280" cy="707886"/>
          </a:xfrm>
          <a:prstGeom prst="rect">
            <a:avLst/>
          </a:prstGeom>
          <a:noFill/>
        </p:spPr>
        <p:txBody>
          <a:bodyPr wrap="square" rtlCol="0">
            <a:spAutoFit/>
          </a:bodyPr>
          <a:lstStyle/>
          <a:p>
            <a:r>
              <a:rPr lang="en-US" sz="4000" b="1">
                <a:latin typeface="Prompt" panose="00000500000000000000" pitchFamily="2" charset="-34"/>
                <a:cs typeface="Prompt" panose="00000500000000000000" pitchFamily="2" charset="-34"/>
              </a:rPr>
              <a:t>Opioids?</a:t>
            </a:r>
          </a:p>
        </p:txBody>
      </p:sp>
      <p:sp>
        <p:nvSpPr>
          <p:cNvPr id="20" name="TextBox 19">
            <a:extLst>
              <a:ext uri="{FF2B5EF4-FFF2-40B4-BE49-F238E27FC236}">
                <a16:creationId xmlns:a16="http://schemas.microsoft.com/office/drawing/2014/main" id="{71947B50-7DD8-C5EF-BBAA-FECF6BAE9B73}"/>
              </a:ext>
            </a:extLst>
          </p:cNvPr>
          <p:cNvSpPr txBox="1"/>
          <p:nvPr/>
        </p:nvSpPr>
        <p:spPr>
          <a:xfrm>
            <a:off x="224851" y="4737233"/>
            <a:ext cx="2660756" cy="307777"/>
          </a:xfrm>
          <a:prstGeom prst="rect">
            <a:avLst/>
          </a:prstGeom>
          <a:noFill/>
        </p:spPr>
        <p:txBody>
          <a:bodyPr wrap="square" lIns="91440" tIns="45720" rIns="91440" bIns="45720" rtlCol="0" anchor="t">
            <a:spAutoFit/>
          </a:bodyPr>
          <a:lstStyle/>
          <a:p>
            <a:r>
              <a:rPr lang="en-US" sz="700">
                <a:latin typeface="Archivo"/>
                <a:cs typeface="Archivo"/>
              </a:rPr>
              <a:t>Chou R, et al. </a:t>
            </a:r>
            <a:r>
              <a:rPr lang="en-US" sz="700" i="1">
                <a:latin typeface="Archivo"/>
                <a:cs typeface="Archivo"/>
              </a:rPr>
              <a:t>Journal of Pain</a:t>
            </a:r>
            <a:r>
              <a:rPr lang="en-US" sz="700">
                <a:latin typeface="Archivo"/>
                <a:cs typeface="Archivo"/>
              </a:rPr>
              <a:t>. 2009: 10(2): 113-130.</a:t>
            </a:r>
          </a:p>
          <a:p>
            <a:r>
              <a:rPr lang="en-US" sz="700" b="0" i="0">
                <a:solidFill>
                  <a:srgbClr val="212121"/>
                </a:solidFill>
                <a:effectLst/>
                <a:latin typeface="Archivo"/>
                <a:cs typeface="Archivo"/>
              </a:rPr>
              <a:t>Herman TF, </a:t>
            </a:r>
            <a:r>
              <a:rPr lang="en-US" sz="700">
                <a:solidFill>
                  <a:srgbClr val="212121"/>
                </a:solidFill>
                <a:latin typeface="Archivo"/>
                <a:cs typeface="Archivo"/>
              </a:rPr>
              <a:t>et al</a:t>
            </a:r>
            <a:r>
              <a:rPr lang="en-US" sz="700" b="0" i="0">
                <a:solidFill>
                  <a:srgbClr val="212121"/>
                </a:solidFill>
                <a:effectLst/>
                <a:latin typeface="Archivo"/>
                <a:cs typeface="Archivo"/>
              </a:rPr>
              <a:t>. </a:t>
            </a:r>
            <a:r>
              <a:rPr lang="en-US" sz="700">
                <a:solidFill>
                  <a:srgbClr val="212121"/>
                </a:solidFill>
                <a:latin typeface="Archivo"/>
                <a:cs typeface="Archivo"/>
              </a:rPr>
              <a:t>In: </a:t>
            </a:r>
            <a:r>
              <a:rPr lang="en-US" sz="700" i="1" err="1">
                <a:solidFill>
                  <a:srgbClr val="212121"/>
                </a:solidFill>
                <a:latin typeface="Archivo"/>
                <a:cs typeface="Archivo"/>
              </a:rPr>
              <a:t>StatPearls</a:t>
            </a:r>
            <a:r>
              <a:rPr lang="en-US" sz="700" b="0" i="0">
                <a:solidFill>
                  <a:srgbClr val="212121"/>
                </a:solidFill>
                <a:effectLst/>
                <a:latin typeface="Archivo"/>
                <a:cs typeface="Archivo"/>
              </a:rPr>
              <a:t>. </a:t>
            </a:r>
            <a:r>
              <a:rPr lang="en-US" sz="700">
                <a:solidFill>
                  <a:srgbClr val="212121"/>
                </a:solidFill>
                <a:latin typeface="Archivo"/>
                <a:cs typeface="Archivo"/>
              </a:rPr>
              <a:t>2024.</a:t>
            </a:r>
            <a:endParaRPr lang="en-US" sz="700">
              <a:latin typeface="Archivo"/>
              <a:cs typeface="Archivo"/>
            </a:endParaRPr>
          </a:p>
        </p:txBody>
      </p:sp>
      <p:sp>
        <p:nvSpPr>
          <p:cNvPr id="15" name="Connector: Curved 14">
            <a:extLst>
              <a:ext uri="{FF2B5EF4-FFF2-40B4-BE49-F238E27FC236}">
                <a16:creationId xmlns:a16="http://schemas.microsoft.com/office/drawing/2014/main" id="{0B6BE970-6638-1B4D-2664-8A3127C9103A}"/>
              </a:ext>
            </a:extLst>
          </p:cNvPr>
          <p:cNvSpPr/>
          <p:nvPr/>
        </p:nvSpPr>
        <p:spPr>
          <a:xfrm rot="10800000">
            <a:off x="2463150" y="2963160"/>
            <a:ext cx="221285" cy="1280160"/>
          </a:xfrm>
          <a:prstGeom prst="curvedConnector3">
            <a:avLst>
              <a:gd name="adj1" fmla="val 258160"/>
            </a:avLst>
          </a:prstGeom>
          <a:solidFill>
            <a:srgbClr val="E71224">
              <a:alpha val="5000"/>
            </a:srgbClr>
          </a:solidFill>
          <a:ln w="50800" cap="rnd">
            <a:solidFill>
              <a:schemeClr val="accent2"/>
            </a:solidFill>
            <a:headEnd type="oval"/>
            <a:tailEnd type="diamon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E71224"/>
              </a:solidFill>
            </a:endParaRPr>
          </a:p>
        </p:txBody>
      </p:sp>
      <p:sp>
        <p:nvSpPr>
          <p:cNvPr id="18" name="TextBox 17">
            <a:extLst>
              <a:ext uri="{FF2B5EF4-FFF2-40B4-BE49-F238E27FC236}">
                <a16:creationId xmlns:a16="http://schemas.microsoft.com/office/drawing/2014/main" id="{7C63CC13-5E32-4C03-6670-FD6CC39BBA00}"/>
              </a:ext>
            </a:extLst>
          </p:cNvPr>
          <p:cNvSpPr txBox="1"/>
          <p:nvPr/>
        </p:nvSpPr>
        <p:spPr>
          <a:xfrm>
            <a:off x="6780575" y="3331598"/>
            <a:ext cx="1786436" cy="861774"/>
          </a:xfrm>
          <a:prstGeom prst="rect">
            <a:avLst/>
          </a:prstGeom>
          <a:noFill/>
        </p:spPr>
        <p:txBody>
          <a:bodyPr wrap="square" rtlCol="0">
            <a:spAutoFit/>
          </a:bodyPr>
          <a:lstStyle/>
          <a:p>
            <a:r>
              <a:rPr lang="en-US" sz="5000" b="1">
                <a:solidFill>
                  <a:srgbClr val="000E2F"/>
                </a:solidFill>
                <a:latin typeface="Prompt" panose="00000500000000000000" pitchFamily="2" charset="-34"/>
                <a:cs typeface="Prompt" panose="00000500000000000000" pitchFamily="2" charset="-34"/>
              </a:rPr>
              <a:t>PAIN</a:t>
            </a:r>
          </a:p>
        </p:txBody>
      </p:sp>
    </p:spTree>
    <p:extLst>
      <p:ext uri="{BB962C8B-B14F-4D97-AF65-F5344CB8AC3E}">
        <p14:creationId xmlns:p14="http://schemas.microsoft.com/office/powerpoint/2010/main" val="2308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45F11-903D-668D-2B63-F45FAB6CAAE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896797A-79B2-DCFB-50E6-0505A27BCCE5}"/>
              </a:ext>
            </a:extLst>
          </p:cNvPr>
          <p:cNvSpPr/>
          <p:nvPr/>
        </p:nvSpPr>
        <p:spPr>
          <a:xfrm>
            <a:off x="112426" y="3320321"/>
            <a:ext cx="457200" cy="1716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795F81-1FE0-92E8-4642-4F16535FDA0A}"/>
              </a:ext>
            </a:extLst>
          </p:cNvPr>
          <p:cNvSpPr/>
          <p:nvPr/>
        </p:nvSpPr>
        <p:spPr>
          <a:xfrm>
            <a:off x="8184630" y="-59961"/>
            <a:ext cx="1274163" cy="9293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54;p13">
            <a:extLst>
              <a:ext uri="{FF2B5EF4-FFF2-40B4-BE49-F238E27FC236}">
                <a16:creationId xmlns:a16="http://schemas.microsoft.com/office/drawing/2014/main" id="{0CC0C446-13DC-9FCE-DD41-DCC9B7A4B6EE}"/>
              </a:ext>
            </a:extLst>
          </p:cNvPr>
          <p:cNvSpPr/>
          <p:nvPr/>
        </p:nvSpPr>
        <p:spPr>
          <a:xfrm>
            <a:off x="2455178" y="3893827"/>
            <a:ext cx="1143018" cy="381024"/>
          </a:xfrm>
          <a:prstGeom prst="flowChartTerminator">
            <a:avLst/>
          </a:prstGeom>
          <a:solidFill>
            <a:schemeClr val="bg1"/>
          </a:solidFill>
          <a:ln w="57150">
            <a:solidFill>
              <a:srgbClr val="64C7C9"/>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6" name="Google Shape;55;p13">
            <a:extLst>
              <a:ext uri="{FF2B5EF4-FFF2-40B4-BE49-F238E27FC236}">
                <a16:creationId xmlns:a16="http://schemas.microsoft.com/office/drawing/2014/main" id="{58CFB0E2-311C-B5F6-990E-8828967F9769}"/>
              </a:ext>
            </a:extLst>
          </p:cNvPr>
          <p:cNvGrpSpPr/>
          <p:nvPr/>
        </p:nvGrpSpPr>
        <p:grpSpPr>
          <a:xfrm>
            <a:off x="347327" y="274299"/>
            <a:ext cx="4099532" cy="1910804"/>
            <a:chOff x="2644125" y="274300"/>
            <a:chExt cx="4351021" cy="2028024"/>
          </a:xfrm>
        </p:grpSpPr>
        <p:sp>
          <p:nvSpPr>
            <p:cNvPr id="27" name="Google Shape;56;p13">
              <a:extLst>
                <a:ext uri="{FF2B5EF4-FFF2-40B4-BE49-F238E27FC236}">
                  <a16:creationId xmlns:a16="http://schemas.microsoft.com/office/drawing/2014/main" id="{EBC9769D-B69E-FF3C-1CC6-3CFD62CB846A}"/>
                </a:ext>
              </a:extLst>
            </p:cNvPr>
            <p:cNvSpPr/>
            <p:nvPr/>
          </p:nvSpPr>
          <p:spPr>
            <a:xfrm>
              <a:off x="2644125" y="274300"/>
              <a:ext cx="2636496" cy="2028024"/>
            </a:xfrm>
            <a:prstGeom prst="cloud">
              <a:avLst/>
            </a:prstGeom>
            <a:solidFill>
              <a:srgbClr val="F8C1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Google Shape;57;p13">
              <a:extLst>
                <a:ext uri="{FF2B5EF4-FFF2-40B4-BE49-F238E27FC236}">
                  <a16:creationId xmlns:a16="http://schemas.microsoft.com/office/drawing/2014/main" id="{8F26CFFB-DC76-345F-57AA-14DAEBF5EC0D}"/>
                </a:ext>
              </a:extLst>
            </p:cNvPr>
            <p:cNvSpPr/>
            <p:nvPr/>
          </p:nvSpPr>
          <p:spPr>
            <a:xfrm flipH="1">
              <a:off x="4358650" y="274300"/>
              <a:ext cx="2636496" cy="2028024"/>
            </a:xfrm>
            <a:prstGeom prst="cloud">
              <a:avLst/>
            </a:prstGeom>
            <a:solidFill>
              <a:srgbClr val="F8C1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9" name="Google Shape;58;p13">
            <a:extLst>
              <a:ext uri="{FF2B5EF4-FFF2-40B4-BE49-F238E27FC236}">
                <a16:creationId xmlns:a16="http://schemas.microsoft.com/office/drawing/2014/main" id="{38EE74E6-5D09-325C-DD6F-29E87C8791FE}"/>
              </a:ext>
            </a:extLst>
          </p:cNvPr>
          <p:cNvSpPr/>
          <p:nvPr/>
        </p:nvSpPr>
        <p:spPr>
          <a:xfrm>
            <a:off x="2000913" y="1447802"/>
            <a:ext cx="312300" cy="312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59;p13">
            <a:extLst>
              <a:ext uri="{FF2B5EF4-FFF2-40B4-BE49-F238E27FC236}">
                <a16:creationId xmlns:a16="http://schemas.microsoft.com/office/drawing/2014/main" id="{E1D274FC-74AE-78F7-D07F-BAD43130D8C5}"/>
              </a:ext>
            </a:extLst>
          </p:cNvPr>
          <p:cNvSpPr/>
          <p:nvPr/>
        </p:nvSpPr>
        <p:spPr>
          <a:xfrm>
            <a:off x="2442888" y="1447802"/>
            <a:ext cx="312300" cy="312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 name="Google Shape;60;p13">
            <a:extLst>
              <a:ext uri="{FF2B5EF4-FFF2-40B4-BE49-F238E27FC236}">
                <a16:creationId xmlns:a16="http://schemas.microsoft.com/office/drawing/2014/main" id="{D8406522-937E-D26D-DFA8-1A1FE235E6A9}"/>
              </a:ext>
            </a:extLst>
          </p:cNvPr>
          <p:cNvSpPr/>
          <p:nvPr/>
        </p:nvSpPr>
        <p:spPr>
          <a:xfrm>
            <a:off x="2455177" y="424363"/>
            <a:ext cx="1788000" cy="1581175"/>
          </a:xfrm>
          <a:custGeom>
            <a:avLst/>
            <a:gdLst/>
            <a:ahLst/>
            <a:cxnLst/>
            <a:rect l="l" t="t" r="r" b="b"/>
            <a:pathLst>
              <a:path w="71520" h="63247" extrusionOk="0">
                <a:moveTo>
                  <a:pt x="1946" y="30575"/>
                </a:moveTo>
                <a:cubicBezTo>
                  <a:pt x="1946" y="25782"/>
                  <a:pt x="-1415" y="20536"/>
                  <a:pt x="727" y="16249"/>
                </a:cubicBezTo>
                <a:cubicBezTo>
                  <a:pt x="1305" y="15092"/>
                  <a:pt x="2785" y="17896"/>
                  <a:pt x="3470" y="18992"/>
                </a:cubicBezTo>
                <a:cubicBezTo>
                  <a:pt x="5568" y="22348"/>
                  <a:pt x="8769" y="28686"/>
                  <a:pt x="12309" y="26917"/>
                </a:cubicBezTo>
                <a:cubicBezTo>
                  <a:pt x="17426" y="24361"/>
                  <a:pt x="11745" y="13086"/>
                  <a:pt x="6518" y="10763"/>
                </a:cubicBezTo>
                <a:cubicBezTo>
                  <a:pt x="5861" y="10471"/>
                  <a:pt x="3876" y="10966"/>
                  <a:pt x="4384" y="10458"/>
                </a:cubicBezTo>
                <a:cubicBezTo>
                  <a:pt x="6836" y="8006"/>
                  <a:pt x="12296" y="11996"/>
                  <a:pt x="14748" y="9544"/>
                </a:cubicBezTo>
                <a:cubicBezTo>
                  <a:pt x="16019" y="8273"/>
                  <a:pt x="10523" y="7287"/>
                  <a:pt x="11090" y="5581"/>
                </a:cubicBezTo>
                <a:cubicBezTo>
                  <a:pt x="12051" y="2689"/>
                  <a:pt x="15399" y="596"/>
                  <a:pt x="18405" y="95"/>
                </a:cubicBezTo>
                <a:cubicBezTo>
                  <a:pt x="20673" y="-283"/>
                  <a:pt x="21443" y="3592"/>
                  <a:pt x="23282" y="4972"/>
                </a:cubicBezTo>
                <a:cubicBezTo>
                  <a:pt x="26279" y="7221"/>
                  <a:pt x="30508" y="2533"/>
                  <a:pt x="34255" y="2533"/>
                </a:cubicBezTo>
                <a:cubicBezTo>
                  <a:pt x="37272" y="2533"/>
                  <a:pt x="37680" y="8438"/>
                  <a:pt x="40656" y="8934"/>
                </a:cubicBezTo>
                <a:cubicBezTo>
                  <a:pt x="45070" y="9670"/>
                  <a:pt x="49822" y="6908"/>
                  <a:pt x="54067" y="8324"/>
                </a:cubicBezTo>
                <a:cubicBezTo>
                  <a:pt x="58539" y="9816"/>
                  <a:pt x="61109" y="15130"/>
                  <a:pt x="62601" y="19602"/>
                </a:cubicBezTo>
                <a:cubicBezTo>
                  <a:pt x="63573" y="22516"/>
                  <a:pt x="69012" y="21960"/>
                  <a:pt x="70221" y="24784"/>
                </a:cubicBezTo>
                <a:cubicBezTo>
                  <a:pt x="71149" y="26950"/>
                  <a:pt x="72012" y="29606"/>
                  <a:pt x="71136" y="31794"/>
                </a:cubicBezTo>
                <a:cubicBezTo>
                  <a:pt x="70570" y="33209"/>
                  <a:pt x="67973" y="33986"/>
                  <a:pt x="68392" y="35452"/>
                </a:cubicBezTo>
                <a:cubicBezTo>
                  <a:pt x="69482" y="39267"/>
                  <a:pt x="71789" y="43121"/>
                  <a:pt x="71136" y="47034"/>
                </a:cubicBezTo>
                <a:cubicBezTo>
                  <a:pt x="70528" y="50678"/>
                  <a:pt x="65191" y="51656"/>
                  <a:pt x="61687" y="52825"/>
                </a:cubicBezTo>
                <a:cubicBezTo>
                  <a:pt x="59624" y="53513"/>
                  <a:pt x="59787" y="57319"/>
                  <a:pt x="57724" y="58007"/>
                </a:cubicBezTo>
                <a:cubicBezTo>
                  <a:pt x="55664" y="58694"/>
                  <a:pt x="53474" y="58919"/>
                  <a:pt x="51324" y="59226"/>
                </a:cubicBezTo>
                <a:cubicBezTo>
                  <a:pt x="47981" y="59704"/>
                  <a:pt x="45151" y="54748"/>
                  <a:pt x="41875" y="55568"/>
                </a:cubicBezTo>
                <a:cubicBezTo>
                  <a:pt x="34831" y="57331"/>
                  <a:pt x="27374" y="66012"/>
                  <a:pt x="21148" y="62274"/>
                </a:cubicBezTo>
                <a:cubicBezTo>
                  <a:pt x="14532" y="58302"/>
                  <a:pt x="18761" y="47026"/>
                  <a:pt x="17491" y="39414"/>
                </a:cubicBezTo>
                <a:cubicBezTo>
                  <a:pt x="16838" y="35500"/>
                  <a:pt x="11749" y="33836"/>
                  <a:pt x="8347" y="31794"/>
                </a:cubicBezTo>
                <a:cubicBezTo>
                  <a:pt x="6413" y="30633"/>
                  <a:pt x="3236" y="29285"/>
                  <a:pt x="1641" y="30880"/>
                </a:cubicBezTo>
              </a:path>
            </a:pathLst>
          </a:custGeom>
          <a:noFill/>
          <a:ln w="76200" cap="flat" cmpd="sng">
            <a:solidFill>
              <a:schemeClr val="lt1"/>
            </a:solidFill>
            <a:prstDash val="solid"/>
            <a:round/>
            <a:headEnd type="none" w="med" len="med"/>
            <a:tailEnd type="none" w="med" len="med"/>
          </a:ln>
        </p:spPr>
        <p:txBody>
          <a:bodyPr/>
          <a:lstStyle/>
          <a:p>
            <a:endParaRPr lang="en-US"/>
          </a:p>
        </p:txBody>
      </p:sp>
      <p:sp>
        <p:nvSpPr>
          <p:cNvPr id="32" name="Google Shape;61;p13">
            <a:extLst>
              <a:ext uri="{FF2B5EF4-FFF2-40B4-BE49-F238E27FC236}">
                <a16:creationId xmlns:a16="http://schemas.microsoft.com/office/drawing/2014/main" id="{06C07F11-8DFA-1636-5E5D-22D9C89EDF03}"/>
              </a:ext>
            </a:extLst>
          </p:cNvPr>
          <p:cNvSpPr/>
          <p:nvPr/>
        </p:nvSpPr>
        <p:spPr>
          <a:xfrm flipH="1">
            <a:off x="517707" y="447218"/>
            <a:ext cx="1788000" cy="1581175"/>
          </a:xfrm>
          <a:custGeom>
            <a:avLst/>
            <a:gdLst/>
            <a:ahLst/>
            <a:cxnLst/>
            <a:rect l="l" t="t" r="r" b="b"/>
            <a:pathLst>
              <a:path w="71520" h="63247" extrusionOk="0">
                <a:moveTo>
                  <a:pt x="1946" y="30575"/>
                </a:moveTo>
                <a:cubicBezTo>
                  <a:pt x="1946" y="25782"/>
                  <a:pt x="-1415" y="20536"/>
                  <a:pt x="727" y="16249"/>
                </a:cubicBezTo>
                <a:cubicBezTo>
                  <a:pt x="1305" y="15092"/>
                  <a:pt x="2785" y="17896"/>
                  <a:pt x="3470" y="18992"/>
                </a:cubicBezTo>
                <a:cubicBezTo>
                  <a:pt x="5568" y="22348"/>
                  <a:pt x="8769" y="28686"/>
                  <a:pt x="12309" y="26917"/>
                </a:cubicBezTo>
                <a:cubicBezTo>
                  <a:pt x="17426" y="24361"/>
                  <a:pt x="11745" y="13086"/>
                  <a:pt x="6518" y="10763"/>
                </a:cubicBezTo>
                <a:cubicBezTo>
                  <a:pt x="5861" y="10471"/>
                  <a:pt x="3876" y="10966"/>
                  <a:pt x="4384" y="10458"/>
                </a:cubicBezTo>
                <a:cubicBezTo>
                  <a:pt x="6836" y="8006"/>
                  <a:pt x="12296" y="11996"/>
                  <a:pt x="14748" y="9544"/>
                </a:cubicBezTo>
                <a:cubicBezTo>
                  <a:pt x="16019" y="8273"/>
                  <a:pt x="10523" y="7287"/>
                  <a:pt x="11090" y="5581"/>
                </a:cubicBezTo>
                <a:cubicBezTo>
                  <a:pt x="12051" y="2689"/>
                  <a:pt x="15399" y="596"/>
                  <a:pt x="18405" y="95"/>
                </a:cubicBezTo>
                <a:cubicBezTo>
                  <a:pt x="20673" y="-283"/>
                  <a:pt x="21443" y="3592"/>
                  <a:pt x="23282" y="4972"/>
                </a:cubicBezTo>
                <a:cubicBezTo>
                  <a:pt x="26279" y="7221"/>
                  <a:pt x="30508" y="2533"/>
                  <a:pt x="34255" y="2533"/>
                </a:cubicBezTo>
                <a:cubicBezTo>
                  <a:pt x="37272" y="2533"/>
                  <a:pt x="37680" y="8438"/>
                  <a:pt x="40656" y="8934"/>
                </a:cubicBezTo>
                <a:cubicBezTo>
                  <a:pt x="45070" y="9670"/>
                  <a:pt x="49822" y="6908"/>
                  <a:pt x="54067" y="8324"/>
                </a:cubicBezTo>
                <a:cubicBezTo>
                  <a:pt x="58539" y="9816"/>
                  <a:pt x="61109" y="15130"/>
                  <a:pt x="62601" y="19602"/>
                </a:cubicBezTo>
                <a:cubicBezTo>
                  <a:pt x="63573" y="22516"/>
                  <a:pt x="69012" y="21960"/>
                  <a:pt x="70221" y="24784"/>
                </a:cubicBezTo>
                <a:cubicBezTo>
                  <a:pt x="71149" y="26950"/>
                  <a:pt x="72012" y="29606"/>
                  <a:pt x="71136" y="31794"/>
                </a:cubicBezTo>
                <a:cubicBezTo>
                  <a:pt x="70570" y="33209"/>
                  <a:pt x="67973" y="33986"/>
                  <a:pt x="68392" y="35452"/>
                </a:cubicBezTo>
                <a:cubicBezTo>
                  <a:pt x="69482" y="39267"/>
                  <a:pt x="71789" y="43121"/>
                  <a:pt x="71136" y="47034"/>
                </a:cubicBezTo>
                <a:cubicBezTo>
                  <a:pt x="70528" y="50678"/>
                  <a:pt x="65191" y="51656"/>
                  <a:pt x="61687" y="52825"/>
                </a:cubicBezTo>
                <a:cubicBezTo>
                  <a:pt x="59624" y="53513"/>
                  <a:pt x="59787" y="57319"/>
                  <a:pt x="57724" y="58007"/>
                </a:cubicBezTo>
                <a:cubicBezTo>
                  <a:pt x="55664" y="58694"/>
                  <a:pt x="53474" y="58919"/>
                  <a:pt x="51324" y="59226"/>
                </a:cubicBezTo>
                <a:cubicBezTo>
                  <a:pt x="47981" y="59704"/>
                  <a:pt x="45151" y="54748"/>
                  <a:pt x="41875" y="55568"/>
                </a:cubicBezTo>
                <a:cubicBezTo>
                  <a:pt x="34831" y="57331"/>
                  <a:pt x="27374" y="66012"/>
                  <a:pt x="21148" y="62274"/>
                </a:cubicBezTo>
                <a:cubicBezTo>
                  <a:pt x="14532" y="58302"/>
                  <a:pt x="18761" y="47026"/>
                  <a:pt x="17491" y="39414"/>
                </a:cubicBezTo>
                <a:cubicBezTo>
                  <a:pt x="16838" y="35500"/>
                  <a:pt x="11749" y="33836"/>
                  <a:pt x="8347" y="31794"/>
                </a:cubicBezTo>
                <a:cubicBezTo>
                  <a:pt x="6413" y="30633"/>
                  <a:pt x="3236" y="29285"/>
                  <a:pt x="1641" y="30880"/>
                </a:cubicBezTo>
              </a:path>
            </a:pathLst>
          </a:custGeom>
          <a:noFill/>
          <a:ln w="76200" cap="flat" cmpd="sng">
            <a:solidFill>
              <a:schemeClr val="lt1"/>
            </a:solidFill>
            <a:prstDash val="solid"/>
            <a:round/>
            <a:headEnd type="none" w="med" len="med"/>
            <a:tailEnd type="none" w="med" len="med"/>
          </a:ln>
        </p:spPr>
        <p:txBody>
          <a:bodyPr/>
          <a:lstStyle/>
          <a:p>
            <a:endParaRPr lang="en-US"/>
          </a:p>
        </p:txBody>
      </p:sp>
      <p:sp>
        <p:nvSpPr>
          <p:cNvPr id="34" name="Google Shape;63;p13">
            <a:extLst>
              <a:ext uri="{FF2B5EF4-FFF2-40B4-BE49-F238E27FC236}">
                <a16:creationId xmlns:a16="http://schemas.microsoft.com/office/drawing/2014/main" id="{EE7F675C-20BF-68BC-0575-AB5D5A4FE52B}"/>
              </a:ext>
            </a:extLst>
          </p:cNvPr>
          <p:cNvSpPr/>
          <p:nvPr/>
        </p:nvSpPr>
        <p:spPr>
          <a:xfrm>
            <a:off x="2359028" y="2865127"/>
            <a:ext cx="1234440" cy="312282"/>
          </a:xfrm>
          <a:prstGeom prst="flowChartTerminator">
            <a:avLst/>
          </a:prstGeom>
          <a:solidFill>
            <a:schemeClr val="bg1"/>
          </a:solidFill>
          <a:ln w="57150">
            <a:solidFill>
              <a:srgbClr val="64C7C9"/>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 name="Google Shape;65;p13">
            <a:extLst>
              <a:ext uri="{FF2B5EF4-FFF2-40B4-BE49-F238E27FC236}">
                <a16:creationId xmlns:a16="http://schemas.microsoft.com/office/drawing/2014/main" id="{08E235BA-2B6F-7FA2-40C3-731DA15B2BAF}"/>
              </a:ext>
            </a:extLst>
          </p:cNvPr>
          <p:cNvSpPr/>
          <p:nvPr/>
        </p:nvSpPr>
        <p:spPr>
          <a:xfrm>
            <a:off x="3182132" y="3572827"/>
            <a:ext cx="2987599" cy="572530"/>
          </a:xfrm>
          <a:custGeom>
            <a:avLst/>
            <a:gdLst/>
            <a:ahLst/>
            <a:cxnLst/>
            <a:rect l="l" t="t" r="r" b="b"/>
            <a:pathLst>
              <a:path w="93879" h="24422" extrusionOk="0">
                <a:moveTo>
                  <a:pt x="0" y="24422"/>
                </a:moveTo>
                <a:cubicBezTo>
                  <a:pt x="6010" y="17556"/>
                  <a:pt x="10992" y="8496"/>
                  <a:pt x="19508" y="5220"/>
                </a:cubicBezTo>
                <a:cubicBezTo>
                  <a:pt x="42674" y="-3691"/>
                  <a:pt x="69059" y="1562"/>
                  <a:pt x="93879" y="1562"/>
                </a:cubicBezTo>
              </a:path>
            </a:pathLst>
          </a:custGeom>
          <a:noFill/>
          <a:ln w="38100" cap="flat" cmpd="sng">
            <a:solidFill>
              <a:schemeClr val="accent2"/>
            </a:solidFill>
            <a:prstDash val="solid"/>
            <a:round/>
            <a:headEnd type="diamond" w="med" len="med"/>
            <a:tailEnd type="none" w="med" len="med"/>
          </a:ln>
        </p:spPr>
        <p:txBody>
          <a:bodyPr/>
          <a:lstStyle/>
          <a:p>
            <a:endParaRPr lang="en-US"/>
          </a:p>
        </p:txBody>
      </p:sp>
      <p:sp>
        <p:nvSpPr>
          <p:cNvPr id="37" name="Google Shape;66;p13">
            <a:extLst>
              <a:ext uri="{FF2B5EF4-FFF2-40B4-BE49-F238E27FC236}">
                <a16:creationId xmlns:a16="http://schemas.microsoft.com/office/drawing/2014/main" id="{678D9115-D0E8-2CFE-5612-C56216C93F1E}"/>
              </a:ext>
            </a:extLst>
          </p:cNvPr>
          <p:cNvSpPr/>
          <p:nvPr/>
        </p:nvSpPr>
        <p:spPr>
          <a:xfrm>
            <a:off x="2241630" y="1734145"/>
            <a:ext cx="378939" cy="1199599"/>
          </a:xfrm>
          <a:custGeom>
            <a:avLst/>
            <a:gdLst/>
            <a:ahLst/>
            <a:cxnLst/>
            <a:rect l="l" t="t" r="r" b="b"/>
            <a:pathLst>
              <a:path w="15849" h="50902" extrusionOk="0">
                <a:moveTo>
                  <a:pt x="15849" y="50902"/>
                </a:moveTo>
                <a:cubicBezTo>
                  <a:pt x="14695" y="42828"/>
                  <a:pt x="10870" y="35244"/>
                  <a:pt x="10058" y="27128"/>
                </a:cubicBezTo>
                <a:cubicBezTo>
                  <a:pt x="9098" y="17532"/>
                  <a:pt x="6814" y="6825"/>
                  <a:pt x="0" y="0"/>
                </a:cubicBezTo>
              </a:path>
            </a:pathLst>
          </a:custGeom>
          <a:noFill/>
          <a:ln w="38100" cap="flat" cmpd="sng">
            <a:solidFill>
              <a:schemeClr val="accent2"/>
            </a:solidFill>
            <a:prstDash val="solid"/>
            <a:round/>
            <a:headEnd type="oval" w="med" len="med"/>
            <a:tailEnd type="diamond" w="med" len="med"/>
          </a:ln>
        </p:spPr>
        <p:txBody>
          <a:bodyPr/>
          <a:lstStyle/>
          <a:p>
            <a:endParaRPr lang="en-US"/>
          </a:p>
        </p:txBody>
      </p:sp>
      <p:sp>
        <p:nvSpPr>
          <p:cNvPr id="50" name="TextBox 49">
            <a:extLst>
              <a:ext uri="{FF2B5EF4-FFF2-40B4-BE49-F238E27FC236}">
                <a16:creationId xmlns:a16="http://schemas.microsoft.com/office/drawing/2014/main" id="{4F74AADE-2692-4918-8209-3346D98FB47B}"/>
              </a:ext>
            </a:extLst>
          </p:cNvPr>
          <p:cNvSpPr txBox="1"/>
          <p:nvPr/>
        </p:nvSpPr>
        <p:spPr>
          <a:xfrm>
            <a:off x="820154" y="2240920"/>
            <a:ext cx="1114289" cy="307777"/>
          </a:xfrm>
          <a:prstGeom prst="rect">
            <a:avLst/>
          </a:prstGeom>
          <a:noFill/>
        </p:spPr>
        <p:txBody>
          <a:bodyPr wrap="square" rtlCol="0">
            <a:spAutoFit/>
          </a:bodyPr>
          <a:lstStyle/>
          <a:p>
            <a:r>
              <a:rPr lang="en-US">
                <a:latin typeface="Archivo" panose="020B0604020202020204" charset="0"/>
                <a:cs typeface="Archivo" panose="020B0604020202020204" charset="0"/>
              </a:rPr>
              <a:t>Thalamus</a:t>
            </a:r>
          </a:p>
        </p:txBody>
      </p:sp>
      <p:sp>
        <p:nvSpPr>
          <p:cNvPr id="51" name="TextBox 50">
            <a:extLst>
              <a:ext uri="{FF2B5EF4-FFF2-40B4-BE49-F238E27FC236}">
                <a16:creationId xmlns:a16="http://schemas.microsoft.com/office/drawing/2014/main" id="{42E1672C-0E47-F6FC-1661-FB02BF87FA5B}"/>
              </a:ext>
            </a:extLst>
          </p:cNvPr>
          <p:cNvSpPr txBox="1"/>
          <p:nvPr/>
        </p:nvSpPr>
        <p:spPr>
          <a:xfrm>
            <a:off x="2717769" y="3312791"/>
            <a:ext cx="1114289" cy="307777"/>
          </a:xfrm>
          <a:prstGeom prst="rect">
            <a:avLst/>
          </a:prstGeom>
          <a:noFill/>
        </p:spPr>
        <p:txBody>
          <a:bodyPr wrap="square" rtlCol="0">
            <a:spAutoFit/>
          </a:bodyPr>
          <a:lstStyle/>
          <a:p>
            <a:r>
              <a:rPr lang="en-US">
                <a:latin typeface="Archivo" panose="020B0604020202020204" charset="0"/>
                <a:cs typeface="Archivo" panose="020B0604020202020204" charset="0"/>
              </a:rPr>
              <a:t>Spinal cord</a:t>
            </a:r>
          </a:p>
        </p:txBody>
      </p:sp>
      <p:cxnSp>
        <p:nvCxnSpPr>
          <p:cNvPr id="53" name="Straight Arrow Connector 52">
            <a:extLst>
              <a:ext uri="{FF2B5EF4-FFF2-40B4-BE49-F238E27FC236}">
                <a16:creationId xmlns:a16="http://schemas.microsoft.com/office/drawing/2014/main" id="{5089000B-C16B-A86D-4AB5-84E8F3665D3E}"/>
              </a:ext>
            </a:extLst>
          </p:cNvPr>
          <p:cNvCxnSpPr>
            <a:stCxn id="50" idx="0"/>
          </p:cNvCxnSpPr>
          <p:nvPr/>
        </p:nvCxnSpPr>
        <p:spPr>
          <a:xfrm flipV="1">
            <a:off x="1377299" y="1734145"/>
            <a:ext cx="623614" cy="5067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Explosion: 8 Points 1">
            <a:extLst>
              <a:ext uri="{FF2B5EF4-FFF2-40B4-BE49-F238E27FC236}">
                <a16:creationId xmlns:a16="http://schemas.microsoft.com/office/drawing/2014/main" id="{0C4B3A24-9DCD-F45F-B535-4D601EC62F5C}"/>
              </a:ext>
            </a:extLst>
          </p:cNvPr>
          <p:cNvSpPr/>
          <p:nvPr/>
        </p:nvSpPr>
        <p:spPr>
          <a:xfrm>
            <a:off x="6355188" y="2823323"/>
            <a:ext cx="2518347" cy="1878323"/>
          </a:xfrm>
          <a:prstGeom prst="irregularSeal1">
            <a:avLst/>
          </a:prstGeom>
          <a:solidFill>
            <a:srgbClr val="F8C1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7;p13">
            <a:extLst>
              <a:ext uri="{FF2B5EF4-FFF2-40B4-BE49-F238E27FC236}">
                <a16:creationId xmlns:a16="http://schemas.microsoft.com/office/drawing/2014/main" id="{0C7B31FB-226C-9002-F3C1-E8EABBED0920}"/>
              </a:ext>
            </a:extLst>
          </p:cNvPr>
          <p:cNvSpPr/>
          <p:nvPr/>
        </p:nvSpPr>
        <p:spPr>
          <a:xfrm rot="2125450">
            <a:off x="7074514" y="2210658"/>
            <a:ext cx="815346" cy="815346"/>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68;p13">
            <a:extLst>
              <a:ext uri="{FF2B5EF4-FFF2-40B4-BE49-F238E27FC236}">
                <a16:creationId xmlns:a16="http://schemas.microsoft.com/office/drawing/2014/main" id="{A766F310-9AB8-046B-E24B-405E2D8A4074}"/>
              </a:ext>
            </a:extLst>
          </p:cNvPr>
          <p:cNvSpPr/>
          <p:nvPr/>
        </p:nvSpPr>
        <p:spPr>
          <a:xfrm rot="5634881">
            <a:off x="8555729" y="2615961"/>
            <a:ext cx="815351" cy="815351"/>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69;p13">
            <a:extLst>
              <a:ext uri="{FF2B5EF4-FFF2-40B4-BE49-F238E27FC236}">
                <a16:creationId xmlns:a16="http://schemas.microsoft.com/office/drawing/2014/main" id="{17D88549-6498-F300-162A-2A4BAC3DE29F}"/>
              </a:ext>
            </a:extLst>
          </p:cNvPr>
          <p:cNvSpPr/>
          <p:nvPr/>
        </p:nvSpPr>
        <p:spPr>
          <a:xfrm rot="20679927">
            <a:off x="5720359" y="2706667"/>
            <a:ext cx="815346" cy="815346"/>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70;p13">
            <a:extLst>
              <a:ext uri="{FF2B5EF4-FFF2-40B4-BE49-F238E27FC236}">
                <a16:creationId xmlns:a16="http://schemas.microsoft.com/office/drawing/2014/main" id="{A9316D5D-BAE0-0730-B022-F24E570A089F}"/>
              </a:ext>
            </a:extLst>
          </p:cNvPr>
          <p:cNvSpPr/>
          <p:nvPr/>
        </p:nvSpPr>
        <p:spPr>
          <a:xfrm rot="10981601">
            <a:off x="8458034" y="4070337"/>
            <a:ext cx="815344" cy="815344"/>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71;p13">
            <a:extLst>
              <a:ext uri="{FF2B5EF4-FFF2-40B4-BE49-F238E27FC236}">
                <a16:creationId xmlns:a16="http://schemas.microsoft.com/office/drawing/2014/main" id="{2AE8C3FD-952D-2EDB-033F-AF0542AFA111}"/>
              </a:ext>
            </a:extLst>
          </p:cNvPr>
          <p:cNvSpPr/>
          <p:nvPr/>
        </p:nvSpPr>
        <p:spPr>
          <a:xfrm rot="13347379">
            <a:off x="7237910" y="4431096"/>
            <a:ext cx="815365" cy="815365"/>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68;p13">
            <a:extLst>
              <a:ext uri="{FF2B5EF4-FFF2-40B4-BE49-F238E27FC236}">
                <a16:creationId xmlns:a16="http://schemas.microsoft.com/office/drawing/2014/main" id="{FCB2A1EC-8DB7-1677-6AE4-3CEB85638975}"/>
              </a:ext>
            </a:extLst>
          </p:cNvPr>
          <p:cNvSpPr/>
          <p:nvPr/>
        </p:nvSpPr>
        <p:spPr>
          <a:xfrm rot="16200000">
            <a:off x="6071283" y="4091287"/>
            <a:ext cx="815351" cy="815351"/>
          </a:xfrm>
          <a:prstGeom prst="lightningBolt">
            <a:avLst/>
          </a:prstGeom>
          <a:solidFill>
            <a:srgbClr val="EE69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TextBox 11">
            <a:extLst>
              <a:ext uri="{FF2B5EF4-FFF2-40B4-BE49-F238E27FC236}">
                <a16:creationId xmlns:a16="http://schemas.microsoft.com/office/drawing/2014/main" id="{EC90FE1D-B607-C547-C9D2-FAF466175FAB}"/>
              </a:ext>
            </a:extLst>
          </p:cNvPr>
          <p:cNvSpPr txBox="1"/>
          <p:nvPr/>
        </p:nvSpPr>
        <p:spPr>
          <a:xfrm>
            <a:off x="4483538" y="3729850"/>
            <a:ext cx="2060771" cy="523220"/>
          </a:xfrm>
          <a:prstGeom prst="rect">
            <a:avLst/>
          </a:prstGeom>
          <a:noFill/>
        </p:spPr>
        <p:txBody>
          <a:bodyPr wrap="square" rtlCol="0">
            <a:spAutoFit/>
          </a:bodyPr>
          <a:lstStyle/>
          <a:p>
            <a:r>
              <a:rPr lang="en-US">
                <a:latin typeface="Archivo" panose="020B0604020202020204" charset="0"/>
                <a:cs typeface="Archivo" panose="020B0604020202020204" charset="0"/>
              </a:rPr>
              <a:t>From pain, touch, and temperature receptors</a:t>
            </a:r>
          </a:p>
        </p:txBody>
      </p:sp>
      <p:sp>
        <p:nvSpPr>
          <p:cNvPr id="14" name="TextBox 13">
            <a:extLst>
              <a:ext uri="{FF2B5EF4-FFF2-40B4-BE49-F238E27FC236}">
                <a16:creationId xmlns:a16="http://schemas.microsoft.com/office/drawing/2014/main" id="{3B213CF8-678E-6357-4C31-CC269AF935FC}"/>
              </a:ext>
            </a:extLst>
          </p:cNvPr>
          <p:cNvSpPr txBox="1"/>
          <p:nvPr/>
        </p:nvSpPr>
        <p:spPr>
          <a:xfrm>
            <a:off x="5627061" y="733861"/>
            <a:ext cx="2850280" cy="707886"/>
          </a:xfrm>
          <a:prstGeom prst="rect">
            <a:avLst/>
          </a:prstGeom>
          <a:noFill/>
        </p:spPr>
        <p:txBody>
          <a:bodyPr wrap="square" rtlCol="0">
            <a:spAutoFit/>
          </a:bodyPr>
          <a:lstStyle/>
          <a:p>
            <a:r>
              <a:rPr lang="en-US" sz="4000" b="1">
                <a:latin typeface="Prompt" panose="00000500000000000000" pitchFamily="2" charset="-34"/>
                <a:cs typeface="Prompt" panose="00000500000000000000" pitchFamily="2" charset="-34"/>
              </a:rPr>
              <a:t>Opioids?</a:t>
            </a:r>
          </a:p>
        </p:txBody>
      </p:sp>
      <p:sp>
        <p:nvSpPr>
          <p:cNvPr id="18" name="TextBox 17">
            <a:extLst>
              <a:ext uri="{FF2B5EF4-FFF2-40B4-BE49-F238E27FC236}">
                <a16:creationId xmlns:a16="http://schemas.microsoft.com/office/drawing/2014/main" id="{85292833-2856-BA89-DF8B-CF958D30872D}"/>
              </a:ext>
            </a:extLst>
          </p:cNvPr>
          <p:cNvSpPr txBox="1"/>
          <p:nvPr/>
        </p:nvSpPr>
        <p:spPr>
          <a:xfrm>
            <a:off x="2261903" y="2010876"/>
            <a:ext cx="464695" cy="707886"/>
          </a:xfrm>
          <a:prstGeom prst="rect">
            <a:avLst/>
          </a:prstGeom>
          <a:noFill/>
        </p:spPr>
        <p:txBody>
          <a:bodyPr wrap="square" rtlCol="0">
            <a:spAutoFit/>
          </a:bodyPr>
          <a:lstStyle/>
          <a:p>
            <a:r>
              <a:rPr lang="en-US" sz="4000" b="1">
                <a:solidFill>
                  <a:srgbClr val="EE6921"/>
                </a:solidFill>
                <a:latin typeface="Prompt" panose="00000500000000000000" pitchFamily="2" charset="-34"/>
                <a:cs typeface="Prompt" panose="00000500000000000000" pitchFamily="2" charset="-34"/>
              </a:rPr>
              <a:t>≠</a:t>
            </a:r>
          </a:p>
        </p:txBody>
      </p:sp>
      <p:sp>
        <p:nvSpPr>
          <p:cNvPr id="17" name="Google Shape;62;p13">
            <a:extLst>
              <a:ext uri="{FF2B5EF4-FFF2-40B4-BE49-F238E27FC236}">
                <a16:creationId xmlns:a16="http://schemas.microsoft.com/office/drawing/2014/main" id="{2E2ADD72-6D51-A76F-E049-BDB7397F549A}"/>
              </a:ext>
            </a:extLst>
          </p:cNvPr>
          <p:cNvSpPr/>
          <p:nvPr/>
        </p:nvSpPr>
        <p:spPr>
          <a:xfrm rot="-590003">
            <a:off x="1828385" y="558701"/>
            <a:ext cx="225486" cy="1047673"/>
          </a:xfrm>
          <a:custGeom>
            <a:avLst/>
            <a:gdLst/>
            <a:ahLst/>
            <a:cxnLst/>
            <a:rect l="l" t="t" r="r" b="b"/>
            <a:pathLst>
              <a:path w="27899" h="55473" extrusionOk="0">
                <a:moveTo>
                  <a:pt x="27900" y="0"/>
                </a:moveTo>
                <a:cubicBezTo>
                  <a:pt x="18586" y="2070"/>
                  <a:pt x="6175" y="4083"/>
                  <a:pt x="2297" y="12801"/>
                </a:cubicBezTo>
                <a:cubicBezTo>
                  <a:pt x="-3671" y="26220"/>
                  <a:pt x="2876" y="45096"/>
                  <a:pt x="13270" y="55473"/>
                </a:cubicBezTo>
              </a:path>
            </a:pathLst>
          </a:custGeom>
          <a:noFill/>
          <a:ln w="38100" cap="flat" cmpd="sng">
            <a:solidFill>
              <a:schemeClr val="accent2"/>
            </a:solidFill>
            <a:prstDash val="solid"/>
            <a:round/>
            <a:headEnd type="diamond" w="med" len="med"/>
            <a:tailEnd type="oval" w="med" len="med"/>
          </a:ln>
        </p:spPr>
        <p:txBody>
          <a:bodyPr/>
          <a:lstStyle/>
          <a:p>
            <a:endParaRPr lang="en-US"/>
          </a:p>
        </p:txBody>
      </p:sp>
      <p:sp>
        <p:nvSpPr>
          <p:cNvPr id="19" name="TextBox 18">
            <a:extLst>
              <a:ext uri="{FF2B5EF4-FFF2-40B4-BE49-F238E27FC236}">
                <a16:creationId xmlns:a16="http://schemas.microsoft.com/office/drawing/2014/main" id="{CCC14A7A-3CA2-6000-335B-0D865B30C86B}"/>
              </a:ext>
            </a:extLst>
          </p:cNvPr>
          <p:cNvSpPr txBox="1"/>
          <p:nvPr/>
        </p:nvSpPr>
        <p:spPr>
          <a:xfrm>
            <a:off x="1603397" y="733322"/>
            <a:ext cx="464695" cy="707886"/>
          </a:xfrm>
          <a:prstGeom prst="rect">
            <a:avLst/>
          </a:prstGeom>
          <a:noFill/>
        </p:spPr>
        <p:txBody>
          <a:bodyPr wrap="square" rtlCol="0">
            <a:spAutoFit/>
          </a:bodyPr>
          <a:lstStyle/>
          <a:p>
            <a:r>
              <a:rPr lang="en-US" sz="4000" b="1">
                <a:solidFill>
                  <a:srgbClr val="EE6921"/>
                </a:solidFill>
                <a:latin typeface="Prompt" panose="00000500000000000000" pitchFamily="2" charset="-34"/>
                <a:cs typeface="Prompt" panose="00000500000000000000" pitchFamily="2" charset="-34"/>
              </a:rPr>
              <a:t>≠</a:t>
            </a:r>
          </a:p>
        </p:txBody>
      </p:sp>
      <p:sp>
        <p:nvSpPr>
          <p:cNvPr id="20" name="TextBox 19">
            <a:extLst>
              <a:ext uri="{FF2B5EF4-FFF2-40B4-BE49-F238E27FC236}">
                <a16:creationId xmlns:a16="http://schemas.microsoft.com/office/drawing/2014/main" id="{FB2D71AB-81BC-CAB2-11A7-64D58C0BEC9D}"/>
              </a:ext>
            </a:extLst>
          </p:cNvPr>
          <p:cNvSpPr txBox="1"/>
          <p:nvPr/>
        </p:nvSpPr>
        <p:spPr>
          <a:xfrm>
            <a:off x="224851" y="4737233"/>
            <a:ext cx="2660756" cy="307777"/>
          </a:xfrm>
          <a:prstGeom prst="rect">
            <a:avLst/>
          </a:prstGeom>
          <a:noFill/>
        </p:spPr>
        <p:txBody>
          <a:bodyPr wrap="square" lIns="91440" tIns="45720" rIns="91440" bIns="45720" rtlCol="0" anchor="t">
            <a:spAutoFit/>
          </a:bodyPr>
          <a:lstStyle/>
          <a:p>
            <a:r>
              <a:rPr lang="en-US" sz="700">
                <a:latin typeface="Archivo"/>
                <a:cs typeface="Archivo"/>
              </a:rPr>
              <a:t>Chou R, et al. </a:t>
            </a:r>
            <a:r>
              <a:rPr lang="en-US" sz="700" i="1">
                <a:latin typeface="Archivo"/>
                <a:cs typeface="Archivo"/>
              </a:rPr>
              <a:t>Journal of Pain</a:t>
            </a:r>
            <a:r>
              <a:rPr lang="en-US" sz="700">
                <a:latin typeface="Archivo"/>
                <a:cs typeface="Archivo"/>
              </a:rPr>
              <a:t>. 2009: 10(2): 113-130.</a:t>
            </a:r>
          </a:p>
          <a:p>
            <a:r>
              <a:rPr lang="en-US" sz="700" b="0" i="0">
                <a:solidFill>
                  <a:srgbClr val="212121"/>
                </a:solidFill>
                <a:effectLst/>
                <a:latin typeface="Archivo"/>
                <a:cs typeface="Archivo"/>
              </a:rPr>
              <a:t>Herman TF, </a:t>
            </a:r>
            <a:r>
              <a:rPr lang="en-US" sz="700">
                <a:solidFill>
                  <a:srgbClr val="212121"/>
                </a:solidFill>
                <a:latin typeface="Archivo"/>
                <a:cs typeface="Archivo"/>
              </a:rPr>
              <a:t>et al</a:t>
            </a:r>
            <a:r>
              <a:rPr lang="en-US" sz="700" b="0" i="0">
                <a:solidFill>
                  <a:srgbClr val="212121"/>
                </a:solidFill>
                <a:effectLst/>
                <a:latin typeface="Archivo"/>
                <a:cs typeface="Archivo"/>
              </a:rPr>
              <a:t>. </a:t>
            </a:r>
            <a:r>
              <a:rPr lang="en-US" sz="700">
                <a:solidFill>
                  <a:srgbClr val="212121"/>
                </a:solidFill>
                <a:latin typeface="Archivo"/>
                <a:cs typeface="Archivo"/>
              </a:rPr>
              <a:t>In: </a:t>
            </a:r>
            <a:r>
              <a:rPr lang="en-US" sz="700" i="1" err="1">
                <a:solidFill>
                  <a:srgbClr val="212121"/>
                </a:solidFill>
                <a:latin typeface="Archivo"/>
                <a:cs typeface="Archivo"/>
              </a:rPr>
              <a:t>StatPearls</a:t>
            </a:r>
            <a:r>
              <a:rPr lang="en-US" sz="700" b="0" i="0">
                <a:solidFill>
                  <a:srgbClr val="212121"/>
                </a:solidFill>
                <a:effectLst/>
                <a:latin typeface="Archivo"/>
                <a:cs typeface="Archivo"/>
              </a:rPr>
              <a:t>. </a:t>
            </a:r>
            <a:r>
              <a:rPr lang="en-US" sz="700">
                <a:solidFill>
                  <a:srgbClr val="212121"/>
                </a:solidFill>
                <a:latin typeface="Archivo"/>
                <a:cs typeface="Archivo"/>
              </a:rPr>
              <a:t>2024.</a:t>
            </a:r>
            <a:endParaRPr lang="en-US" sz="700">
              <a:latin typeface="Archivo"/>
              <a:cs typeface="Archivo"/>
            </a:endParaRPr>
          </a:p>
        </p:txBody>
      </p:sp>
      <p:sp>
        <p:nvSpPr>
          <p:cNvPr id="16" name="Connector: Curved 15">
            <a:extLst>
              <a:ext uri="{FF2B5EF4-FFF2-40B4-BE49-F238E27FC236}">
                <a16:creationId xmlns:a16="http://schemas.microsoft.com/office/drawing/2014/main" id="{A2B04098-2AF6-13FC-2A9F-2C8A69864B46}"/>
              </a:ext>
            </a:extLst>
          </p:cNvPr>
          <p:cNvSpPr/>
          <p:nvPr/>
        </p:nvSpPr>
        <p:spPr>
          <a:xfrm rot="10800000">
            <a:off x="2463150" y="2963160"/>
            <a:ext cx="221285" cy="1280160"/>
          </a:xfrm>
          <a:prstGeom prst="curvedConnector3">
            <a:avLst>
              <a:gd name="adj1" fmla="val 258160"/>
            </a:avLst>
          </a:prstGeom>
          <a:solidFill>
            <a:srgbClr val="E71224">
              <a:alpha val="5000"/>
            </a:srgbClr>
          </a:solidFill>
          <a:ln w="50800" cap="rnd">
            <a:solidFill>
              <a:schemeClr val="accent2"/>
            </a:solidFill>
            <a:headEnd type="oval"/>
            <a:tailEnd type="diamon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E71224"/>
              </a:solidFill>
            </a:endParaRPr>
          </a:p>
        </p:txBody>
      </p:sp>
      <p:sp>
        <p:nvSpPr>
          <p:cNvPr id="15" name="TextBox 14">
            <a:extLst>
              <a:ext uri="{FF2B5EF4-FFF2-40B4-BE49-F238E27FC236}">
                <a16:creationId xmlns:a16="http://schemas.microsoft.com/office/drawing/2014/main" id="{52D9588B-CBAE-C125-8C4D-FBD988980FF7}"/>
              </a:ext>
            </a:extLst>
          </p:cNvPr>
          <p:cNvSpPr txBox="1"/>
          <p:nvPr/>
        </p:nvSpPr>
        <p:spPr>
          <a:xfrm>
            <a:off x="1905791" y="3226337"/>
            <a:ext cx="464695" cy="707886"/>
          </a:xfrm>
          <a:prstGeom prst="rect">
            <a:avLst/>
          </a:prstGeom>
          <a:noFill/>
        </p:spPr>
        <p:txBody>
          <a:bodyPr wrap="square" rtlCol="0">
            <a:spAutoFit/>
          </a:bodyPr>
          <a:lstStyle/>
          <a:p>
            <a:r>
              <a:rPr lang="en-US" sz="4000" b="1" dirty="0">
                <a:solidFill>
                  <a:srgbClr val="EE6921"/>
                </a:solidFill>
                <a:latin typeface="Prompt" panose="00000500000000000000" pitchFamily="2" charset="-34"/>
                <a:cs typeface="Prompt" panose="00000500000000000000" pitchFamily="2" charset="-34"/>
              </a:rPr>
              <a:t>≠</a:t>
            </a:r>
          </a:p>
        </p:txBody>
      </p:sp>
      <p:sp>
        <p:nvSpPr>
          <p:cNvPr id="23" name="TextBox 22">
            <a:extLst>
              <a:ext uri="{FF2B5EF4-FFF2-40B4-BE49-F238E27FC236}">
                <a16:creationId xmlns:a16="http://schemas.microsoft.com/office/drawing/2014/main" id="{DE4A065A-7158-DC2C-833D-18F7ACFF29CC}"/>
              </a:ext>
            </a:extLst>
          </p:cNvPr>
          <p:cNvSpPr txBox="1"/>
          <p:nvPr/>
        </p:nvSpPr>
        <p:spPr>
          <a:xfrm>
            <a:off x="6780575" y="3331598"/>
            <a:ext cx="1786436" cy="861774"/>
          </a:xfrm>
          <a:prstGeom prst="rect">
            <a:avLst/>
          </a:prstGeom>
          <a:noFill/>
        </p:spPr>
        <p:txBody>
          <a:bodyPr wrap="square" rtlCol="0">
            <a:spAutoFit/>
          </a:bodyPr>
          <a:lstStyle/>
          <a:p>
            <a:r>
              <a:rPr lang="en-US" sz="5000" b="1">
                <a:solidFill>
                  <a:srgbClr val="000E2F"/>
                </a:solidFill>
                <a:latin typeface="Prompt" panose="00000500000000000000" pitchFamily="2" charset="-34"/>
                <a:cs typeface="Prompt" panose="00000500000000000000" pitchFamily="2" charset="-34"/>
              </a:rPr>
              <a:t>PAIN</a:t>
            </a:r>
          </a:p>
        </p:txBody>
      </p:sp>
    </p:spTree>
    <p:extLst>
      <p:ext uri="{BB962C8B-B14F-4D97-AF65-F5344CB8AC3E}">
        <p14:creationId xmlns:p14="http://schemas.microsoft.com/office/powerpoint/2010/main" val="234263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9FC31-DE8F-F7F4-678B-81262D7283F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2A247BA-656E-BC27-D761-997225D4F916}"/>
              </a:ext>
            </a:extLst>
          </p:cNvPr>
          <p:cNvSpPr/>
          <p:nvPr/>
        </p:nvSpPr>
        <p:spPr>
          <a:xfrm>
            <a:off x="112426" y="3320321"/>
            <a:ext cx="457200" cy="1716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95A8A26-0BD8-9F17-2829-580017F2A952}"/>
              </a:ext>
            </a:extLst>
          </p:cNvPr>
          <p:cNvSpPr/>
          <p:nvPr/>
        </p:nvSpPr>
        <p:spPr>
          <a:xfrm>
            <a:off x="8184630" y="-59961"/>
            <a:ext cx="1274163" cy="9293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D9F74DC-D482-C5F5-1446-64A1A57ED6F3}"/>
              </a:ext>
            </a:extLst>
          </p:cNvPr>
          <p:cNvSpPr txBox="1"/>
          <p:nvPr/>
        </p:nvSpPr>
        <p:spPr>
          <a:xfrm>
            <a:off x="5336433" y="4616971"/>
            <a:ext cx="3282625" cy="200055"/>
          </a:xfrm>
          <a:prstGeom prst="rect">
            <a:avLst/>
          </a:prstGeom>
          <a:noFill/>
        </p:spPr>
        <p:txBody>
          <a:bodyPr wrap="square" lIns="91440" tIns="45720" rIns="91440" bIns="45720" rtlCol="0" anchor="t">
            <a:spAutoFit/>
          </a:bodyPr>
          <a:lstStyle/>
          <a:p>
            <a:pPr algn="r"/>
            <a:r>
              <a:rPr lang="en-US" sz="700" b="0" i="0">
                <a:solidFill>
                  <a:srgbClr val="212121"/>
                </a:solidFill>
                <a:effectLst/>
                <a:latin typeface="Archivo"/>
                <a:ea typeface="Roboto"/>
                <a:cs typeface="Archivo"/>
              </a:rPr>
              <a:t>Strang J, et al. </a:t>
            </a:r>
            <a:r>
              <a:rPr lang="en-US" sz="700" b="0" i="1">
                <a:solidFill>
                  <a:srgbClr val="212121"/>
                </a:solidFill>
                <a:effectLst/>
                <a:latin typeface="Archivo"/>
                <a:ea typeface="Roboto"/>
                <a:cs typeface="Archivo"/>
              </a:rPr>
              <a:t>Nat Rev Dis Primers</a:t>
            </a:r>
            <a:r>
              <a:rPr lang="en-US" sz="700" b="0" i="0">
                <a:solidFill>
                  <a:srgbClr val="212121"/>
                </a:solidFill>
                <a:effectLst/>
                <a:latin typeface="Archivo"/>
                <a:ea typeface="Roboto"/>
                <a:cs typeface="Archivo"/>
              </a:rPr>
              <a:t>. 2020;6(1):3. </a:t>
            </a:r>
            <a:endParaRPr lang="en-US" sz="700">
              <a:latin typeface="Archivo"/>
              <a:ea typeface="Roboto"/>
              <a:cs typeface="Archivo"/>
            </a:endParaRPr>
          </a:p>
        </p:txBody>
      </p:sp>
      <p:pic>
        <p:nvPicPr>
          <p:cNvPr id="20" name="Graphic 19" descr="Arrow circle with solid fill">
            <a:extLst>
              <a:ext uri="{FF2B5EF4-FFF2-40B4-BE49-F238E27FC236}">
                <a16:creationId xmlns:a16="http://schemas.microsoft.com/office/drawing/2014/main" id="{76F052A9-7407-0748-3D1E-7FF4A7CDCD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899" y="243588"/>
            <a:ext cx="4054841" cy="4054841"/>
          </a:xfrm>
          <a:prstGeom prst="rect">
            <a:avLst/>
          </a:prstGeom>
        </p:spPr>
      </p:pic>
      <p:sp>
        <p:nvSpPr>
          <p:cNvPr id="21" name="TextBox 20">
            <a:extLst>
              <a:ext uri="{FF2B5EF4-FFF2-40B4-BE49-F238E27FC236}">
                <a16:creationId xmlns:a16="http://schemas.microsoft.com/office/drawing/2014/main" id="{8FBEA74E-630C-6DDF-B3C6-F079C0301853}"/>
              </a:ext>
            </a:extLst>
          </p:cNvPr>
          <p:cNvSpPr txBox="1"/>
          <p:nvPr/>
        </p:nvSpPr>
        <p:spPr>
          <a:xfrm>
            <a:off x="4512035" y="2128603"/>
            <a:ext cx="3335312" cy="1323439"/>
          </a:xfrm>
          <a:prstGeom prst="rect">
            <a:avLst/>
          </a:prstGeom>
          <a:noFill/>
        </p:spPr>
        <p:txBody>
          <a:bodyPr wrap="square" rtlCol="0">
            <a:spAutoFit/>
          </a:bodyPr>
          <a:lstStyle/>
          <a:p>
            <a:r>
              <a:rPr lang="en-US" sz="2000">
                <a:latin typeface="Archivo" panose="020B0604020202020204" charset="0"/>
                <a:cs typeface="Archivo" panose="020B0604020202020204" charset="0"/>
              </a:rPr>
              <a:t>Continued use of opioids leads to </a:t>
            </a:r>
            <a:r>
              <a:rPr lang="en-US" sz="2000" b="1">
                <a:latin typeface="Archivo" panose="020B0604020202020204" charset="0"/>
                <a:cs typeface="Archivo" panose="020B0604020202020204" charset="0"/>
              </a:rPr>
              <a:t>physical and chemical changes </a:t>
            </a:r>
            <a:r>
              <a:rPr lang="en-US" sz="2000">
                <a:latin typeface="Archivo" panose="020B0604020202020204" charset="0"/>
                <a:cs typeface="Archivo" panose="020B0604020202020204" charset="0"/>
              </a:rPr>
              <a:t>within the brain</a:t>
            </a:r>
          </a:p>
        </p:txBody>
      </p:sp>
      <p:sp>
        <p:nvSpPr>
          <p:cNvPr id="22" name="TextBox 21">
            <a:extLst>
              <a:ext uri="{FF2B5EF4-FFF2-40B4-BE49-F238E27FC236}">
                <a16:creationId xmlns:a16="http://schemas.microsoft.com/office/drawing/2014/main" id="{A8FA7C4A-127E-89D1-19C3-BBEFEE516FA8}"/>
              </a:ext>
            </a:extLst>
          </p:cNvPr>
          <p:cNvSpPr txBox="1"/>
          <p:nvPr/>
        </p:nvSpPr>
        <p:spPr>
          <a:xfrm>
            <a:off x="224850" y="3011188"/>
            <a:ext cx="2211048" cy="1015663"/>
          </a:xfrm>
          <a:prstGeom prst="rect">
            <a:avLst/>
          </a:prstGeom>
          <a:noFill/>
        </p:spPr>
        <p:txBody>
          <a:bodyPr wrap="square" rtlCol="0">
            <a:spAutoFit/>
          </a:bodyPr>
          <a:lstStyle/>
          <a:p>
            <a:r>
              <a:rPr lang="en-US" sz="2000">
                <a:latin typeface="Archivo" panose="020B0604020202020204" charset="0"/>
                <a:cs typeface="Archivo" panose="020B0604020202020204" charset="0"/>
              </a:rPr>
              <a:t>Alterations in </a:t>
            </a:r>
            <a:r>
              <a:rPr lang="en-US" sz="2000" b="1">
                <a:latin typeface="Archivo" panose="020B0604020202020204" charset="0"/>
                <a:cs typeface="Archivo" panose="020B0604020202020204" charset="0"/>
              </a:rPr>
              <a:t>reward</a:t>
            </a:r>
            <a:r>
              <a:rPr lang="en-US" sz="2000">
                <a:latin typeface="Archivo" panose="020B0604020202020204" charset="0"/>
                <a:cs typeface="Archivo" panose="020B0604020202020204" charset="0"/>
              </a:rPr>
              <a:t>, </a:t>
            </a:r>
            <a:r>
              <a:rPr lang="en-US" sz="2000" b="1">
                <a:latin typeface="Archivo" panose="020B0604020202020204" charset="0"/>
                <a:cs typeface="Archivo" panose="020B0604020202020204" charset="0"/>
              </a:rPr>
              <a:t>stress</a:t>
            </a:r>
            <a:r>
              <a:rPr lang="en-US" sz="2000">
                <a:latin typeface="Archivo" panose="020B0604020202020204" charset="0"/>
                <a:cs typeface="Archivo" panose="020B0604020202020204" charset="0"/>
              </a:rPr>
              <a:t>, </a:t>
            </a:r>
            <a:r>
              <a:rPr lang="en-US" sz="2000" b="1">
                <a:latin typeface="Archivo" panose="020B0604020202020204" charset="0"/>
                <a:cs typeface="Archivo" panose="020B0604020202020204" charset="0"/>
              </a:rPr>
              <a:t>pain</a:t>
            </a:r>
            <a:r>
              <a:rPr lang="en-US" sz="2000">
                <a:latin typeface="Archivo" panose="020B0604020202020204" charset="0"/>
                <a:cs typeface="Archivo" panose="020B0604020202020204" charset="0"/>
              </a:rPr>
              <a:t> pathways</a:t>
            </a:r>
          </a:p>
        </p:txBody>
      </p:sp>
      <p:sp>
        <p:nvSpPr>
          <p:cNvPr id="23" name="TextBox 22">
            <a:extLst>
              <a:ext uri="{FF2B5EF4-FFF2-40B4-BE49-F238E27FC236}">
                <a16:creationId xmlns:a16="http://schemas.microsoft.com/office/drawing/2014/main" id="{0C71BB6A-0F2E-5326-0A4E-0B14BB51E4FF}"/>
              </a:ext>
            </a:extLst>
          </p:cNvPr>
          <p:cNvSpPr txBox="1"/>
          <p:nvPr/>
        </p:nvSpPr>
        <p:spPr>
          <a:xfrm>
            <a:off x="1056399" y="447528"/>
            <a:ext cx="3594293" cy="400110"/>
          </a:xfrm>
          <a:prstGeom prst="rect">
            <a:avLst/>
          </a:prstGeom>
          <a:noFill/>
        </p:spPr>
        <p:txBody>
          <a:bodyPr wrap="square" rtlCol="0">
            <a:spAutoFit/>
          </a:bodyPr>
          <a:lstStyle/>
          <a:p>
            <a:r>
              <a:rPr lang="en-US" sz="2000" b="1">
                <a:latin typeface="Archivo" panose="020B0604020202020204" charset="0"/>
                <a:cs typeface="Archivo" panose="020B0604020202020204" charset="0"/>
              </a:rPr>
              <a:t>Drives</a:t>
            </a:r>
            <a:r>
              <a:rPr lang="en-US" sz="2000">
                <a:latin typeface="Archivo" panose="020B0604020202020204" charset="0"/>
                <a:cs typeface="Archivo" panose="020B0604020202020204" charset="0"/>
              </a:rPr>
              <a:t> drug-seeking behavior</a:t>
            </a:r>
          </a:p>
        </p:txBody>
      </p:sp>
      <p:sp>
        <p:nvSpPr>
          <p:cNvPr id="24" name="Rectangle 23">
            <a:extLst>
              <a:ext uri="{FF2B5EF4-FFF2-40B4-BE49-F238E27FC236}">
                <a16:creationId xmlns:a16="http://schemas.microsoft.com/office/drawing/2014/main" id="{9AF2B925-CDC7-ED4B-B5C2-4967EF907C96}"/>
              </a:ext>
            </a:extLst>
          </p:cNvPr>
          <p:cNvSpPr/>
          <p:nvPr/>
        </p:nvSpPr>
        <p:spPr>
          <a:xfrm>
            <a:off x="786984" y="447528"/>
            <a:ext cx="3942413" cy="11789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958D2A-C84C-3C8C-28AF-A37C22B9C755}"/>
              </a:ext>
            </a:extLst>
          </p:cNvPr>
          <p:cNvSpPr/>
          <p:nvPr/>
        </p:nvSpPr>
        <p:spPr>
          <a:xfrm>
            <a:off x="153644" y="1729358"/>
            <a:ext cx="2780675" cy="24379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08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EFAF0-B334-F730-DF5F-C253460A6E9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4E1E338-7EC8-8F92-BA35-4EB1A8DB3547}"/>
              </a:ext>
            </a:extLst>
          </p:cNvPr>
          <p:cNvSpPr/>
          <p:nvPr/>
        </p:nvSpPr>
        <p:spPr>
          <a:xfrm>
            <a:off x="112426" y="3320321"/>
            <a:ext cx="457200" cy="1716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9BB55E-841D-FFE6-973E-0E0ED238EEEC}"/>
              </a:ext>
            </a:extLst>
          </p:cNvPr>
          <p:cNvSpPr/>
          <p:nvPr/>
        </p:nvSpPr>
        <p:spPr>
          <a:xfrm>
            <a:off x="8184630" y="-59961"/>
            <a:ext cx="1274163" cy="9293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EA70AB4-F000-5E3B-B46D-85F79D8FA90A}"/>
              </a:ext>
            </a:extLst>
          </p:cNvPr>
          <p:cNvSpPr txBox="1"/>
          <p:nvPr/>
        </p:nvSpPr>
        <p:spPr>
          <a:xfrm>
            <a:off x="5381702" y="4616971"/>
            <a:ext cx="3234857" cy="200055"/>
          </a:xfrm>
          <a:prstGeom prst="rect">
            <a:avLst/>
          </a:prstGeom>
          <a:noFill/>
        </p:spPr>
        <p:txBody>
          <a:bodyPr wrap="square" lIns="91440" tIns="45720" rIns="91440" bIns="45720" rtlCol="0" anchor="t">
            <a:spAutoFit/>
          </a:bodyPr>
          <a:lstStyle/>
          <a:p>
            <a:pPr algn="r"/>
            <a:r>
              <a:rPr lang="en-US" sz="700" b="0" i="0">
                <a:solidFill>
                  <a:srgbClr val="212121"/>
                </a:solidFill>
                <a:effectLst/>
                <a:latin typeface="Archivo"/>
                <a:ea typeface="Roboto"/>
                <a:cs typeface="Archivo"/>
              </a:rPr>
              <a:t>Strang J, et al. </a:t>
            </a:r>
            <a:r>
              <a:rPr lang="en-US" sz="700" b="0" i="1">
                <a:solidFill>
                  <a:srgbClr val="212121"/>
                </a:solidFill>
                <a:effectLst/>
                <a:latin typeface="Archivo"/>
                <a:ea typeface="Roboto"/>
                <a:cs typeface="Archivo"/>
              </a:rPr>
              <a:t>Nat Rev Dis Primers</a:t>
            </a:r>
            <a:r>
              <a:rPr lang="en-US" sz="700" b="0" i="0">
                <a:solidFill>
                  <a:srgbClr val="212121"/>
                </a:solidFill>
                <a:effectLst/>
                <a:latin typeface="Archivo"/>
                <a:ea typeface="Roboto"/>
                <a:cs typeface="Archivo"/>
              </a:rPr>
              <a:t>. 2020;6(1):3. </a:t>
            </a:r>
            <a:endParaRPr lang="en-US" sz="700">
              <a:latin typeface="Archivo"/>
              <a:ea typeface="Roboto"/>
              <a:cs typeface="Archivo"/>
            </a:endParaRPr>
          </a:p>
        </p:txBody>
      </p:sp>
      <p:pic>
        <p:nvPicPr>
          <p:cNvPr id="20" name="Graphic 19" descr="Arrow circle with solid fill">
            <a:extLst>
              <a:ext uri="{FF2B5EF4-FFF2-40B4-BE49-F238E27FC236}">
                <a16:creationId xmlns:a16="http://schemas.microsoft.com/office/drawing/2014/main" id="{516052DC-8A77-EBFE-3838-603502D2F6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899" y="243588"/>
            <a:ext cx="4054841" cy="4054841"/>
          </a:xfrm>
          <a:prstGeom prst="rect">
            <a:avLst/>
          </a:prstGeom>
        </p:spPr>
      </p:pic>
      <p:sp>
        <p:nvSpPr>
          <p:cNvPr id="21" name="TextBox 20">
            <a:extLst>
              <a:ext uri="{FF2B5EF4-FFF2-40B4-BE49-F238E27FC236}">
                <a16:creationId xmlns:a16="http://schemas.microsoft.com/office/drawing/2014/main" id="{A373DC9F-3C4F-4957-202A-0F617443ABEA}"/>
              </a:ext>
            </a:extLst>
          </p:cNvPr>
          <p:cNvSpPr txBox="1"/>
          <p:nvPr/>
        </p:nvSpPr>
        <p:spPr>
          <a:xfrm>
            <a:off x="4512035" y="2128603"/>
            <a:ext cx="3335312" cy="1323439"/>
          </a:xfrm>
          <a:prstGeom prst="rect">
            <a:avLst/>
          </a:prstGeom>
          <a:noFill/>
        </p:spPr>
        <p:txBody>
          <a:bodyPr wrap="square" rtlCol="0">
            <a:spAutoFit/>
          </a:bodyPr>
          <a:lstStyle/>
          <a:p>
            <a:r>
              <a:rPr lang="en-US" sz="2000">
                <a:latin typeface="Archivo" panose="020B0604020202020204" charset="0"/>
                <a:cs typeface="Archivo" panose="020B0604020202020204" charset="0"/>
              </a:rPr>
              <a:t>Continued use of opioids leads to </a:t>
            </a:r>
            <a:r>
              <a:rPr lang="en-US" sz="2000" b="1">
                <a:latin typeface="Archivo" panose="020B0604020202020204" charset="0"/>
                <a:cs typeface="Archivo" panose="020B0604020202020204" charset="0"/>
              </a:rPr>
              <a:t>physical and chemical changes </a:t>
            </a:r>
            <a:r>
              <a:rPr lang="en-US" sz="2000">
                <a:latin typeface="Archivo" panose="020B0604020202020204" charset="0"/>
                <a:cs typeface="Archivo" panose="020B0604020202020204" charset="0"/>
              </a:rPr>
              <a:t>within the brain</a:t>
            </a:r>
          </a:p>
        </p:txBody>
      </p:sp>
      <p:sp>
        <p:nvSpPr>
          <p:cNvPr id="22" name="TextBox 21">
            <a:extLst>
              <a:ext uri="{FF2B5EF4-FFF2-40B4-BE49-F238E27FC236}">
                <a16:creationId xmlns:a16="http://schemas.microsoft.com/office/drawing/2014/main" id="{0EF193CF-F959-4432-A51A-1CAF1D7A5D06}"/>
              </a:ext>
            </a:extLst>
          </p:cNvPr>
          <p:cNvSpPr txBox="1"/>
          <p:nvPr/>
        </p:nvSpPr>
        <p:spPr>
          <a:xfrm>
            <a:off x="224850" y="3011188"/>
            <a:ext cx="2211048" cy="1015663"/>
          </a:xfrm>
          <a:prstGeom prst="rect">
            <a:avLst/>
          </a:prstGeom>
          <a:noFill/>
        </p:spPr>
        <p:txBody>
          <a:bodyPr wrap="square" rtlCol="0">
            <a:spAutoFit/>
          </a:bodyPr>
          <a:lstStyle/>
          <a:p>
            <a:r>
              <a:rPr lang="en-US" sz="2000">
                <a:latin typeface="Archivo" panose="020B0604020202020204" charset="0"/>
                <a:cs typeface="Archivo" panose="020B0604020202020204" charset="0"/>
              </a:rPr>
              <a:t>Alterations in </a:t>
            </a:r>
            <a:r>
              <a:rPr lang="en-US" sz="2000" b="1">
                <a:latin typeface="Archivo" panose="020B0604020202020204" charset="0"/>
                <a:cs typeface="Archivo" panose="020B0604020202020204" charset="0"/>
              </a:rPr>
              <a:t>reward</a:t>
            </a:r>
            <a:r>
              <a:rPr lang="en-US" sz="2000">
                <a:latin typeface="Archivo" panose="020B0604020202020204" charset="0"/>
                <a:cs typeface="Archivo" panose="020B0604020202020204" charset="0"/>
              </a:rPr>
              <a:t>, </a:t>
            </a:r>
            <a:r>
              <a:rPr lang="en-US" sz="2000" b="1">
                <a:latin typeface="Archivo" panose="020B0604020202020204" charset="0"/>
                <a:cs typeface="Archivo" panose="020B0604020202020204" charset="0"/>
              </a:rPr>
              <a:t>stress</a:t>
            </a:r>
            <a:r>
              <a:rPr lang="en-US" sz="2000">
                <a:latin typeface="Archivo" panose="020B0604020202020204" charset="0"/>
                <a:cs typeface="Archivo" panose="020B0604020202020204" charset="0"/>
              </a:rPr>
              <a:t>, </a:t>
            </a:r>
            <a:r>
              <a:rPr lang="en-US" sz="2000" b="1">
                <a:latin typeface="Archivo" panose="020B0604020202020204" charset="0"/>
                <a:cs typeface="Archivo" panose="020B0604020202020204" charset="0"/>
              </a:rPr>
              <a:t>pain</a:t>
            </a:r>
            <a:r>
              <a:rPr lang="en-US" sz="2000">
                <a:latin typeface="Archivo" panose="020B0604020202020204" charset="0"/>
                <a:cs typeface="Archivo" panose="020B0604020202020204" charset="0"/>
              </a:rPr>
              <a:t> pathways</a:t>
            </a:r>
          </a:p>
        </p:txBody>
      </p:sp>
      <p:sp>
        <p:nvSpPr>
          <p:cNvPr id="23" name="TextBox 22">
            <a:extLst>
              <a:ext uri="{FF2B5EF4-FFF2-40B4-BE49-F238E27FC236}">
                <a16:creationId xmlns:a16="http://schemas.microsoft.com/office/drawing/2014/main" id="{FA8EED4B-D888-E8C8-EE68-53BE29394F3C}"/>
              </a:ext>
            </a:extLst>
          </p:cNvPr>
          <p:cNvSpPr txBox="1"/>
          <p:nvPr/>
        </p:nvSpPr>
        <p:spPr>
          <a:xfrm>
            <a:off x="1056399" y="447528"/>
            <a:ext cx="3594293" cy="400110"/>
          </a:xfrm>
          <a:prstGeom prst="rect">
            <a:avLst/>
          </a:prstGeom>
          <a:noFill/>
        </p:spPr>
        <p:txBody>
          <a:bodyPr wrap="square" rtlCol="0">
            <a:spAutoFit/>
          </a:bodyPr>
          <a:lstStyle/>
          <a:p>
            <a:r>
              <a:rPr lang="en-US" sz="2000" b="1">
                <a:latin typeface="Archivo" panose="020B0604020202020204" charset="0"/>
                <a:cs typeface="Archivo" panose="020B0604020202020204" charset="0"/>
              </a:rPr>
              <a:t>Drives</a:t>
            </a:r>
            <a:r>
              <a:rPr lang="en-US" sz="2000">
                <a:latin typeface="Archivo" panose="020B0604020202020204" charset="0"/>
                <a:cs typeface="Archivo" panose="020B0604020202020204" charset="0"/>
              </a:rPr>
              <a:t> drug-seeking behavior</a:t>
            </a:r>
          </a:p>
        </p:txBody>
      </p:sp>
      <p:sp>
        <p:nvSpPr>
          <p:cNvPr id="2" name="Rectangle 1">
            <a:extLst>
              <a:ext uri="{FF2B5EF4-FFF2-40B4-BE49-F238E27FC236}">
                <a16:creationId xmlns:a16="http://schemas.microsoft.com/office/drawing/2014/main" id="{06AC142A-3778-A805-7ED9-AAE6247C8ECC}"/>
              </a:ext>
            </a:extLst>
          </p:cNvPr>
          <p:cNvSpPr/>
          <p:nvPr/>
        </p:nvSpPr>
        <p:spPr>
          <a:xfrm>
            <a:off x="786984" y="447528"/>
            <a:ext cx="3942413" cy="11789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33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4334D-EA8B-A682-5465-827EB0D569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5DF93B5-3D8D-E163-BD2F-F9580BCB7B7A}"/>
              </a:ext>
            </a:extLst>
          </p:cNvPr>
          <p:cNvSpPr/>
          <p:nvPr/>
        </p:nvSpPr>
        <p:spPr>
          <a:xfrm>
            <a:off x="112426" y="3320321"/>
            <a:ext cx="457200" cy="1716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53636E-C700-5247-3DA2-AC3C81FFD057}"/>
              </a:ext>
            </a:extLst>
          </p:cNvPr>
          <p:cNvSpPr/>
          <p:nvPr/>
        </p:nvSpPr>
        <p:spPr>
          <a:xfrm>
            <a:off x="8184630" y="-59961"/>
            <a:ext cx="1274163" cy="9293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E0EC694-816D-45A3-1372-4A0A5D6B33C7}"/>
              </a:ext>
            </a:extLst>
          </p:cNvPr>
          <p:cNvSpPr txBox="1"/>
          <p:nvPr/>
        </p:nvSpPr>
        <p:spPr>
          <a:xfrm>
            <a:off x="5132621" y="4616971"/>
            <a:ext cx="3487341" cy="200055"/>
          </a:xfrm>
          <a:prstGeom prst="rect">
            <a:avLst/>
          </a:prstGeom>
          <a:noFill/>
        </p:spPr>
        <p:txBody>
          <a:bodyPr wrap="square" lIns="91440" tIns="45720" rIns="91440" bIns="45720" rtlCol="0" anchor="t">
            <a:spAutoFit/>
          </a:bodyPr>
          <a:lstStyle/>
          <a:p>
            <a:pPr algn="r"/>
            <a:r>
              <a:rPr lang="en-US" sz="700" b="0" i="0">
                <a:solidFill>
                  <a:srgbClr val="212121"/>
                </a:solidFill>
                <a:effectLst/>
                <a:latin typeface="Archivo"/>
                <a:ea typeface="Roboto"/>
                <a:cs typeface="Archivo"/>
              </a:rPr>
              <a:t>Strang J, et al. </a:t>
            </a:r>
            <a:r>
              <a:rPr lang="en-US" sz="700" b="0" i="1">
                <a:solidFill>
                  <a:srgbClr val="212121"/>
                </a:solidFill>
                <a:effectLst/>
                <a:latin typeface="Archivo"/>
                <a:ea typeface="Roboto"/>
                <a:cs typeface="Archivo"/>
              </a:rPr>
              <a:t>Nat Rev Dis Primers</a:t>
            </a:r>
            <a:r>
              <a:rPr lang="en-US" sz="700" b="0" i="0">
                <a:solidFill>
                  <a:srgbClr val="212121"/>
                </a:solidFill>
                <a:effectLst/>
                <a:latin typeface="Archivo"/>
                <a:ea typeface="Roboto"/>
                <a:cs typeface="Archivo"/>
              </a:rPr>
              <a:t>. 2020;6(1):3. </a:t>
            </a:r>
            <a:endParaRPr lang="en-US" sz="700">
              <a:latin typeface="Archivo"/>
              <a:ea typeface="Roboto"/>
              <a:cs typeface="Archivo"/>
            </a:endParaRPr>
          </a:p>
        </p:txBody>
      </p:sp>
      <p:pic>
        <p:nvPicPr>
          <p:cNvPr id="20" name="Graphic 19" descr="Arrow circle with solid fill">
            <a:extLst>
              <a:ext uri="{FF2B5EF4-FFF2-40B4-BE49-F238E27FC236}">
                <a16:creationId xmlns:a16="http://schemas.microsoft.com/office/drawing/2014/main" id="{897797F1-33AC-2C6A-448B-E8183837F5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899" y="243588"/>
            <a:ext cx="4054841" cy="4054841"/>
          </a:xfrm>
          <a:prstGeom prst="rect">
            <a:avLst/>
          </a:prstGeom>
        </p:spPr>
      </p:pic>
      <p:sp>
        <p:nvSpPr>
          <p:cNvPr id="21" name="TextBox 20">
            <a:extLst>
              <a:ext uri="{FF2B5EF4-FFF2-40B4-BE49-F238E27FC236}">
                <a16:creationId xmlns:a16="http://schemas.microsoft.com/office/drawing/2014/main" id="{4E094B28-DA22-A309-E0C5-E6B09C2D4085}"/>
              </a:ext>
            </a:extLst>
          </p:cNvPr>
          <p:cNvSpPr txBox="1"/>
          <p:nvPr/>
        </p:nvSpPr>
        <p:spPr>
          <a:xfrm>
            <a:off x="4512035" y="2128603"/>
            <a:ext cx="3335312" cy="1323439"/>
          </a:xfrm>
          <a:prstGeom prst="rect">
            <a:avLst/>
          </a:prstGeom>
          <a:noFill/>
        </p:spPr>
        <p:txBody>
          <a:bodyPr wrap="square" rtlCol="0">
            <a:spAutoFit/>
          </a:bodyPr>
          <a:lstStyle/>
          <a:p>
            <a:r>
              <a:rPr lang="en-US" sz="2000">
                <a:latin typeface="Archivo" panose="020B0604020202020204" charset="0"/>
                <a:cs typeface="Archivo" panose="020B0604020202020204" charset="0"/>
              </a:rPr>
              <a:t>Continued use of opioids leads to </a:t>
            </a:r>
            <a:r>
              <a:rPr lang="en-US" sz="2000" b="1">
                <a:latin typeface="Archivo" panose="020B0604020202020204" charset="0"/>
                <a:cs typeface="Archivo" panose="020B0604020202020204" charset="0"/>
              </a:rPr>
              <a:t>physical and chemical changes </a:t>
            </a:r>
            <a:r>
              <a:rPr lang="en-US" sz="2000">
                <a:latin typeface="Archivo" panose="020B0604020202020204" charset="0"/>
                <a:cs typeface="Archivo" panose="020B0604020202020204" charset="0"/>
              </a:rPr>
              <a:t>within the brain</a:t>
            </a:r>
          </a:p>
        </p:txBody>
      </p:sp>
      <p:sp>
        <p:nvSpPr>
          <p:cNvPr id="22" name="TextBox 21">
            <a:extLst>
              <a:ext uri="{FF2B5EF4-FFF2-40B4-BE49-F238E27FC236}">
                <a16:creationId xmlns:a16="http://schemas.microsoft.com/office/drawing/2014/main" id="{1EBB03F0-AC97-AA93-F6D4-E998BB384869}"/>
              </a:ext>
            </a:extLst>
          </p:cNvPr>
          <p:cNvSpPr txBox="1"/>
          <p:nvPr/>
        </p:nvSpPr>
        <p:spPr>
          <a:xfrm>
            <a:off x="224850" y="3011188"/>
            <a:ext cx="2211048" cy="1015663"/>
          </a:xfrm>
          <a:prstGeom prst="rect">
            <a:avLst/>
          </a:prstGeom>
          <a:noFill/>
        </p:spPr>
        <p:txBody>
          <a:bodyPr wrap="square" rtlCol="0">
            <a:spAutoFit/>
          </a:bodyPr>
          <a:lstStyle/>
          <a:p>
            <a:r>
              <a:rPr lang="en-US" sz="2000">
                <a:latin typeface="Archivo" panose="020B0604020202020204" charset="0"/>
                <a:cs typeface="Archivo" panose="020B0604020202020204" charset="0"/>
              </a:rPr>
              <a:t>Alterations in </a:t>
            </a:r>
            <a:r>
              <a:rPr lang="en-US" sz="2000" b="1">
                <a:latin typeface="Archivo" panose="020B0604020202020204" charset="0"/>
                <a:cs typeface="Archivo" panose="020B0604020202020204" charset="0"/>
              </a:rPr>
              <a:t>reward</a:t>
            </a:r>
            <a:r>
              <a:rPr lang="en-US" sz="2000">
                <a:latin typeface="Archivo" panose="020B0604020202020204" charset="0"/>
                <a:cs typeface="Archivo" panose="020B0604020202020204" charset="0"/>
              </a:rPr>
              <a:t>, </a:t>
            </a:r>
            <a:r>
              <a:rPr lang="en-US" sz="2000" b="1">
                <a:latin typeface="Archivo" panose="020B0604020202020204" charset="0"/>
                <a:cs typeface="Archivo" panose="020B0604020202020204" charset="0"/>
              </a:rPr>
              <a:t>stress</a:t>
            </a:r>
            <a:r>
              <a:rPr lang="en-US" sz="2000">
                <a:latin typeface="Archivo" panose="020B0604020202020204" charset="0"/>
                <a:cs typeface="Archivo" panose="020B0604020202020204" charset="0"/>
              </a:rPr>
              <a:t>, </a:t>
            </a:r>
            <a:r>
              <a:rPr lang="en-US" sz="2000" b="1">
                <a:latin typeface="Archivo" panose="020B0604020202020204" charset="0"/>
                <a:cs typeface="Archivo" panose="020B0604020202020204" charset="0"/>
              </a:rPr>
              <a:t>pain</a:t>
            </a:r>
            <a:r>
              <a:rPr lang="en-US" sz="2000">
                <a:latin typeface="Archivo" panose="020B0604020202020204" charset="0"/>
                <a:cs typeface="Archivo" panose="020B0604020202020204" charset="0"/>
              </a:rPr>
              <a:t> pathways</a:t>
            </a:r>
          </a:p>
        </p:txBody>
      </p:sp>
      <p:sp>
        <p:nvSpPr>
          <p:cNvPr id="23" name="TextBox 22">
            <a:extLst>
              <a:ext uri="{FF2B5EF4-FFF2-40B4-BE49-F238E27FC236}">
                <a16:creationId xmlns:a16="http://schemas.microsoft.com/office/drawing/2014/main" id="{BC45FC42-9BD5-39E7-473C-BF67D4C2202B}"/>
              </a:ext>
            </a:extLst>
          </p:cNvPr>
          <p:cNvSpPr txBox="1"/>
          <p:nvPr/>
        </p:nvSpPr>
        <p:spPr>
          <a:xfrm>
            <a:off x="1056399" y="447528"/>
            <a:ext cx="3594293" cy="400110"/>
          </a:xfrm>
          <a:prstGeom prst="rect">
            <a:avLst/>
          </a:prstGeom>
          <a:noFill/>
        </p:spPr>
        <p:txBody>
          <a:bodyPr wrap="square" rtlCol="0">
            <a:spAutoFit/>
          </a:bodyPr>
          <a:lstStyle/>
          <a:p>
            <a:r>
              <a:rPr lang="en-US" sz="2000" b="1">
                <a:latin typeface="Archivo" panose="020B0604020202020204" charset="0"/>
                <a:cs typeface="Archivo" panose="020B0604020202020204" charset="0"/>
              </a:rPr>
              <a:t>Drives</a:t>
            </a:r>
            <a:r>
              <a:rPr lang="en-US" sz="2000">
                <a:latin typeface="Archivo" panose="020B0604020202020204" charset="0"/>
                <a:cs typeface="Archivo" panose="020B0604020202020204" charset="0"/>
              </a:rPr>
              <a:t> drug-seeking behavior</a:t>
            </a:r>
          </a:p>
        </p:txBody>
      </p:sp>
    </p:spTree>
    <p:extLst>
      <p:ext uri="{BB962C8B-B14F-4D97-AF65-F5344CB8AC3E}">
        <p14:creationId xmlns:p14="http://schemas.microsoft.com/office/powerpoint/2010/main" val="3623567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210A4-91F6-C474-306C-42082B9DD02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15B289-DA19-A981-E27D-D5745A8C9500}"/>
              </a:ext>
            </a:extLst>
          </p:cNvPr>
          <p:cNvSpPr/>
          <p:nvPr/>
        </p:nvSpPr>
        <p:spPr>
          <a:xfrm>
            <a:off x="112426" y="3320321"/>
            <a:ext cx="457200" cy="1716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6A30C52-E62C-91E3-9670-0F88E00BFA0B}"/>
              </a:ext>
            </a:extLst>
          </p:cNvPr>
          <p:cNvSpPr/>
          <p:nvPr/>
        </p:nvSpPr>
        <p:spPr>
          <a:xfrm>
            <a:off x="8184630" y="-59961"/>
            <a:ext cx="1274163" cy="9293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3515A5-AEE3-9EE8-A251-22DA13196765}"/>
              </a:ext>
            </a:extLst>
          </p:cNvPr>
          <p:cNvSpPr txBox="1"/>
          <p:nvPr/>
        </p:nvSpPr>
        <p:spPr>
          <a:xfrm>
            <a:off x="5132530" y="4616971"/>
            <a:ext cx="3487341" cy="200055"/>
          </a:xfrm>
          <a:prstGeom prst="rect">
            <a:avLst/>
          </a:prstGeom>
          <a:noFill/>
        </p:spPr>
        <p:txBody>
          <a:bodyPr wrap="square" lIns="91440" tIns="45720" rIns="91440" bIns="45720" rtlCol="0" anchor="t">
            <a:spAutoFit/>
          </a:bodyPr>
          <a:lstStyle/>
          <a:p>
            <a:pPr algn="r"/>
            <a:r>
              <a:rPr lang="en-US" sz="700" b="0" i="0">
                <a:solidFill>
                  <a:srgbClr val="212121"/>
                </a:solidFill>
                <a:effectLst/>
                <a:latin typeface="Archivo"/>
                <a:ea typeface="Roboto"/>
                <a:cs typeface="Archivo"/>
              </a:rPr>
              <a:t>Strang J, et al. </a:t>
            </a:r>
            <a:r>
              <a:rPr lang="en-US" sz="700" b="0" i="1">
                <a:solidFill>
                  <a:srgbClr val="212121"/>
                </a:solidFill>
                <a:effectLst/>
                <a:latin typeface="Archivo"/>
                <a:ea typeface="Roboto"/>
                <a:cs typeface="Archivo"/>
              </a:rPr>
              <a:t>Nat Rev Dis Primers</a:t>
            </a:r>
            <a:r>
              <a:rPr lang="en-US" sz="700" b="0" i="0">
                <a:solidFill>
                  <a:srgbClr val="212121"/>
                </a:solidFill>
                <a:effectLst/>
                <a:latin typeface="Archivo"/>
                <a:ea typeface="Roboto"/>
                <a:cs typeface="Archivo"/>
              </a:rPr>
              <a:t>. 2020;6(1):3. </a:t>
            </a:r>
            <a:endParaRPr lang="en-US" sz="700">
              <a:latin typeface="Archivo"/>
              <a:ea typeface="Roboto"/>
              <a:cs typeface="Archivo"/>
            </a:endParaRPr>
          </a:p>
        </p:txBody>
      </p:sp>
      <p:pic>
        <p:nvPicPr>
          <p:cNvPr id="20" name="Graphic 19" descr="Arrow circle with solid fill">
            <a:extLst>
              <a:ext uri="{FF2B5EF4-FFF2-40B4-BE49-F238E27FC236}">
                <a16:creationId xmlns:a16="http://schemas.microsoft.com/office/drawing/2014/main" id="{41A92A27-AABC-584F-C072-BD2DDEEDE7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899" y="243588"/>
            <a:ext cx="4054841" cy="4054841"/>
          </a:xfrm>
          <a:prstGeom prst="rect">
            <a:avLst/>
          </a:prstGeom>
        </p:spPr>
      </p:pic>
      <p:sp>
        <p:nvSpPr>
          <p:cNvPr id="22" name="TextBox 21">
            <a:extLst>
              <a:ext uri="{FF2B5EF4-FFF2-40B4-BE49-F238E27FC236}">
                <a16:creationId xmlns:a16="http://schemas.microsoft.com/office/drawing/2014/main" id="{D2DB0EF6-3DA5-2915-5804-57A7182398AC}"/>
              </a:ext>
            </a:extLst>
          </p:cNvPr>
          <p:cNvSpPr txBox="1"/>
          <p:nvPr/>
        </p:nvSpPr>
        <p:spPr>
          <a:xfrm>
            <a:off x="224850" y="3011188"/>
            <a:ext cx="2211048" cy="1015663"/>
          </a:xfrm>
          <a:prstGeom prst="rect">
            <a:avLst/>
          </a:prstGeom>
          <a:noFill/>
        </p:spPr>
        <p:txBody>
          <a:bodyPr wrap="square" rtlCol="0">
            <a:spAutoFit/>
          </a:bodyPr>
          <a:lstStyle/>
          <a:p>
            <a:r>
              <a:rPr lang="en-US" sz="2000">
                <a:latin typeface="Archivo" panose="020B0604020202020204" charset="0"/>
                <a:cs typeface="Archivo" panose="020B0604020202020204" charset="0"/>
              </a:rPr>
              <a:t>Alterations in </a:t>
            </a:r>
            <a:r>
              <a:rPr lang="en-US" sz="2000" b="1">
                <a:latin typeface="Archivo" panose="020B0604020202020204" charset="0"/>
                <a:cs typeface="Archivo" panose="020B0604020202020204" charset="0"/>
              </a:rPr>
              <a:t>reward</a:t>
            </a:r>
            <a:r>
              <a:rPr lang="en-US" sz="2000">
                <a:latin typeface="Archivo" panose="020B0604020202020204" charset="0"/>
                <a:cs typeface="Archivo" panose="020B0604020202020204" charset="0"/>
              </a:rPr>
              <a:t>, </a:t>
            </a:r>
            <a:r>
              <a:rPr lang="en-US" sz="2000" b="1">
                <a:latin typeface="Archivo" panose="020B0604020202020204" charset="0"/>
                <a:cs typeface="Archivo" panose="020B0604020202020204" charset="0"/>
              </a:rPr>
              <a:t>stress</a:t>
            </a:r>
            <a:r>
              <a:rPr lang="en-US" sz="2000">
                <a:latin typeface="Archivo" panose="020B0604020202020204" charset="0"/>
                <a:cs typeface="Archivo" panose="020B0604020202020204" charset="0"/>
              </a:rPr>
              <a:t>, </a:t>
            </a:r>
            <a:r>
              <a:rPr lang="en-US" sz="2000" b="1">
                <a:latin typeface="Archivo" panose="020B0604020202020204" charset="0"/>
                <a:cs typeface="Archivo" panose="020B0604020202020204" charset="0"/>
              </a:rPr>
              <a:t>pain</a:t>
            </a:r>
            <a:r>
              <a:rPr lang="en-US" sz="2000">
                <a:latin typeface="Archivo" panose="020B0604020202020204" charset="0"/>
                <a:cs typeface="Archivo" panose="020B0604020202020204" charset="0"/>
              </a:rPr>
              <a:t> pathways</a:t>
            </a:r>
          </a:p>
        </p:txBody>
      </p:sp>
      <p:sp>
        <p:nvSpPr>
          <p:cNvPr id="23" name="TextBox 22">
            <a:extLst>
              <a:ext uri="{FF2B5EF4-FFF2-40B4-BE49-F238E27FC236}">
                <a16:creationId xmlns:a16="http://schemas.microsoft.com/office/drawing/2014/main" id="{CF55D630-2FE6-6FAD-2438-AC0F20D4B78D}"/>
              </a:ext>
            </a:extLst>
          </p:cNvPr>
          <p:cNvSpPr txBox="1"/>
          <p:nvPr/>
        </p:nvSpPr>
        <p:spPr>
          <a:xfrm>
            <a:off x="1056399" y="447528"/>
            <a:ext cx="3594293" cy="400110"/>
          </a:xfrm>
          <a:prstGeom prst="rect">
            <a:avLst/>
          </a:prstGeom>
          <a:noFill/>
        </p:spPr>
        <p:txBody>
          <a:bodyPr wrap="square" rtlCol="0">
            <a:spAutoFit/>
          </a:bodyPr>
          <a:lstStyle/>
          <a:p>
            <a:r>
              <a:rPr lang="en-US" sz="2000" b="1">
                <a:latin typeface="Archivo" panose="020B0604020202020204" charset="0"/>
                <a:cs typeface="Archivo" panose="020B0604020202020204" charset="0"/>
              </a:rPr>
              <a:t>Drives</a:t>
            </a:r>
            <a:r>
              <a:rPr lang="en-US" sz="2000">
                <a:latin typeface="Archivo" panose="020B0604020202020204" charset="0"/>
                <a:cs typeface="Archivo" panose="020B0604020202020204" charset="0"/>
              </a:rPr>
              <a:t> drug-seeking behavior</a:t>
            </a:r>
          </a:p>
        </p:txBody>
      </p:sp>
      <p:sp>
        <p:nvSpPr>
          <p:cNvPr id="2" name="TextBox 1">
            <a:extLst>
              <a:ext uri="{FF2B5EF4-FFF2-40B4-BE49-F238E27FC236}">
                <a16:creationId xmlns:a16="http://schemas.microsoft.com/office/drawing/2014/main" id="{6EFB9940-6ECE-269E-2352-458C6B00EA08}"/>
              </a:ext>
            </a:extLst>
          </p:cNvPr>
          <p:cNvSpPr txBox="1"/>
          <p:nvPr/>
        </p:nvSpPr>
        <p:spPr>
          <a:xfrm>
            <a:off x="4654446" y="1521822"/>
            <a:ext cx="3702166" cy="1785104"/>
          </a:xfrm>
          <a:prstGeom prst="rect">
            <a:avLst/>
          </a:prstGeom>
          <a:solidFill>
            <a:srgbClr val="7D868C"/>
          </a:solidFill>
          <a:ln w="38100">
            <a:solidFill>
              <a:srgbClr val="BCC0C3"/>
            </a:solidFill>
          </a:ln>
        </p:spPr>
        <p:txBody>
          <a:bodyPr wrap="square" lIns="91440" tIns="45720" rIns="91440" bIns="45720" rtlCol="0" anchor="t">
            <a:spAutoFit/>
          </a:bodyPr>
          <a:lstStyle/>
          <a:p>
            <a:r>
              <a:rPr lang="en-US" sz="2200">
                <a:solidFill>
                  <a:schemeClr val="bg1"/>
                </a:solidFill>
                <a:latin typeface="Prompt"/>
                <a:cs typeface="Prompt"/>
              </a:rPr>
              <a:t>MOUD helps </a:t>
            </a:r>
            <a:r>
              <a:rPr lang="en-US" sz="2200" b="1">
                <a:solidFill>
                  <a:schemeClr val="bg1"/>
                </a:solidFill>
                <a:latin typeface="Prompt"/>
                <a:cs typeface="Prompt"/>
              </a:rPr>
              <a:t>stabilize brain chemistry </a:t>
            </a:r>
            <a:r>
              <a:rPr lang="en-US" sz="2200">
                <a:solidFill>
                  <a:schemeClr val="bg1"/>
                </a:solidFill>
                <a:latin typeface="Prompt"/>
                <a:cs typeface="Prompt"/>
              </a:rPr>
              <a:t>by strengthening </a:t>
            </a:r>
            <a:r>
              <a:rPr lang="en-US" sz="2200" b="1">
                <a:solidFill>
                  <a:schemeClr val="bg1"/>
                </a:solidFill>
                <a:latin typeface="Prompt"/>
                <a:cs typeface="Prompt"/>
              </a:rPr>
              <a:t>executive function</a:t>
            </a:r>
            <a:r>
              <a:rPr lang="en-US" sz="2200">
                <a:solidFill>
                  <a:schemeClr val="bg1"/>
                </a:solidFill>
                <a:latin typeface="Prompt"/>
                <a:cs typeface="Prompt"/>
              </a:rPr>
              <a:t>, improving </a:t>
            </a:r>
            <a:r>
              <a:rPr lang="en-US" sz="2200" b="1">
                <a:solidFill>
                  <a:schemeClr val="bg1"/>
                </a:solidFill>
                <a:latin typeface="Prompt"/>
                <a:cs typeface="Prompt"/>
              </a:rPr>
              <a:t>self-regulation,</a:t>
            </a:r>
            <a:r>
              <a:rPr lang="en-US" sz="2200">
                <a:solidFill>
                  <a:schemeClr val="bg1"/>
                </a:solidFill>
                <a:latin typeface="Prompt"/>
                <a:cs typeface="Prompt"/>
              </a:rPr>
              <a:t> and </a:t>
            </a:r>
            <a:r>
              <a:rPr lang="en-US" sz="2200" b="1">
                <a:solidFill>
                  <a:schemeClr val="bg1"/>
                </a:solidFill>
                <a:latin typeface="Prompt"/>
                <a:cs typeface="Prompt"/>
              </a:rPr>
              <a:t>mood</a:t>
            </a:r>
          </a:p>
        </p:txBody>
      </p:sp>
      <p:sp>
        <p:nvSpPr>
          <p:cNvPr id="3" name="Multiplication Sign 2">
            <a:extLst>
              <a:ext uri="{FF2B5EF4-FFF2-40B4-BE49-F238E27FC236}">
                <a16:creationId xmlns:a16="http://schemas.microsoft.com/office/drawing/2014/main" id="{0A4BFD64-3B9A-7227-07CF-3ACB12FD8173}"/>
              </a:ext>
            </a:extLst>
          </p:cNvPr>
          <p:cNvSpPr/>
          <p:nvPr/>
        </p:nvSpPr>
        <p:spPr>
          <a:xfrm>
            <a:off x="1635205" y="929390"/>
            <a:ext cx="2726938" cy="2557387"/>
          </a:xfrm>
          <a:prstGeom prst="mathMultiply">
            <a:avLst/>
          </a:prstGeom>
          <a:solidFill>
            <a:srgbClr val="BE2D2D"/>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16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1710CFB0-2C05-37AC-2915-EA23333F29F4}"/>
            </a:ext>
          </a:extLst>
        </p:cNvPr>
        <p:cNvGrpSpPr/>
        <p:nvPr/>
      </p:nvGrpSpPr>
      <p:grpSpPr>
        <a:xfrm>
          <a:off x="0" y="0"/>
          <a:ext cx="0" cy="0"/>
          <a:chOff x="0" y="0"/>
          <a:chExt cx="0" cy="0"/>
        </a:xfrm>
      </p:grpSpPr>
      <p:sp>
        <p:nvSpPr>
          <p:cNvPr id="462" name="Google Shape;462;p37">
            <a:extLst>
              <a:ext uri="{FF2B5EF4-FFF2-40B4-BE49-F238E27FC236}">
                <a16:creationId xmlns:a16="http://schemas.microsoft.com/office/drawing/2014/main" id="{2BDD4A8C-86EF-A94F-A576-26F0C381A05D}"/>
              </a:ext>
            </a:extLst>
          </p:cNvPr>
          <p:cNvSpPr txBox="1">
            <a:spLocks noGrp="1"/>
          </p:cNvSpPr>
          <p:nvPr>
            <p:ph type="title"/>
          </p:nvPr>
        </p:nvSpPr>
        <p:spPr>
          <a:xfrm>
            <a:off x="734990" y="504985"/>
            <a:ext cx="7704000" cy="566811"/>
          </a:xfrm>
          <a:prstGeom prst="rect">
            <a:avLst/>
          </a:prstGeom>
        </p:spPr>
        <p:txBody>
          <a:bodyPr spcFirstLastPara="1" wrap="square" lIns="91425" tIns="91425" rIns="91425" bIns="91425" anchor="t" anchorCtr="0">
            <a:noAutofit/>
          </a:bodyPr>
          <a:lstStyle/>
          <a:p>
            <a:r>
              <a:rPr lang="en"/>
              <a:t>Medication Options for OUD (MOUD) </a:t>
            </a:r>
            <a:endParaRPr/>
          </a:p>
        </p:txBody>
      </p:sp>
      <p:grpSp>
        <p:nvGrpSpPr>
          <p:cNvPr id="469" name="Google Shape;469;p37">
            <a:extLst>
              <a:ext uri="{FF2B5EF4-FFF2-40B4-BE49-F238E27FC236}">
                <a16:creationId xmlns:a16="http://schemas.microsoft.com/office/drawing/2014/main" id="{AA5DDAA7-46A8-EC6F-603A-A4CF8B177FFF}"/>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16AFCB69-E02A-8B36-94F1-7A442E88A218}"/>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C1622D55-E0C1-7CAE-680F-F43AEA587DEF}"/>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0E14380C-B9BB-0D13-C6BF-50D4AC520382}"/>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51A812E0-C5CA-2A73-45FE-2038409694F7}"/>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A427C503-DA78-4558-143B-50DAB8C01937}"/>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52DA988A-EEFA-BEDA-B9BC-FC0FA9D6F78F}"/>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
        <p:nvSpPr>
          <p:cNvPr id="2" name="Text Placeholder 2">
            <a:extLst>
              <a:ext uri="{FF2B5EF4-FFF2-40B4-BE49-F238E27FC236}">
                <a16:creationId xmlns:a16="http://schemas.microsoft.com/office/drawing/2014/main" id="{C2C8F3A5-145A-9BF8-5BF4-4B8348ECDCE2}"/>
              </a:ext>
            </a:extLst>
          </p:cNvPr>
          <p:cNvSpPr txBox="1">
            <a:spLocks/>
          </p:cNvSpPr>
          <p:nvPr/>
        </p:nvSpPr>
        <p:spPr>
          <a:xfrm>
            <a:off x="600079" y="1107505"/>
            <a:ext cx="8041749" cy="41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1pPr>
            <a:lvl2pPr marL="914400" marR="0" lvl="1"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2pPr>
            <a:lvl3pPr marL="1371600" marR="0" lvl="2"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3pPr>
            <a:lvl4pPr marL="1828800" marR="0" lvl="3"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4pPr>
            <a:lvl5pPr marL="2286000" marR="0" lvl="4"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5pPr>
            <a:lvl6pPr marL="2743200" marR="0" lvl="5"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6pPr>
            <a:lvl7pPr marL="3200400" marR="0" lvl="6"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7pPr>
            <a:lvl8pPr marL="3657600" marR="0" lvl="7"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8pPr>
            <a:lvl9pPr marL="4114800" marR="0" lvl="8"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9pPr>
          </a:lstStyle>
          <a:p>
            <a:pPr marL="139700" indent="0"/>
            <a:r>
              <a:rPr lang="en-US">
                <a:solidFill>
                  <a:schemeClr val="tx1"/>
                </a:solidFill>
              </a:rPr>
              <a:t>Medications should be used in </a:t>
            </a:r>
            <a:r>
              <a:rPr lang="en-US" b="1">
                <a:solidFill>
                  <a:schemeClr val="tx1"/>
                </a:solidFill>
              </a:rPr>
              <a:t>combination</a:t>
            </a:r>
            <a:r>
              <a:rPr lang="en-US">
                <a:solidFill>
                  <a:schemeClr val="tx1"/>
                </a:solidFill>
              </a:rPr>
              <a:t> with behavioral therapy, counseling, and psychosocial support. </a:t>
            </a:r>
          </a:p>
        </p:txBody>
      </p:sp>
      <p:graphicFrame>
        <p:nvGraphicFramePr>
          <p:cNvPr id="3" name="Table 2">
            <a:extLst>
              <a:ext uri="{FF2B5EF4-FFF2-40B4-BE49-F238E27FC236}">
                <a16:creationId xmlns:a16="http://schemas.microsoft.com/office/drawing/2014/main" id="{E4C6583C-35B3-3A94-EF50-28FB026AA505}"/>
              </a:ext>
            </a:extLst>
          </p:cNvPr>
          <p:cNvGraphicFramePr>
            <a:graphicFrameLocks noGrp="1"/>
          </p:cNvGraphicFramePr>
          <p:nvPr>
            <p:extLst>
              <p:ext uri="{D42A27DB-BD31-4B8C-83A1-F6EECF244321}">
                <p14:modId xmlns:p14="http://schemas.microsoft.com/office/powerpoint/2010/main" val="2863782884"/>
              </p:ext>
            </p:extLst>
          </p:nvPr>
        </p:nvGraphicFramePr>
        <p:xfrm>
          <a:off x="838201" y="2253042"/>
          <a:ext cx="2457136" cy="1137920"/>
        </p:xfrm>
        <a:graphic>
          <a:graphicData uri="http://schemas.openxmlformats.org/drawingml/2006/table">
            <a:tbl>
              <a:tblPr firstRow="1" bandRow="1">
                <a:tableStyleId>{2D5ABB26-0587-4C30-8999-92F81FD0307C}</a:tableStyleId>
              </a:tblPr>
              <a:tblGrid>
                <a:gridCol w="2457136">
                  <a:extLst>
                    <a:ext uri="{9D8B030D-6E8A-4147-A177-3AD203B41FA5}">
                      <a16:colId xmlns:a16="http://schemas.microsoft.com/office/drawing/2014/main" val="2928149105"/>
                    </a:ext>
                  </a:extLst>
                </a:gridCol>
              </a:tblGrid>
              <a:tr h="370840">
                <a:tc>
                  <a:txBody>
                    <a:bodyPr/>
                    <a:lstStyle/>
                    <a:p>
                      <a:pPr algn="ctr"/>
                      <a:r>
                        <a:rPr lang="en-US" sz="2000" b="1" dirty="0">
                          <a:solidFill>
                            <a:schemeClr val="bg1"/>
                          </a:solidFill>
                          <a:latin typeface="Prompt"/>
                          <a:cs typeface="Prompt"/>
                        </a:rPr>
                        <a:t>Methadone</a:t>
                      </a:r>
                    </a:p>
                  </a:txBody>
                  <a:tcPr>
                    <a:solidFill>
                      <a:srgbClr val="EE6921"/>
                    </a:solidFill>
                  </a:tcPr>
                </a:tc>
                <a:extLst>
                  <a:ext uri="{0D108BD9-81ED-4DB2-BD59-A6C34878D82A}">
                    <a16:rowId xmlns:a16="http://schemas.microsoft.com/office/drawing/2014/main" val="2573497819"/>
                  </a:ext>
                </a:extLst>
              </a:tr>
              <a:tr h="370840">
                <a:tc>
                  <a:txBody>
                    <a:bodyPr/>
                    <a:lstStyle/>
                    <a:p>
                      <a:pPr algn="ctr"/>
                      <a:r>
                        <a:rPr lang="en-US" dirty="0">
                          <a:latin typeface="Archivo"/>
                          <a:cs typeface="Archivo"/>
                        </a:rPr>
                        <a:t>Full mu agonist</a:t>
                      </a:r>
                    </a:p>
                  </a:txBody>
                  <a:tcPr>
                    <a:solidFill>
                      <a:srgbClr val="F8C1A2"/>
                    </a:solidFill>
                  </a:tcPr>
                </a:tc>
                <a:extLst>
                  <a:ext uri="{0D108BD9-81ED-4DB2-BD59-A6C34878D82A}">
                    <a16:rowId xmlns:a16="http://schemas.microsoft.com/office/drawing/2014/main" val="2048455650"/>
                  </a:ext>
                </a:extLst>
              </a:tr>
              <a:tr h="370840">
                <a:tc>
                  <a:txBody>
                    <a:bodyPr/>
                    <a:lstStyle/>
                    <a:p>
                      <a:pPr algn="ctr"/>
                      <a:r>
                        <a:rPr lang="en-US" dirty="0">
                          <a:latin typeface="Archivo"/>
                          <a:cs typeface="Archivo"/>
                        </a:rPr>
                        <a:t>Availability: PO, IV</a:t>
                      </a:r>
                      <a:endParaRPr lang="en-US" dirty="0">
                        <a:latin typeface="Archivo" panose="020B0604020202020204" charset="0"/>
                        <a:cs typeface="Archivo" panose="020B0604020202020204" charset="0"/>
                      </a:endParaRPr>
                    </a:p>
                  </a:txBody>
                  <a:tcPr>
                    <a:solidFill>
                      <a:srgbClr val="F8C1A2"/>
                    </a:solidFill>
                  </a:tcPr>
                </a:tc>
                <a:extLst>
                  <a:ext uri="{0D108BD9-81ED-4DB2-BD59-A6C34878D82A}">
                    <a16:rowId xmlns:a16="http://schemas.microsoft.com/office/drawing/2014/main" val="2150417939"/>
                  </a:ext>
                </a:extLst>
              </a:tr>
            </a:tbl>
          </a:graphicData>
        </a:graphic>
      </p:graphicFrame>
      <p:graphicFrame>
        <p:nvGraphicFramePr>
          <p:cNvPr id="8" name="Table 7">
            <a:extLst>
              <a:ext uri="{FF2B5EF4-FFF2-40B4-BE49-F238E27FC236}">
                <a16:creationId xmlns:a16="http://schemas.microsoft.com/office/drawing/2014/main" id="{A92BA1B5-E505-C8D7-EE20-3B258B512DAA}"/>
              </a:ext>
            </a:extLst>
          </p:cNvPr>
          <p:cNvGraphicFramePr>
            <a:graphicFrameLocks noGrp="1"/>
          </p:cNvGraphicFramePr>
          <p:nvPr>
            <p:extLst>
              <p:ext uri="{D42A27DB-BD31-4B8C-83A1-F6EECF244321}">
                <p14:modId xmlns:p14="http://schemas.microsoft.com/office/powerpoint/2010/main" val="3161805031"/>
              </p:ext>
            </p:extLst>
          </p:nvPr>
        </p:nvGraphicFramePr>
        <p:xfrm>
          <a:off x="6265889" y="2253042"/>
          <a:ext cx="2416436" cy="1137920"/>
        </p:xfrm>
        <a:graphic>
          <a:graphicData uri="http://schemas.openxmlformats.org/drawingml/2006/table">
            <a:tbl>
              <a:tblPr firstRow="1" bandRow="1">
                <a:tableStyleId>{2D5ABB26-0587-4C30-8999-92F81FD0307C}</a:tableStyleId>
              </a:tblPr>
              <a:tblGrid>
                <a:gridCol w="2416436">
                  <a:extLst>
                    <a:ext uri="{9D8B030D-6E8A-4147-A177-3AD203B41FA5}">
                      <a16:colId xmlns:a16="http://schemas.microsoft.com/office/drawing/2014/main" val="2928149105"/>
                    </a:ext>
                  </a:extLst>
                </a:gridCol>
              </a:tblGrid>
              <a:tr h="370840">
                <a:tc>
                  <a:txBody>
                    <a:bodyPr/>
                    <a:lstStyle/>
                    <a:p>
                      <a:pPr algn="ctr"/>
                      <a:r>
                        <a:rPr lang="en-US" sz="2000" b="1">
                          <a:solidFill>
                            <a:schemeClr val="bg1"/>
                          </a:solidFill>
                          <a:latin typeface="Prompt" panose="00000500000000000000" pitchFamily="2" charset="-34"/>
                          <a:cs typeface="Prompt" panose="00000500000000000000" pitchFamily="2" charset="-34"/>
                        </a:rPr>
                        <a:t>Naltrexone</a:t>
                      </a:r>
                    </a:p>
                  </a:txBody>
                  <a:tcPr>
                    <a:solidFill>
                      <a:srgbClr val="7D868C"/>
                    </a:solidFill>
                  </a:tcPr>
                </a:tc>
                <a:extLst>
                  <a:ext uri="{0D108BD9-81ED-4DB2-BD59-A6C34878D82A}">
                    <a16:rowId xmlns:a16="http://schemas.microsoft.com/office/drawing/2014/main" val="2573497819"/>
                  </a:ext>
                </a:extLst>
              </a:tr>
              <a:tr h="370840">
                <a:tc>
                  <a:txBody>
                    <a:bodyPr/>
                    <a:lstStyle/>
                    <a:p>
                      <a:pPr algn="ctr"/>
                      <a:r>
                        <a:rPr lang="en-US">
                          <a:latin typeface="Archivo" panose="020B0604020202020204" charset="0"/>
                          <a:cs typeface="Archivo" panose="020B0604020202020204" charset="0"/>
                        </a:rPr>
                        <a:t>Opioid antagonist</a:t>
                      </a:r>
                    </a:p>
                  </a:txBody>
                  <a:tcPr>
                    <a:solidFill>
                      <a:srgbClr val="BCC0C3"/>
                    </a:solidFill>
                  </a:tcPr>
                </a:tc>
                <a:extLst>
                  <a:ext uri="{0D108BD9-81ED-4DB2-BD59-A6C34878D82A}">
                    <a16:rowId xmlns:a16="http://schemas.microsoft.com/office/drawing/2014/main" val="2048455650"/>
                  </a:ext>
                </a:extLst>
              </a:tr>
              <a:tr h="370840">
                <a:tc>
                  <a:txBody>
                    <a:bodyPr/>
                    <a:lstStyle/>
                    <a:p>
                      <a:pPr algn="ctr"/>
                      <a:r>
                        <a:rPr lang="en-US">
                          <a:latin typeface="Archivo" panose="020B0604020202020204" charset="0"/>
                          <a:cs typeface="Archivo" panose="020B0604020202020204" charset="0"/>
                        </a:rPr>
                        <a:t>Availability: PO, IM</a:t>
                      </a:r>
                    </a:p>
                  </a:txBody>
                  <a:tcPr>
                    <a:solidFill>
                      <a:srgbClr val="BCC0C3"/>
                    </a:solidFill>
                  </a:tcPr>
                </a:tc>
                <a:extLst>
                  <a:ext uri="{0D108BD9-81ED-4DB2-BD59-A6C34878D82A}">
                    <a16:rowId xmlns:a16="http://schemas.microsoft.com/office/drawing/2014/main" val="2259579556"/>
                  </a:ext>
                </a:extLst>
              </a:tr>
            </a:tbl>
          </a:graphicData>
        </a:graphic>
      </p:graphicFrame>
      <p:graphicFrame>
        <p:nvGraphicFramePr>
          <p:cNvPr id="13" name="Table 12">
            <a:extLst>
              <a:ext uri="{FF2B5EF4-FFF2-40B4-BE49-F238E27FC236}">
                <a16:creationId xmlns:a16="http://schemas.microsoft.com/office/drawing/2014/main" id="{EE65B3CD-CFC7-F466-1E60-E8FC53A2CD54}"/>
              </a:ext>
            </a:extLst>
          </p:cNvPr>
          <p:cNvGraphicFramePr>
            <a:graphicFrameLocks noGrp="1"/>
          </p:cNvGraphicFramePr>
          <p:nvPr>
            <p:extLst>
              <p:ext uri="{D42A27DB-BD31-4B8C-83A1-F6EECF244321}">
                <p14:modId xmlns:p14="http://schemas.microsoft.com/office/powerpoint/2010/main" val="1034224178"/>
              </p:ext>
            </p:extLst>
          </p:nvPr>
        </p:nvGraphicFramePr>
        <p:xfrm>
          <a:off x="3466475" y="1954819"/>
          <a:ext cx="2628275" cy="1432560"/>
        </p:xfrm>
        <a:graphic>
          <a:graphicData uri="http://schemas.openxmlformats.org/drawingml/2006/table">
            <a:tbl>
              <a:tblPr firstRow="1" bandRow="1">
                <a:tableStyleId>{2D5ABB26-0587-4C30-8999-92F81FD0307C}</a:tableStyleId>
              </a:tblPr>
              <a:tblGrid>
                <a:gridCol w="2628275">
                  <a:extLst>
                    <a:ext uri="{9D8B030D-6E8A-4147-A177-3AD203B41FA5}">
                      <a16:colId xmlns:a16="http://schemas.microsoft.com/office/drawing/2014/main" val="2928149105"/>
                    </a:ext>
                  </a:extLst>
                </a:gridCol>
              </a:tblGrid>
              <a:tr h="370840">
                <a:tc>
                  <a:txBody>
                    <a:bodyPr/>
                    <a:lstStyle/>
                    <a:p>
                      <a:pPr algn="ctr"/>
                      <a:r>
                        <a:rPr lang="en-US" sz="2000" b="1" dirty="0">
                          <a:solidFill>
                            <a:schemeClr val="bg1"/>
                          </a:solidFill>
                          <a:latin typeface="Prompt"/>
                          <a:cs typeface="Prompt"/>
                        </a:rPr>
                        <a:t>Buprenorphine</a:t>
                      </a:r>
                    </a:p>
                  </a:txBody>
                  <a:tcPr>
                    <a:solidFill>
                      <a:srgbClr val="000E2F"/>
                    </a:solidFill>
                  </a:tcPr>
                </a:tc>
                <a:extLst>
                  <a:ext uri="{0D108BD9-81ED-4DB2-BD59-A6C34878D82A}">
                    <a16:rowId xmlns:a16="http://schemas.microsoft.com/office/drawing/2014/main" val="2573497819"/>
                  </a:ext>
                </a:extLst>
              </a:tr>
              <a:tr h="370840">
                <a:tc>
                  <a:txBody>
                    <a:bodyPr/>
                    <a:lstStyle/>
                    <a:p>
                      <a:pPr algn="ctr"/>
                      <a:r>
                        <a:rPr lang="en-US" dirty="0">
                          <a:latin typeface="Archivo"/>
                          <a:cs typeface="Archivo"/>
                        </a:rPr>
                        <a:t>Partial mu agonist, weak kappa antagonist</a:t>
                      </a:r>
                    </a:p>
                  </a:txBody>
                  <a:tcPr>
                    <a:solidFill>
                      <a:srgbClr val="98D7D8"/>
                    </a:solidFill>
                  </a:tcPr>
                </a:tc>
                <a:extLst>
                  <a:ext uri="{0D108BD9-81ED-4DB2-BD59-A6C34878D82A}">
                    <a16:rowId xmlns:a16="http://schemas.microsoft.com/office/drawing/2014/main" val="2048455650"/>
                  </a:ext>
                </a:extLst>
              </a:tr>
              <a:tr h="370840">
                <a:tc>
                  <a:txBody>
                    <a:bodyPr/>
                    <a:lstStyle/>
                    <a:p>
                      <a:pPr algn="ctr"/>
                      <a:r>
                        <a:rPr lang="en-US" dirty="0">
                          <a:latin typeface="Archivo"/>
                          <a:cs typeface="Archivo"/>
                        </a:rPr>
                        <a:t>Availability: sublingual, buccal, subdermal implant, SUBQ, IV</a:t>
                      </a:r>
                    </a:p>
                  </a:txBody>
                  <a:tcPr>
                    <a:solidFill>
                      <a:srgbClr val="98D7D8"/>
                    </a:solidFill>
                  </a:tcPr>
                </a:tc>
                <a:extLst>
                  <a:ext uri="{0D108BD9-81ED-4DB2-BD59-A6C34878D82A}">
                    <a16:rowId xmlns:a16="http://schemas.microsoft.com/office/drawing/2014/main" val="1410897179"/>
                  </a:ext>
                </a:extLst>
              </a:tr>
            </a:tbl>
          </a:graphicData>
        </a:graphic>
      </p:graphicFrame>
      <p:sp>
        <p:nvSpPr>
          <p:cNvPr id="18" name="Rectangle 17">
            <a:extLst>
              <a:ext uri="{FF2B5EF4-FFF2-40B4-BE49-F238E27FC236}">
                <a16:creationId xmlns:a16="http://schemas.microsoft.com/office/drawing/2014/main" id="{DC55DD43-83A0-16DC-974E-73EE6686BA09}"/>
              </a:ext>
            </a:extLst>
          </p:cNvPr>
          <p:cNvSpPr/>
          <p:nvPr/>
        </p:nvSpPr>
        <p:spPr>
          <a:xfrm>
            <a:off x="4706911" y="67456"/>
            <a:ext cx="1933732" cy="437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FB94DCA-30C1-080E-26A5-2FDA4E473876}"/>
              </a:ext>
            </a:extLst>
          </p:cNvPr>
          <p:cNvSpPr txBox="1"/>
          <p:nvPr/>
        </p:nvSpPr>
        <p:spPr>
          <a:xfrm>
            <a:off x="2249433" y="4616971"/>
            <a:ext cx="6344732" cy="307777"/>
          </a:xfrm>
          <a:prstGeom prst="rect">
            <a:avLst/>
          </a:prstGeom>
          <a:noFill/>
        </p:spPr>
        <p:txBody>
          <a:bodyPr wrap="square" lIns="91440" tIns="45720" rIns="91440" bIns="45720" rtlCol="0" anchor="t">
            <a:spAutoFit/>
          </a:bodyPr>
          <a:lstStyle/>
          <a:p>
            <a:pPr algn="r"/>
            <a:r>
              <a:rPr lang="en-US" sz="700" b="0" i="0">
                <a:solidFill>
                  <a:srgbClr val="212121"/>
                </a:solidFill>
                <a:effectLst/>
                <a:latin typeface="Archivo"/>
                <a:ea typeface="Roboto"/>
                <a:cs typeface="Archivo"/>
              </a:rPr>
              <a:t>Strang J, et al. </a:t>
            </a:r>
            <a:r>
              <a:rPr lang="en-US" sz="700" b="0" i="1">
                <a:solidFill>
                  <a:srgbClr val="212121"/>
                </a:solidFill>
                <a:effectLst/>
                <a:latin typeface="Archivo"/>
                <a:ea typeface="Roboto"/>
                <a:cs typeface="Archivo"/>
              </a:rPr>
              <a:t>Nat Rev Dis Primers</a:t>
            </a:r>
            <a:r>
              <a:rPr lang="en-US" sz="700" b="0" i="0">
                <a:solidFill>
                  <a:srgbClr val="212121"/>
                </a:solidFill>
                <a:effectLst/>
                <a:latin typeface="Archivo"/>
                <a:ea typeface="Roboto"/>
                <a:cs typeface="Archivo"/>
              </a:rPr>
              <a:t>. 2020;6(1):3.</a:t>
            </a:r>
          </a:p>
          <a:p>
            <a:pPr algn="r"/>
            <a:r>
              <a:rPr lang="en-US" sz="700" b="0" i="0">
                <a:solidFill>
                  <a:srgbClr val="212121"/>
                </a:solidFill>
                <a:effectLst/>
                <a:latin typeface="Archivo"/>
                <a:ea typeface="Roboto"/>
                <a:cs typeface="Archivo"/>
              </a:rPr>
              <a:t>Substance Abuse and Mental Health Services Administration. Treatment Improvement Protocol (TIP) Series 63 Publication No. PEP21-02-01-002. 2021</a:t>
            </a:r>
            <a:r>
              <a:rPr lang="en-US" sz="700">
                <a:solidFill>
                  <a:srgbClr val="212121"/>
                </a:solidFill>
                <a:latin typeface="Archivo"/>
                <a:ea typeface="Roboto"/>
                <a:cs typeface="Archivo"/>
              </a:rPr>
              <a:t>.</a:t>
            </a:r>
            <a:r>
              <a:rPr lang="en-US" sz="700" b="0" i="0">
                <a:solidFill>
                  <a:srgbClr val="212121"/>
                </a:solidFill>
                <a:effectLst/>
                <a:latin typeface="Archivo"/>
                <a:ea typeface="Roboto"/>
                <a:cs typeface="Archivo"/>
              </a:rPr>
              <a:t> </a:t>
            </a:r>
            <a:endParaRPr lang="en-US" sz="700">
              <a:latin typeface="Archivo"/>
              <a:ea typeface="Roboto"/>
              <a:cs typeface="Archivo"/>
            </a:endParaRPr>
          </a:p>
        </p:txBody>
      </p:sp>
      <p:sp>
        <p:nvSpPr>
          <p:cNvPr id="20" name="Google Shape;412;p34">
            <a:extLst>
              <a:ext uri="{FF2B5EF4-FFF2-40B4-BE49-F238E27FC236}">
                <a16:creationId xmlns:a16="http://schemas.microsoft.com/office/drawing/2014/main" id="{327DE71C-DE17-845C-42ED-F6CADEE5A55B}"/>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87;p52">
            <a:extLst>
              <a:ext uri="{FF2B5EF4-FFF2-40B4-BE49-F238E27FC236}">
                <a16:creationId xmlns:a16="http://schemas.microsoft.com/office/drawing/2014/main" id="{7166CABD-09C2-6714-8FBE-EB740567FAB6}"/>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88;p52">
            <a:extLst>
              <a:ext uri="{FF2B5EF4-FFF2-40B4-BE49-F238E27FC236}">
                <a16:creationId xmlns:a16="http://schemas.microsoft.com/office/drawing/2014/main" id="{C1D31C12-CA72-17AA-79B7-24667EB0EBB4}"/>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89;p52">
            <a:extLst>
              <a:ext uri="{FF2B5EF4-FFF2-40B4-BE49-F238E27FC236}">
                <a16:creationId xmlns:a16="http://schemas.microsoft.com/office/drawing/2014/main" id="{6117726B-4A7A-FA3A-D331-9F42E52555BF}"/>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90;p52">
            <a:extLst>
              <a:ext uri="{FF2B5EF4-FFF2-40B4-BE49-F238E27FC236}">
                <a16:creationId xmlns:a16="http://schemas.microsoft.com/office/drawing/2014/main" id="{6E860BEE-2803-9450-8863-E0A4B8F117C8}"/>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2">
            <a:extLst>
              <a:ext uri="{FF2B5EF4-FFF2-40B4-BE49-F238E27FC236}">
                <a16:creationId xmlns:a16="http://schemas.microsoft.com/office/drawing/2014/main" id="{66B273A4-1DF2-77F3-7A7E-0640EDFAF24B}"/>
              </a:ext>
            </a:extLst>
          </p:cNvPr>
          <p:cNvSpPr txBox="1">
            <a:spLocks/>
          </p:cNvSpPr>
          <p:nvPr/>
        </p:nvSpPr>
        <p:spPr>
          <a:xfrm>
            <a:off x="600078" y="3673934"/>
            <a:ext cx="8041749" cy="41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1pPr>
            <a:lvl2pPr marL="914400" marR="0" lvl="1"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2pPr>
            <a:lvl3pPr marL="1371600" marR="0" lvl="2"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3pPr>
            <a:lvl4pPr marL="1828800" marR="0" lvl="3"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4pPr>
            <a:lvl5pPr marL="2286000" marR="0" lvl="4"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5pPr>
            <a:lvl6pPr marL="2743200" marR="0" lvl="5"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6pPr>
            <a:lvl7pPr marL="3200400" marR="0" lvl="6"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7pPr>
            <a:lvl8pPr marL="3657600" marR="0" lvl="7"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8pPr>
            <a:lvl9pPr marL="4114800" marR="0" lvl="8"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9pPr>
          </a:lstStyle>
          <a:p>
            <a:pPr marL="139700" indent="0"/>
            <a:r>
              <a:rPr lang="en-US">
                <a:solidFill>
                  <a:schemeClr val="tx1"/>
                </a:solidFill>
              </a:rPr>
              <a:t>Benefits of MOUD include</a:t>
            </a:r>
            <a:r>
              <a:rPr lang="en-US" b="1">
                <a:solidFill>
                  <a:schemeClr val="tx1"/>
                </a:solidFill>
              </a:rPr>
              <a:t> reduced </a:t>
            </a:r>
            <a:r>
              <a:rPr lang="en-US">
                <a:solidFill>
                  <a:schemeClr val="tx1"/>
                </a:solidFill>
              </a:rPr>
              <a:t>opioid use, risk of death or infection, as well as</a:t>
            </a:r>
            <a:r>
              <a:rPr lang="en-US" b="1">
                <a:solidFill>
                  <a:schemeClr val="tx1"/>
                </a:solidFill>
              </a:rPr>
              <a:t> increased </a:t>
            </a:r>
            <a:r>
              <a:rPr lang="en-US">
                <a:solidFill>
                  <a:schemeClr val="tx1"/>
                </a:solidFill>
              </a:rPr>
              <a:t>retention in treatment programs, find work, and maintain employment.</a:t>
            </a:r>
          </a:p>
        </p:txBody>
      </p:sp>
    </p:spTree>
    <p:extLst>
      <p:ext uri="{BB962C8B-B14F-4D97-AF65-F5344CB8AC3E}">
        <p14:creationId xmlns:p14="http://schemas.microsoft.com/office/powerpoint/2010/main" val="3778190749"/>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FE9A-EEBA-2CC6-CBBC-E248EF96D21D}"/>
              </a:ext>
            </a:extLst>
          </p:cNvPr>
          <p:cNvSpPr>
            <a:spLocks noGrp="1"/>
          </p:cNvSpPr>
          <p:nvPr>
            <p:ph type="title"/>
          </p:nvPr>
        </p:nvSpPr>
        <p:spPr/>
        <p:txBody>
          <a:bodyPr/>
          <a:lstStyle/>
          <a:p>
            <a:r>
              <a:rPr lang="en-US">
                <a:solidFill>
                  <a:srgbClr val="000E2F"/>
                </a:solidFill>
              </a:rPr>
              <a:t>Disclosure </a:t>
            </a:r>
          </a:p>
        </p:txBody>
      </p:sp>
      <p:sp>
        <p:nvSpPr>
          <p:cNvPr id="3" name="Text Placeholder 2">
            <a:extLst>
              <a:ext uri="{FF2B5EF4-FFF2-40B4-BE49-F238E27FC236}">
                <a16:creationId xmlns:a16="http://schemas.microsoft.com/office/drawing/2014/main" id="{D99C6279-ADD9-9F7F-25E5-783C730A5DD0}"/>
              </a:ext>
            </a:extLst>
          </p:cNvPr>
          <p:cNvSpPr>
            <a:spLocks noGrp="1"/>
          </p:cNvSpPr>
          <p:nvPr>
            <p:ph type="body" idx="1"/>
          </p:nvPr>
        </p:nvSpPr>
        <p:spPr>
          <a:xfrm>
            <a:off x="593163" y="1092466"/>
            <a:ext cx="7704000" cy="2600375"/>
          </a:xfrm>
        </p:spPr>
        <p:txBody>
          <a:bodyPr/>
          <a:lstStyle/>
          <a:p>
            <a:pPr marL="139700" indent="0">
              <a:buNone/>
            </a:pPr>
            <a:r>
              <a:rPr lang="en-US" sz="2000">
                <a:solidFill>
                  <a:schemeClr val="tx1"/>
                </a:solidFill>
              </a:rPr>
              <a:t>The speakers have no financial relationships with ineligible companies.</a:t>
            </a:r>
            <a:endParaRPr lang="en-US">
              <a:solidFill>
                <a:schemeClr val="tx1"/>
              </a:solidFill>
            </a:endParaRPr>
          </a:p>
          <a:p>
            <a:pPr marL="139700" indent="0">
              <a:buNone/>
            </a:pPr>
            <a:endParaRPr lang="en-US" sz="2000">
              <a:solidFill>
                <a:schemeClr val="tx1"/>
              </a:solidFill>
            </a:endParaRPr>
          </a:p>
          <a:p>
            <a:pPr marL="139700" indent="0">
              <a:buNone/>
            </a:pPr>
            <a:r>
              <a:rPr lang="en-US" sz="2000">
                <a:solidFill>
                  <a:schemeClr val="tx1"/>
                </a:solidFill>
              </a:rPr>
              <a:t>This activity may contain discussion of unlabeled/unapproved use of drugs. The content and views presented in this educational program are those of the faculty and do not necessarily represent those of UConn Health or University of Connecticut School of Pharmacy. Please refer to the official prescribing information for each product for discussion of approved indications, contraindications, and warnings.</a:t>
            </a:r>
            <a:endParaRPr lang="en-US">
              <a:solidFill>
                <a:schemeClr val="tx1"/>
              </a:solidFill>
            </a:endParaRPr>
          </a:p>
        </p:txBody>
      </p:sp>
      <p:sp>
        <p:nvSpPr>
          <p:cNvPr id="4" name="Google Shape;797;p50">
            <a:extLst>
              <a:ext uri="{FF2B5EF4-FFF2-40B4-BE49-F238E27FC236}">
                <a16:creationId xmlns:a16="http://schemas.microsoft.com/office/drawing/2014/main" id="{6D173F1D-4AEA-71A9-CBFB-0406FB451E58}"/>
              </a:ext>
            </a:extLst>
          </p:cNvPr>
          <p:cNvSpPr/>
          <p:nvPr/>
        </p:nvSpPr>
        <p:spPr>
          <a:xfrm rot="5400000">
            <a:off x="8050471" y="-236"/>
            <a:ext cx="1093548" cy="1093511"/>
          </a:xfrm>
          <a:custGeom>
            <a:avLst/>
            <a:gdLst/>
            <a:ahLst/>
            <a:cxnLst/>
            <a:rect l="l" t="t" r="r" b="b"/>
            <a:pathLst>
              <a:path w="29849" h="29848" extrusionOk="0">
                <a:moveTo>
                  <a:pt x="1" y="1"/>
                </a:moveTo>
                <a:lnTo>
                  <a:pt x="1" y="29848"/>
                </a:lnTo>
                <a:cubicBezTo>
                  <a:pt x="16486" y="29848"/>
                  <a:pt x="29848" y="16486"/>
                  <a:pt x="29848" y="1"/>
                </a:cubicBezTo>
                <a:close/>
              </a:path>
            </a:pathLst>
          </a:custGeom>
          <a:solidFill>
            <a:srgbClr val="EE6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570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3">
          <a:extLst>
            <a:ext uri="{FF2B5EF4-FFF2-40B4-BE49-F238E27FC236}">
              <a16:creationId xmlns:a16="http://schemas.microsoft.com/office/drawing/2014/main" id="{FC2B0106-A67D-61A2-8E9B-EDC8B67649BC}"/>
            </a:ext>
          </a:extLst>
        </p:cNvPr>
        <p:cNvGrpSpPr/>
        <p:nvPr/>
      </p:nvGrpSpPr>
      <p:grpSpPr>
        <a:xfrm>
          <a:off x="0" y="0"/>
          <a:ext cx="0" cy="0"/>
          <a:chOff x="0" y="0"/>
          <a:chExt cx="0" cy="0"/>
        </a:xfrm>
      </p:grpSpPr>
      <p:grpSp>
        <p:nvGrpSpPr>
          <p:cNvPr id="404" name="Google Shape;404;p34">
            <a:extLst>
              <a:ext uri="{FF2B5EF4-FFF2-40B4-BE49-F238E27FC236}">
                <a16:creationId xmlns:a16="http://schemas.microsoft.com/office/drawing/2014/main" id="{BC2E619A-0D3C-7CEF-A6C9-1DB0B201897F}"/>
              </a:ext>
            </a:extLst>
          </p:cNvPr>
          <p:cNvGrpSpPr/>
          <p:nvPr/>
        </p:nvGrpSpPr>
        <p:grpSpPr>
          <a:xfrm>
            <a:off x="3706250" y="2029600"/>
            <a:ext cx="2471100" cy="1869000"/>
            <a:chOff x="1076750" y="1449450"/>
            <a:chExt cx="2471100" cy="1869000"/>
          </a:xfrm>
        </p:grpSpPr>
        <p:cxnSp>
          <p:nvCxnSpPr>
            <p:cNvPr id="405" name="Google Shape;405;p34">
              <a:extLst>
                <a:ext uri="{FF2B5EF4-FFF2-40B4-BE49-F238E27FC236}">
                  <a16:creationId xmlns:a16="http://schemas.microsoft.com/office/drawing/2014/main" id="{094F2647-1122-66DC-C405-9CA597BEDDF0}"/>
                </a:ext>
              </a:extLst>
            </p:cNvPr>
            <p:cNvCxnSpPr/>
            <p:nvPr/>
          </p:nvCxnSpPr>
          <p:spPr>
            <a:xfrm>
              <a:off x="1076750" y="1449450"/>
              <a:ext cx="2471100" cy="0"/>
            </a:xfrm>
            <a:prstGeom prst="straightConnector1">
              <a:avLst/>
            </a:prstGeom>
            <a:noFill/>
            <a:ln w="9525" cap="flat" cmpd="sng">
              <a:solidFill>
                <a:schemeClr val="accent2"/>
              </a:solidFill>
              <a:prstDash val="solid"/>
              <a:round/>
              <a:headEnd type="none" w="med" len="med"/>
              <a:tailEnd type="none" w="med" len="med"/>
            </a:ln>
          </p:spPr>
        </p:cxnSp>
        <p:cxnSp>
          <p:nvCxnSpPr>
            <p:cNvPr id="406" name="Google Shape;406;p34">
              <a:extLst>
                <a:ext uri="{FF2B5EF4-FFF2-40B4-BE49-F238E27FC236}">
                  <a16:creationId xmlns:a16="http://schemas.microsoft.com/office/drawing/2014/main" id="{13E25851-69B7-EE47-9350-D2A8B940BE8E}"/>
                </a:ext>
              </a:extLst>
            </p:cNvPr>
            <p:cNvCxnSpPr/>
            <p:nvPr/>
          </p:nvCxnSpPr>
          <p:spPr>
            <a:xfrm>
              <a:off x="1081925" y="1449450"/>
              <a:ext cx="0" cy="1869000"/>
            </a:xfrm>
            <a:prstGeom prst="straightConnector1">
              <a:avLst/>
            </a:prstGeom>
            <a:noFill/>
            <a:ln w="9525" cap="flat" cmpd="sng">
              <a:solidFill>
                <a:schemeClr val="accent2"/>
              </a:solidFill>
              <a:prstDash val="solid"/>
              <a:round/>
              <a:headEnd type="none" w="med" len="med"/>
              <a:tailEnd type="none" w="med" len="med"/>
            </a:ln>
          </p:spPr>
        </p:cxnSp>
      </p:grpSp>
      <p:sp>
        <p:nvSpPr>
          <p:cNvPr id="407" name="Google Shape;407;p34">
            <a:extLst>
              <a:ext uri="{FF2B5EF4-FFF2-40B4-BE49-F238E27FC236}">
                <a16:creationId xmlns:a16="http://schemas.microsoft.com/office/drawing/2014/main" id="{B5A7AEAE-DC82-271B-51B3-0DA236CA7FE2}"/>
              </a:ext>
            </a:extLst>
          </p:cNvPr>
          <p:cNvSpPr/>
          <p:nvPr/>
        </p:nvSpPr>
        <p:spPr>
          <a:xfrm>
            <a:off x="940825" y="1036100"/>
            <a:ext cx="3106345" cy="2450559"/>
          </a:xfrm>
          <a:custGeom>
            <a:avLst/>
            <a:gdLst/>
            <a:ahLst/>
            <a:cxnLst/>
            <a:rect l="l" t="t" r="r" b="b"/>
            <a:pathLst>
              <a:path w="42509" h="33536" extrusionOk="0">
                <a:moveTo>
                  <a:pt x="0" y="1"/>
                </a:moveTo>
                <a:lnTo>
                  <a:pt x="0" y="33535"/>
                </a:lnTo>
                <a:lnTo>
                  <a:pt x="21254" y="33535"/>
                </a:lnTo>
                <a:cubicBezTo>
                  <a:pt x="33001" y="33535"/>
                  <a:pt x="42508" y="26039"/>
                  <a:pt x="42508" y="16776"/>
                </a:cubicBezTo>
                <a:cubicBezTo>
                  <a:pt x="42508" y="7497"/>
                  <a:pt x="33001" y="1"/>
                  <a:pt x="21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a:extLst>
              <a:ext uri="{FF2B5EF4-FFF2-40B4-BE49-F238E27FC236}">
                <a16:creationId xmlns:a16="http://schemas.microsoft.com/office/drawing/2014/main" id="{E6D8A9CF-EC57-6B05-0407-66313189264B}"/>
              </a:ext>
            </a:extLst>
          </p:cNvPr>
          <p:cNvSpPr txBox="1">
            <a:spLocks noGrp="1"/>
          </p:cNvSpPr>
          <p:nvPr>
            <p:ph type="title"/>
          </p:nvPr>
        </p:nvSpPr>
        <p:spPr>
          <a:xfrm>
            <a:off x="3978150" y="2256400"/>
            <a:ext cx="4795418" cy="1811536"/>
          </a:xfrm>
          <a:prstGeom prst="rect">
            <a:avLst/>
          </a:prstGeom>
        </p:spPr>
        <p:txBody>
          <a:bodyPr spcFirstLastPara="1" wrap="square" lIns="91425" tIns="91425" rIns="91425" bIns="91425" anchor="t" anchorCtr="0">
            <a:noAutofit/>
          </a:bodyPr>
          <a:lstStyle/>
          <a:p>
            <a:r>
              <a:rPr lang="en" sz="3200">
                <a:solidFill>
                  <a:srgbClr val="000E2F"/>
                </a:solidFill>
              </a:rPr>
              <a:t>Treatment strategies for pain management in patients with OUD </a:t>
            </a:r>
          </a:p>
        </p:txBody>
      </p:sp>
      <p:sp>
        <p:nvSpPr>
          <p:cNvPr id="409" name="Google Shape;409;p34">
            <a:extLst>
              <a:ext uri="{FF2B5EF4-FFF2-40B4-BE49-F238E27FC236}">
                <a16:creationId xmlns:a16="http://schemas.microsoft.com/office/drawing/2014/main" id="{D487EB07-8C1B-3363-6AAD-0FB7475DC444}"/>
              </a:ext>
            </a:extLst>
          </p:cNvPr>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410" name="Google Shape;410;p34">
            <a:extLst>
              <a:ext uri="{FF2B5EF4-FFF2-40B4-BE49-F238E27FC236}">
                <a16:creationId xmlns:a16="http://schemas.microsoft.com/office/drawing/2014/main" id="{94616583-F508-B555-336D-CD11021863D4}"/>
              </a:ext>
            </a:extLst>
          </p:cNvPr>
          <p:cNvSpPr/>
          <p:nvPr/>
        </p:nvSpPr>
        <p:spPr>
          <a:xfrm>
            <a:off x="2110025" y="1463274"/>
            <a:ext cx="1596237" cy="1596237"/>
          </a:xfrm>
          <a:custGeom>
            <a:avLst/>
            <a:gdLst/>
            <a:ahLst/>
            <a:cxnLst/>
            <a:rect l="l" t="t" r="r" b="b"/>
            <a:pathLst>
              <a:path w="15694" h="15694" extrusionOk="0">
                <a:moveTo>
                  <a:pt x="7847" y="0"/>
                </a:moveTo>
                <a:cubicBezTo>
                  <a:pt x="3504" y="0"/>
                  <a:pt x="0" y="3505"/>
                  <a:pt x="0" y="7847"/>
                </a:cubicBezTo>
                <a:cubicBezTo>
                  <a:pt x="0" y="12174"/>
                  <a:pt x="3504" y="15693"/>
                  <a:pt x="7847" y="15693"/>
                </a:cubicBezTo>
                <a:cubicBezTo>
                  <a:pt x="12159" y="15693"/>
                  <a:pt x="15693" y="12189"/>
                  <a:pt x="15693" y="7847"/>
                </a:cubicBezTo>
                <a:cubicBezTo>
                  <a:pt x="15693" y="3520"/>
                  <a:pt x="12189" y="0"/>
                  <a:pt x="7847" y="0"/>
                </a:cubicBezTo>
                <a:close/>
              </a:path>
            </a:pathLst>
          </a:custGeom>
          <a:solidFill>
            <a:srgbClr val="000E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chemeClr val="lt1"/>
                </a:solidFill>
                <a:latin typeface="Prompt"/>
                <a:ea typeface="Prompt"/>
                <a:cs typeface="Prompt"/>
                <a:sym typeface="Prompt"/>
              </a:rPr>
              <a:t>03 </a:t>
            </a:r>
            <a:endParaRPr>
              <a:solidFill>
                <a:schemeClr val="lt1"/>
              </a:solidFill>
            </a:endParaRPr>
          </a:p>
        </p:txBody>
      </p:sp>
      <p:sp>
        <p:nvSpPr>
          <p:cNvPr id="411" name="Google Shape;411;p34">
            <a:extLst>
              <a:ext uri="{FF2B5EF4-FFF2-40B4-BE49-F238E27FC236}">
                <a16:creationId xmlns:a16="http://schemas.microsoft.com/office/drawing/2014/main" id="{68DD1084-A480-E244-CFA3-8C9ED6ECC9A4}"/>
              </a:ext>
            </a:extLst>
          </p:cNvPr>
          <p:cNvSpPr/>
          <p:nvPr/>
        </p:nvSpPr>
        <p:spPr>
          <a:xfrm>
            <a:off x="715100" y="1372275"/>
            <a:ext cx="623943" cy="623943"/>
          </a:xfrm>
          <a:custGeom>
            <a:avLst/>
            <a:gdLst/>
            <a:ahLst/>
            <a:cxnLst/>
            <a:rect l="l" t="t" r="r" b="b"/>
            <a:pathLst>
              <a:path w="17431" h="17431" extrusionOk="0">
                <a:moveTo>
                  <a:pt x="17431" y="0"/>
                </a:moveTo>
                <a:cubicBezTo>
                  <a:pt x="7817" y="0"/>
                  <a:pt x="1" y="7801"/>
                  <a:pt x="1" y="17430"/>
                </a:cubicBezTo>
                <a:lnTo>
                  <a:pt x="9523" y="17430"/>
                </a:lnTo>
                <a:cubicBezTo>
                  <a:pt x="9523" y="13058"/>
                  <a:pt x="13073" y="9523"/>
                  <a:pt x="17431" y="9523"/>
                </a:cubicBezTo>
                <a:lnTo>
                  <a:pt x="17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a:extLst>
              <a:ext uri="{FF2B5EF4-FFF2-40B4-BE49-F238E27FC236}">
                <a16:creationId xmlns:a16="http://schemas.microsoft.com/office/drawing/2014/main" id="{E9AE2D6F-CD5A-74DE-A8E6-401793AFE38F}"/>
              </a:ext>
            </a:extLst>
          </p:cNvPr>
          <p:cNvSpPr/>
          <p:nvPr/>
        </p:nvSpPr>
        <p:spPr>
          <a:xfrm rot="10800000">
            <a:off x="7298000" y="4064050"/>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a:extLst>
              <a:ext uri="{FF2B5EF4-FFF2-40B4-BE49-F238E27FC236}">
                <a16:creationId xmlns:a16="http://schemas.microsoft.com/office/drawing/2014/main" id="{AE79528D-1528-5B36-8D39-B2582310184C}"/>
              </a:ext>
            </a:extLst>
          </p:cNvPr>
          <p:cNvSpPr/>
          <p:nvPr/>
        </p:nvSpPr>
        <p:spPr>
          <a:xfrm rot="10800000">
            <a:off x="6960900" y="3726950"/>
            <a:ext cx="758775" cy="758775"/>
          </a:xfrm>
          <a:custGeom>
            <a:avLst/>
            <a:gdLst/>
            <a:ahLst/>
            <a:cxnLst/>
            <a:rect l="l" t="t" r="r" b="b"/>
            <a:pathLst>
              <a:path w="30351" h="30351" extrusionOk="0">
                <a:moveTo>
                  <a:pt x="30350" y="1"/>
                </a:moveTo>
                <a:cubicBezTo>
                  <a:pt x="13621" y="1"/>
                  <a:pt x="0" y="13606"/>
                  <a:pt x="0" y="30351"/>
                </a:cubicBezTo>
                <a:lnTo>
                  <a:pt x="549" y="30351"/>
                </a:lnTo>
                <a:cubicBezTo>
                  <a:pt x="549" y="13926"/>
                  <a:pt x="13926" y="549"/>
                  <a:pt x="30350" y="549"/>
                </a:cubicBezTo>
                <a:lnTo>
                  <a:pt x="303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887;p52">
            <a:extLst>
              <a:ext uri="{FF2B5EF4-FFF2-40B4-BE49-F238E27FC236}">
                <a16:creationId xmlns:a16="http://schemas.microsoft.com/office/drawing/2014/main" id="{ACFF524D-ADE0-8470-93F2-0EC94714955C}"/>
              </a:ext>
            </a:extLst>
          </p:cNvPr>
          <p:cNvSpPr/>
          <p:nvPr/>
        </p:nvSpPr>
        <p:spPr>
          <a:xfrm>
            <a:off x="7854510" y="284910"/>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88;p52">
            <a:extLst>
              <a:ext uri="{FF2B5EF4-FFF2-40B4-BE49-F238E27FC236}">
                <a16:creationId xmlns:a16="http://schemas.microsoft.com/office/drawing/2014/main" id="{FF75E918-FFBF-CA79-0E2A-8C927B39F148}"/>
              </a:ext>
            </a:extLst>
          </p:cNvPr>
          <p:cNvSpPr/>
          <p:nvPr/>
        </p:nvSpPr>
        <p:spPr>
          <a:xfrm>
            <a:off x="8114669" y="25598"/>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9;p52">
            <a:extLst>
              <a:ext uri="{FF2B5EF4-FFF2-40B4-BE49-F238E27FC236}">
                <a16:creationId xmlns:a16="http://schemas.microsoft.com/office/drawing/2014/main" id="{171ADD6A-6428-9EB5-B569-1C2467E51C9F}"/>
              </a:ext>
            </a:extLst>
          </p:cNvPr>
          <p:cNvSpPr/>
          <p:nvPr/>
        </p:nvSpPr>
        <p:spPr>
          <a:xfrm>
            <a:off x="8374606" y="284910"/>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0;p52">
            <a:extLst>
              <a:ext uri="{FF2B5EF4-FFF2-40B4-BE49-F238E27FC236}">
                <a16:creationId xmlns:a16="http://schemas.microsoft.com/office/drawing/2014/main" id="{D7587B7F-12B7-A410-45A3-982B8DDFB06E}"/>
              </a:ext>
            </a:extLst>
          </p:cNvPr>
          <p:cNvSpPr/>
          <p:nvPr/>
        </p:nvSpPr>
        <p:spPr>
          <a:xfrm>
            <a:off x="8634988" y="25598"/>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3;p35">
            <a:extLst>
              <a:ext uri="{FF2B5EF4-FFF2-40B4-BE49-F238E27FC236}">
                <a16:creationId xmlns:a16="http://schemas.microsoft.com/office/drawing/2014/main" id="{10E89E60-C6A0-9E08-E272-B006CBAC869B}"/>
              </a:ext>
            </a:extLst>
          </p:cNvPr>
          <p:cNvSpPr/>
          <p:nvPr/>
        </p:nvSpPr>
        <p:spPr>
          <a:xfrm>
            <a:off x="567429" y="4641802"/>
            <a:ext cx="64422" cy="64422"/>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4;p35">
            <a:extLst>
              <a:ext uri="{FF2B5EF4-FFF2-40B4-BE49-F238E27FC236}">
                <a16:creationId xmlns:a16="http://schemas.microsoft.com/office/drawing/2014/main" id="{D335E6A5-699C-407B-ECED-9D92F522455F}"/>
              </a:ext>
            </a:extLst>
          </p:cNvPr>
          <p:cNvSpPr/>
          <p:nvPr/>
        </p:nvSpPr>
        <p:spPr>
          <a:xfrm>
            <a:off x="734070" y="4641802"/>
            <a:ext cx="64422" cy="64422"/>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5;p35">
            <a:extLst>
              <a:ext uri="{FF2B5EF4-FFF2-40B4-BE49-F238E27FC236}">
                <a16:creationId xmlns:a16="http://schemas.microsoft.com/office/drawing/2014/main" id="{D3541AF5-CF32-7EB8-98A5-417B62B272F0}"/>
              </a:ext>
            </a:extLst>
          </p:cNvPr>
          <p:cNvSpPr/>
          <p:nvPr/>
        </p:nvSpPr>
        <p:spPr>
          <a:xfrm>
            <a:off x="909221" y="4641802"/>
            <a:ext cx="64692" cy="64422"/>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6;p35">
            <a:extLst>
              <a:ext uri="{FF2B5EF4-FFF2-40B4-BE49-F238E27FC236}">
                <a16:creationId xmlns:a16="http://schemas.microsoft.com/office/drawing/2014/main" id="{5D9B711C-E6ED-228F-742B-07B8AE94369B}"/>
              </a:ext>
            </a:extLst>
          </p:cNvPr>
          <p:cNvSpPr/>
          <p:nvPr/>
        </p:nvSpPr>
        <p:spPr>
          <a:xfrm>
            <a:off x="567429" y="4568619"/>
            <a:ext cx="1052541" cy="10974"/>
          </a:xfrm>
          <a:custGeom>
            <a:avLst/>
            <a:gdLst/>
            <a:ahLst/>
            <a:cxnLst/>
            <a:rect l="l" t="t" r="r" b="b"/>
            <a:pathLst>
              <a:path w="58507" h="610" extrusionOk="0">
                <a:moveTo>
                  <a:pt x="0" y="0"/>
                </a:moveTo>
                <a:lnTo>
                  <a:pt x="0" y="610"/>
                </a:lnTo>
                <a:lnTo>
                  <a:pt x="58506" y="610"/>
                </a:lnTo>
                <a:lnTo>
                  <a:pt x="58506"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a:extLst>
              <a:ext uri="{FF2B5EF4-FFF2-40B4-BE49-F238E27FC236}">
                <a16:creationId xmlns:a16="http://schemas.microsoft.com/office/drawing/2014/main" id="{A8482742-2166-2A4E-DDBC-E5C6A2DE8098}"/>
              </a:ext>
            </a:extLst>
          </p:cNvPr>
          <p:cNvSpPr/>
          <p:nvPr/>
        </p:nvSpPr>
        <p:spPr>
          <a:xfrm>
            <a:off x="461394" y="4706224"/>
            <a:ext cx="1495676" cy="285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28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3">
          <a:extLst>
            <a:ext uri="{FF2B5EF4-FFF2-40B4-BE49-F238E27FC236}">
              <a16:creationId xmlns:a16="http://schemas.microsoft.com/office/drawing/2014/main" id="{CA278423-84AA-EBDB-C46B-2F942D614947}"/>
            </a:ext>
          </a:extLst>
        </p:cNvPr>
        <p:cNvGrpSpPr/>
        <p:nvPr/>
      </p:nvGrpSpPr>
      <p:grpSpPr>
        <a:xfrm>
          <a:off x="0" y="0"/>
          <a:ext cx="0" cy="0"/>
          <a:chOff x="0" y="0"/>
          <a:chExt cx="0" cy="0"/>
        </a:xfrm>
      </p:grpSpPr>
      <p:grpSp>
        <p:nvGrpSpPr>
          <p:cNvPr id="404" name="Google Shape;404;p34">
            <a:extLst>
              <a:ext uri="{FF2B5EF4-FFF2-40B4-BE49-F238E27FC236}">
                <a16:creationId xmlns:a16="http://schemas.microsoft.com/office/drawing/2014/main" id="{63B44D46-42F4-4909-FD54-69AB0C6CBD27}"/>
              </a:ext>
            </a:extLst>
          </p:cNvPr>
          <p:cNvGrpSpPr/>
          <p:nvPr/>
        </p:nvGrpSpPr>
        <p:grpSpPr>
          <a:xfrm>
            <a:off x="3706250" y="2029600"/>
            <a:ext cx="2471100" cy="1869000"/>
            <a:chOff x="1076750" y="1449450"/>
            <a:chExt cx="2471100" cy="1869000"/>
          </a:xfrm>
        </p:grpSpPr>
        <p:cxnSp>
          <p:nvCxnSpPr>
            <p:cNvPr id="405" name="Google Shape;405;p34">
              <a:extLst>
                <a:ext uri="{FF2B5EF4-FFF2-40B4-BE49-F238E27FC236}">
                  <a16:creationId xmlns:a16="http://schemas.microsoft.com/office/drawing/2014/main" id="{45FCC704-8259-3E38-DD35-6690A2D4824F}"/>
                </a:ext>
              </a:extLst>
            </p:cNvPr>
            <p:cNvCxnSpPr/>
            <p:nvPr/>
          </p:nvCxnSpPr>
          <p:spPr>
            <a:xfrm>
              <a:off x="1076750" y="1449450"/>
              <a:ext cx="2471100" cy="0"/>
            </a:xfrm>
            <a:prstGeom prst="straightConnector1">
              <a:avLst/>
            </a:prstGeom>
            <a:noFill/>
            <a:ln w="9525" cap="flat" cmpd="sng">
              <a:solidFill>
                <a:schemeClr val="accent2"/>
              </a:solidFill>
              <a:prstDash val="solid"/>
              <a:round/>
              <a:headEnd type="none" w="med" len="med"/>
              <a:tailEnd type="none" w="med" len="med"/>
            </a:ln>
          </p:spPr>
        </p:cxnSp>
        <p:cxnSp>
          <p:nvCxnSpPr>
            <p:cNvPr id="406" name="Google Shape;406;p34">
              <a:extLst>
                <a:ext uri="{FF2B5EF4-FFF2-40B4-BE49-F238E27FC236}">
                  <a16:creationId xmlns:a16="http://schemas.microsoft.com/office/drawing/2014/main" id="{C670DF89-077D-7B91-E6A3-67477805B598}"/>
                </a:ext>
              </a:extLst>
            </p:cNvPr>
            <p:cNvCxnSpPr/>
            <p:nvPr/>
          </p:nvCxnSpPr>
          <p:spPr>
            <a:xfrm>
              <a:off x="1081925" y="1449450"/>
              <a:ext cx="0" cy="1869000"/>
            </a:xfrm>
            <a:prstGeom prst="straightConnector1">
              <a:avLst/>
            </a:prstGeom>
            <a:noFill/>
            <a:ln w="9525" cap="flat" cmpd="sng">
              <a:solidFill>
                <a:schemeClr val="accent2"/>
              </a:solidFill>
              <a:prstDash val="solid"/>
              <a:round/>
              <a:headEnd type="none" w="med" len="med"/>
              <a:tailEnd type="none" w="med" len="med"/>
            </a:ln>
          </p:spPr>
        </p:cxnSp>
      </p:grpSp>
      <p:sp>
        <p:nvSpPr>
          <p:cNvPr id="407" name="Google Shape;407;p34">
            <a:extLst>
              <a:ext uri="{FF2B5EF4-FFF2-40B4-BE49-F238E27FC236}">
                <a16:creationId xmlns:a16="http://schemas.microsoft.com/office/drawing/2014/main" id="{3C8734A7-12E5-B6D2-480F-637962B15719}"/>
              </a:ext>
            </a:extLst>
          </p:cNvPr>
          <p:cNvSpPr/>
          <p:nvPr/>
        </p:nvSpPr>
        <p:spPr>
          <a:xfrm>
            <a:off x="940825" y="1036100"/>
            <a:ext cx="3106345" cy="2450559"/>
          </a:xfrm>
          <a:custGeom>
            <a:avLst/>
            <a:gdLst/>
            <a:ahLst/>
            <a:cxnLst/>
            <a:rect l="l" t="t" r="r" b="b"/>
            <a:pathLst>
              <a:path w="42509" h="33536" extrusionOk="0">
                <a:moveTo>
                  <a:pt x="0" y="1"/>
                </a:moveTo>
                <a:lnTo>
                  <a:pt x="0" y="33535"/>
                </a:lnTo>
                <a:lnTo>
                  <a:pt x="21254" y="33535"/>
                </a:lnTo>
                <a:cubicBezTo>
                  <a:pt x="33001" y="33535"/>
                  <a:pt x="42508" y="26039"/>
                  <a:pt x="42508" y="16776"/>
                </a:cubicBezTo>
                <a:cubicBezTo>
                  <a:pt x="42508" y="7497"/>
                  <a:pt x="33001" y="1"/>
                  <a:pt x="21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a:extLst>
              <a:ext uri="{FF2B5EF4-FFF2-40B4-BE49-F238E27FC236}">
                <a16:creationId xmlns:a16="http://schemas.microsoft.com/office/drawing/2014/main" id="{6B1651B7-74E2-78F7-C61E-E5B7CDF8CB70}"/>
              </a:ext>
            </a:extLst>
          </p:cNvPr>
          <p:cNvSpPr txBox="1">
            <a:spLocks noGrp="1"/>
          </p:cNvSpPr>
          <p:nvPr>
            <p:ph type="title"/>
          </p:nvPr>
        </p:nvSpPr>
        <p:spPr>
          <a:xfrm>
            <a:off x="3978150" y="2256400"/>
            <a:ext cx="4795418" cy="1811536"/>
          </a:xfrm>
          <a:prstGeom prst="rect">
            <a:avLst/>
          </a:prstGeom>
        </p:spPr>
        <p:txBody>
          <a:bodyPr spcFirstLastPara="1" wrap="square" lIns="91425" tIns="91425" rIns="91425" bIns="91425" anchor="t" anchorCtr="0">
            <a:noAutofit/>
          </a:bodyPr>
          <a:lstStyle/>
          <a:p>
            <a:r>
              <a:rPr lang="en" sz="3200">
                <a:solidFill>
                  <a:srgbClr val="000E2F"/>
                </a:solidFill>
              </a:rPr>
              <a:t>Acute Pain Management in Active Opioid Misuse </a:t>
            </a:r>
          </a:p>
        </p:txBody>
      </p:sp>
      <p:sp>
        <p:nvSpPr>
          <p:cNvPr id="409" name="Google Shape;409;p34">
            <a:extLst>
              <a:ext uri="{FF2B5EF4-FFF2-40B4-BE49-F238E27FC236}">
                <a16:creationId xmlns:a16="http://schemas.microsoft.com/office/drawing/2014/main" id="{2071D7EA-7EDE-D5F1-F73D-37014E66632E}"/>
              </a:ext>
            </a:extLst>
          </p:cNvPr>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410" name="Google Shape;410;p34">
            <a:extLst>
              <a:ext uri="{FF2B5EF4-FFF2-40B4-BE49-F238E27FC236}">
                <a16:creationId xmlns:a16="http://schemas.microsoft.com/office/drawing/2014/main" id="{04CB2863-859B-563F-FC31-FFFD5BF3DF20}"/>
              </a:ext>
            </a:extLst>
          </p:cNvPr>
          <p:cNvSpPr/>
          <p:nvPr/>
        </p:nvSpPr>
        <p:spPr>
          <a:xfrm>
            <a:off x="2040330" y="1463274"/>
            <a:ext cx="1665932" cy="1596237"/>
          </a:xfrm>
          <a:custGeom>
            <a:avLst/>
            <a:gdLst/>
            <a:ahLst/>
            <a:cxnLst/>
            <a:rect l="l" t="t" r="r" b="b"/>
            <a:pathLst>
              <a:path w="15694" h="15694" extrusionOk="0">
                <a:moveTo>
                  <a:pt x="7847" y="0"/>
                </a:moveTo>
                <a:cubicBezTo>
                  <a:pt x="3504" y="0"/>
                  <a:pt x="0" y="3505"/>
                  <a:pt x="0" y="7847"/>
                </a:cubicBezTo>
                <a:cubicBezTo>
                  <a:pt x="0" y="12174"/>
                  <a:pt x="3504" y="15693"/>
                  <a:pt x="7847" y="15693"/>
                </a:cubicBezTo>
                <a:cubicBezTo>
                  <a:pt x="12159" y="15693"/>
                  <a:pt x="15693" y="12189"/>
                  <a:pt x="15693" y="7847"/>
                </a:cubicBezTo>
                <a:cubicBezTo>
                  <a:pt x="15693" y="3520"/>
                  <a:pt x="12189" y="0"/>
                  <a:pt x="7847" y="0"/>
                </a:cubicBezTo>
                <a:close/>
              </a:path>
            </a:pathLst>
          </a:custGeom>
          <a:solidFill>
            <a:srgbClr val="000E2F"/>
          </a:solidFill>
          <a:ln>
            <a:noFill/>
          </a:ln>
        </p:spPr>
        <p:txBody>
          <a:bodyPr spcFirstLastPara="1" wrap="square" lIns="91425" tIns="91425" rIns="91425" bIns="91425" anchor="ctr" anchorCtr="0">
            <a:noAutofit/>
          </a:bodyPr>
          <a:lstStyle/>
          <a:p>
            <a:pPr algn="ctr"/>
            <a:r>
              <a:rPr lang="en-US" sz="3200" b="1">
                <a:solidFill>
                  <a:schemeClr val="lt1"/>
                </a:solidFill>
                <a:latin typeface="Prompt"/>
                <a:ea typeface="Prompt"/>
                <a:cs typeface="Prompt"/>
                <a:sym typeface="Prompt"/>
              </a:rPr>
              <a:t>Case 1 </a:t>
            </a:r>
            <a:endParaRPr lang="en-US" sz="3200">
              <a:solidFill>
                <a:schemeClr val="lt1"/>
              </a:solidFill>
            </a:endParaRPr>
          </a:p>
        </p:txBody>
      </p:sp>
      <p:sp>
        <p:nvSpPr>
          <p:cNvPr id="411" name="Google Shape;411;p34">
            <a:extLst>
              <a:ext uri="{FF2B5EF4-FFF2-40B4-BE49-F238E27FC236}">
                <a16:creationId xmlns:a16="http://schemas.microsoft.com/office/drawing/2014/main" id="{ACD7F3CC-0C2C-5545-8784-3FF6E3528961}"/>
              </a:ext>
            </a:extLst>
          </p:cNvPr>
          <p:cNvSpPr/>
          <p:nvPr/>
        </p:nvSpPr>
        <p:spPr>
          <a:xfrm>
            <a:off x="715100" y="1372275"/>
            <a:ext cx="623943" cy="623943"/>
          </a:xfrm>
          <a:custGeom>
            <a:avLst/>
            <a:gdLst/>
            <a:ahLst/>
            <a:cxnLst/>
            <a:rect l="l" t="t" r="r" b="b"/>
            <a:pathLst>
              <a:path w="17431" h="17431" extrusionOk="0">
                <a:moveTo>
                  <a:pt x="17431" y="0"/>
                </a:moveTo>
                <a:cubicBezTo>
                  <a:pt x="7817" y="0"/>
                  <a:pt x="1" y="7801"/>
                  <a:pt x="1" y="17430"/>
                </a:cubicBezTo>
                <a:lnTo>
                  <a:pt x="9523" y="17430"/>
                </a:lnTo>
                <a:cubicBezTo>
                  <a:pt x="9523" y="13058"/>
                  <a:pt x="13073" y="9523"/>
                  <a:pt x="17431" y="9523"/>
                </a:cubicBezTo>
                <a:lnTo>
                  <a:pt x="17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a:extLst>
              <a:ext uri="{FF2B5EF4-FFF2-40B4-BE49-F238E27FC236}">
                <a16:creationId xmlns:a16="http://schemas.microsoft.com/office/drawing/2014/main" id="{B1505B64-A763-9557-7511-0C53679F05C2}"/>
              </a:ext>
            </a:extLst>
          </p:cNvPr>
          <p:cNvSpPr/>
          <p:nvPr/>
        </p:nvSpPr>
        <p:spPr>
          <a:xfrm rot="10800000">
            <a:off x="7298000" y="4064050"/>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a:extLst>
              <a:ext uri="{FF2B5EF4-FFF2-40B4-BE49-F238E27FC236}">
                <a16:creationId xmlns:a16="http://schemas.microsoft.com/office/drawing/2014/main" id="{614CD29C-1BCA-01FA-F4BE-FFF3B5619C6A}"/>
              </a:ext>
            </a:extLst>
          </p:cNvPr>
          <p:cNvSpPr/>
          <p:nvPr/>
        </p:nvSpPr>
        <p:spPr>
          <a:xfrm rot="10800000">
            <a:off x="6960900" y="3726950"/>
            <a:ext cx="758775" cy="758775"/>
          </a:xfrm>
          <a:custGeom>
            <a:avLst/>
            <a:gdLst/>
            <a:ahLst/>
            <a:cxnLst/>
            <a:rect l="l" t="t" r="r" b="b"/>
            <a:pathLst>
              <a:path w="30351" h="30351" extrusionOk="0">
                <a:moveTo>
                  <a:pt x="30350" y="1"/>
                </a:moveTo>
                <a:cubicBezTo>
                  <a:pt x="13621" y="1"/>
                  <a:pt x="0" y="13606"/>
                  <a:pt x="0" y="30351"/>
                </a:cubicBezTo>
                <a:lnTo>
                  <a:pt x="549" y="30351"/>
                </a:lnTo>
                <a:cubicBezTo>
                  <a:pt x="549" y="13926"/>
                  <a:pt x="13926" y="549"/>
                  <a:pt x="30350" y="549"/>
                </a:cubicBezTo>
                <a:lnTo>
                  <a:pt x="303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887;p52">
            <a:extLst>
              <a:ext uri="{FF2B5EF4-FFF2-40B4-BE49-F238E27FC236}">
                <a16:creationId xmlns:a16="http://schemas.microsoft.com/office/drawing/2014/main" id="{B8BA363F-F9BD-DC49-3FD1-5C704A681A88}"/>
              </a:ext>
            </a:extLst>
          </p:cNvPr>
          <p:cNvSpPr/>
          <p:nvPr/>
        </p:nvSpPr>
        <p:spPr>
          <a:xfrm>
            <a:off x="7854510" y="284910"/>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88;p52">
            <a:extLst>
              <a:ext uri="{FF2B5EF4-FFF2-40B4-BE49-F238E27FC236}">
                <a16:creationId xmlns:a16="http://schemas.microsoft.com/office/drawing/2014/main" id="{1A36B0F4-21C8-7C0E-B0E6-7415C8CA5069}"/>
              </a:ext>
            </a:extLst>
          </p:cNvPr>
          <p:cNvSpPr/>
          <p:nvPr/>
        </p:nvSpPr>
        <p:spPr>
          <a:xfrm>
            <a:off x="8114669" y="25598"/>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9;p52">
            <a:extLst>
              <a:ext uri="{FF2B5EF4-FFF2-40B4-BE49-F238E27FC236}">
                <a16:creationId xmlns:a16="http://schemas.microsoft.com/office/drawing/2014/main" id="{6D1B5FF8-46D2-BFD3-3A05-39672F60AD09}"/>
              </a:ext>
            </a:extLst>
          </p:cNvPr>
          <p:cNvSpPr/>
          <p:nvPr/>
        </p:nvSpPr>
        <p:spPr>
          <a:xfrm>
            <a:off x="8374606" y="284910"/>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0;p52">
            <a:extLst>
              <a:ext uri="{FF2B5EF4-FFF2-40B4-BE49-F238E27FC236}">
                <a16:creationId xmlns:a16="http://schemas.microsoft.com/office/drawing/2014/main" id="{2CE47295-83E4-AB8C-D544-E7828C153FA1}"/>
              </a:ext>
            </a:extLst>
          </p:cNvPr>
          <p:cNvSpPr/>
          <p:nvPr/>
        </p:nvSpPr>
        <p:spPr>
          <a:xfrm>
            <a:off x="8634988" y="25598"/>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3;p35">
            <a:extLst>
              <a:ext uri="{FF2B5EF4-FFF2-40B4-BE49-F238E27FC236}">
                <a16:creationId xmlns:a16="http://schemas.microsoft.com/office/drawing/2014/main" id="{8ECB1685-540D-32F8-08FC-AD0BFA01A1EC}"/>
              </a:ext>
            </a:extLst>
          </p:cNvPr>
          <p:cNvSpPr/>
          <p:nvPr/>
        </p:nvSpPr>
        <p:spPr>
          <a:xfrm>
            <a:off x="567429" y="4641802"/>
            <a:ext cx="64422" cy="64422"/>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4;p35">
            <a:extLst>
              <a:ext uri="{FF2B5EF4-FFF2-40B4-BE49-F238E27FC236}">
                <a16:creationId xmlns:a16="http://schemas.microsoft.com/office/drawing/2014/main" id="{ECFF8CFD-8002-3CA8-0970-85B00135497B}"/>
              </a:ext>
            </a:extLst>
          </p:cNvPr>
          <p:cNvSpPr/>
          <p:nvPr/>
        </p:nvSpPr>
        <p:spPr>
          <a:xfrm>
            <a:off x="734070" y="4641802"/>
            <a:ext cx="64422" cy="64422"/>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5;p35">
            <a:extLst>
              <a:ext uri="{FF2B5EF4-FFF2-40B4-BE49-F238E27FC236}">
                <a16:creationId xmlns:a16="http://schemas.microsoft.com/office/drawing/2014/main" id="{0E2F4822-17CD-6568-6E23-925AB9FBFD1D}"/>
              </a:ext>
            </a:extLst>
          </p:cNvPr>
          <p:cNvSpPr/>
          <p:nvPr/>
        </p:nvSpPr>
        <p:spPr>
          <a:xfrm>
            <a:off x="909221" y="4641802"/>
            <a:ext cx="64692" cy="64422"/>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6;p35">
            <a:extLst>
              <a:ext uri="{FF2B5EF4-FFF2-40B4-BE49-F238E27FC236}">
                <a16:creationId xmlns:a16="http://schemas.microsoft.com/office/drawing/2014/main" id="{5CE99A6A-935C-26CB-6838-5810458B330C}"/>
              </a:ext>
            </a:extLst>
          </p:cNvPr>
          <p:cNvSpPr/>
          <p:nvPr/>
        </p:nvSpPr>
        <p:spPr>
          <a:xfrm>
            <a:off x="567429" y="4568619"/>
            <a:ext cx="1052541" cy="10974"/>
          </a:xfrm>
          <a:custGeom>
            <a:avLst/>
            <a:gdLst/>
            <a:ahLst/>
            <a:cxnLst/>
            <a:rect l="l" t="t" r="r" b="b"/>
            <a:pathLst>
              <a:path w="58507" h="610" extrusionOk="0">
                <a:moveTo>
                  <a:pt x="0" y="0"/>
                </a:moveTo>
                <a:lnTo>
                  <a:pt x="0" y="610"/>
                </a:lnTo>
                <a:lnTo>
                  <a:pt x="58506" y="610"/>
                </a:lnTo>
                <a:lnTo>
                  <a:pt x="58506"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a:extLst>
              <a:ext uri="{FF2B5EF4-FFF2-40B4-BE49-F238E27FC236}">
                <a16:creationId xmlns:a16="http://schemas.microsoft.com/office/drawing/2014/main" id="{FA821BF8-89CF-2353-9493-3FEF6B79C4B0}"/>
              </a:ext>
            </a:extLst>
          </p:cNvPr>
          <p:cNvSpPr/>
          <p:nvPr/>
        </p:nvSpPr>
        <p:spPr>
          <a:xfrm>
            <a:off x="461394" y="4706224"/>
            <a:ext cx="1495676" cy="285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89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BEA0-4A0F-E163-A33A-40F6C5C0CB22}"/>
              </a:ext>
            </a:extLst>
          </p:cNvPr>
          <p:cNvSpPr>
            <a:spLocks noGrp="1"/>
          </p:cNvSpPr>
          <p:nvPr>
            <p:ph type="title"/>
          </p:nvPr>
        </p:nvSpPr>
        <p:spPr>
          <a:xfrm>
            <a:off x="742485" y="445025"/>
            <a:ext cx="7704000" cy="572700"/>
          </a:xfrm>
        </p:spPr>
        <p:txBody>
          <a:bodyPr/>
          <a:lstStyle/>
          <a:p>
            <a:r>
              <a:rPr lang="en-US">
                <a:solidFill>
                  <a:srgbClr val="000E2F"/>
                </a:solidFill>
              </a:rPr>
              <a:t>Case 1: Meet Patient MJ</a:t>
            </a:r>
          </a:p>
        </p:txBody>
      </p:sp>
      <p:sp>
        <p:nvSpPr>
          <p:cNvPr id="3" name="Text Placeholder 2">
            <a:extLst>
              <a:ext uri="{FF2B5EF4-FFF2-40B4-BE49-F238E27FC236}">
                <a16:creationId xmlns:a16="http://schemas.microsoft.com/office/drawing/2014/main" id="{EB0BA525-15BD-933A-BDD1-A821649F1F44}"/>
              </a:ext>
            </a:extLst>
          </p:cNvPr>
          <p:cNvSpPr>
            <a:spLocks noGrp="1"/>
          </p:cNvSpPr>
          <p:nvPr>
            <p:ph type="body" idx="1"/>
          </p:nvPr>
        </p:nvSpPr>
        <p:spPr>
          <a:xfrm>
            <a:off x="600080" y="1152475"/>
            <a:ext cx="7704000" cy="2482640"/>
          </a:xfrm>
        </p:spPr>
        <p:txBody>
          <a:bodyPr/>
          <a:lstStyle/>
          <a:p>
            <a:pPr>
              <a:lnSpc>
                <a:spcPct val="150000"/>
              </a:lnSpc>
              <a:buClr>
                <a:schemeClr val="tx1"/>
              </a:buClr>
            </a:pPr>
            <a:r>
              <a:rPr lang="en-US" sz="1400">
                <a:solidFill>
                  <a:schemeClr val="tx1"/>
                </a:solidFill>
              </a:rPr>
              <a:t>Patient MJ is a 32 </a:t>
            </a:r>
            <a:r>
              <a:rPr lang="en-US" sz="1400" err="1">
                <a:solidFill>
                  <a:schemeClr val="tx1"/>
                </a:solidFill>
              </a:rPr>
              <a:t>y.o</a:t>
            </a:r>
            <a:r>
              <a:rPr lang="en-US" sz="1400">
                <a:solidFill>
                  <a:schemeClr val="tx1"/>
                </a:solidFill>
              </a:rPr>
              <a:t>. male presenting with </a:t>
            </a:r>
            <a:r>
              <a:rPr lang="en-US" sz="1400" b="1">
                <a:solidFill>
                  <a:schemeClr val="tx1"/>
                </a:solidFill>
              </a:rPr>
              <a:t>acute lower back pain</a:t>
            </a:r>
            <a:r>
              <a:rPr lang="en-US" sz="1400">
                <a:solidFill>
                  <a:schemeClr val="tx1"/>
                </a:solidFill>
              </a:rPr>
              <a:t> following a recent injury at work. He reports </a:t>
            </a:r>
            <a:r>
              <a:rPr lang="en-US" sz="1400" b="1">
                <a:solidFill>
                  <a:schemeClr val="tx1"/>
                </a:solidFill>
              </a:rPr>
              <a:t>severe sharp pain </a:t>
            </a:r>
            <a:r>
              <a:rPr lang="en-US" sz="1400">
                <a:solidFill>
                  <a:schemeClr val="tx1"/>
                </a:solidFill>
              </a:rPr>
              <a:t>in the lumbar region that has progressively worsened limiting his mobility. He describes his pain as an 8/10 and is seeking medical intervention for relief. </a:t>
            </a:r>
          </a:p>
          <a:p>
            <a:pPr>
              <a:lnSpc>
                <a:spcPct val="150000"/>
              </a:lnSpc>
              <a:buClr>
                <a:schemeClr val="tx1"/>
              </a:buClr>
            </a:pPr>
            <a:r>
              <a:rPr lang="en-US" sz="1400">
                <a:solidFill>
                  <a:schemeClr val="tx1"/>
                </a:solidFill>
              </a:rPr>
              <a:t>PMH is pertinent for asthma and OUD with patient reporting IV fentanyl use with last injection a day ago. MJ currently denies any withdrawal symptoms. </a:t>
            </a:r>
          </a:p>
          <a:p>
            <a:pPr>
              <a:lnSpc>
                <a:spcPct val="150000"/>
              </a:lnSpc>
              <a:buClr>
                <a:schemeClr val="tx1"/>
              </a:buClr>
            </a:pPr>
            <a:r>
              <a:rPr lang="en-US" sz="1400">
                <a:solidFill>
                  <a:schemeClr val="tx1"/>
                </a:solidFill>
              </a:rPr>
              <a:t>After orthopedic evaluation it is determined that MJ will undergo spinal surgery.  </a:t>
            </a:r>
          </a:p>
          <a:p>
            <a:pPr>
              <a:lnSpc>
                <a:spcPct val="150000"/>
              </a:lnSpc>
              <a:buClr>
                <a:schemeClr val="tx1"/>
              </a:buClr>
            </a:pPr>
            <a:endParaRPr lang="en-US">
              <a:solidFill>
                <a:schemeClr val="tx1"/>
              </a:solidFill>
            </a:endParaRPr>
          </a:p>
        </p:txBody>
      </p:sp>
      <p:sp>
        <p:nvSpPr>
          <p:cNvPr id="5" name="Rectangle: Rounded Corners 4">
            <a:extLst>
              <a:ext uri="{FF2B5EF4-FFF2-40B4-BE49-F238E27FC236}">
                <a16:creationId xmlns:a16="http://schemas.microsoft.com/office/drawing/2014/main" id="{0E981890-A0CD-C71F-F138-D473B203228B}"/>
              </a:ext>
            </a:extLst>
          </p:cNvPr>
          <p:cNvSpPr/>
          <p:nvPr/>
        </p:nvSpPr>
        <p:spPr>
          <a:xfrm>
            <a:off x="1521712" y="3776998"/>
            <a:ext cx="6094039" cy="469551"/>
          </a:xfrm>
          <a:prstGeom prst="roundRect">
            <a:avLst/>
          </a:prstGeom>
          <a:solidFill>
            <a:srgbClr val="EE6921"/>
          </a:solidFill>
          <a:ln>
            <a:solidFill>
              <a:srgbClr val="F8C1A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b="1">
                <a:solidFill>
                  <a:schemeClr val="bg1"/>
                </a:solidFill>
                <a:latin typeface="Prompt"/>
                <a:cs typeface="Prompt"/>
              </a:rPr>
              <a:t>How should we manage MJ's post-operative pain?</a:t>
            </a:r>
          </a:p>
        </p:txBody>
      </p:sp>
      <p:sp>
        <p:nvSpPr>
          <p:cNvPr id="4" name="Google Shape;423;p35">
            <a:extLst>
              <a:ext uri="{FF2B5EF4-FFF2-40B4-BE49-F238E27FC236}">
                <a16:creationId xmlns:a16="http://schemas.microsoft.com/office/drawing/2014/main" id="{7C959A19-6B75-76E9-F84B-A1DD348F8E18}"/>
              </a:ext>
            </a:extLst>
          </p:cNvPr>
          <p:cNvSpPr/>
          <p:nvPr/>
        </p:nvSpPr>
        <p:spPr>
          <a:xfrm rot="16200000">
            <a:off x="352901" y="4798955"/>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3;p35">
            <a:extLst>
              <a:ext uri="{FF2B5EF4-FFF2-40B4-BE49-F238E27FC236}">
                <a16:creationId xmlns:a16="http://schemas.microsoft.com/office/drawing/2014/main" id="{AAEC6EF5-A900-88BB-7C80-734172B3D89C}"/>
              </a:ext>
            </a:extLst>
          </p:cNvPr>
          <p:cNvSpPr/>
          <p:nvPr/>
        </p:nvSpPr>
        <p:spPr>
          <a:xfrm rot="16200000">
            <a:off x="352901" y="4572681"/>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3;p35">
            <a:extLst>
              <a:ext uri="{FF2B5EF4-FFF2-40B4-BE49-F238E27FC236}">
                <a16:creationId xmlns:a16="http://schemas.microsoft.com/office/drawing/2014/main" id="{F4CFE5CC-0D58-AE9F-2F67-BC3FB2B97E71}"/>
              </a:ext>
            </a:extLst>
          </p:cNvPr>
          <p:cNvSpPr/>
          <p:nvPr/>
        </p:nvSpPr>
        <p:spPr>
          <a:xfrm rot="16200000">
            <a:off x="352901" y="4323116"/>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Straight Connector 11">
            <a:extLst>
              <a:ext uri="{FF2B5EF4-FFF2-40B4-BE49-F238E27FC236}">
                <a16:creationId xmlns:a16="http://schemas.microsoft.com/office/drawing/2014/main" id="{AB71801F-0191-7491-6A83-F3BCED579428}"/>
              </a:ext>
            </a:extLst>
          </p:cNvPr>
          <p:cNvCxnSpPr>
            <a:cxnSpLocks/>
          </p:cNvCxnSpPr>
          <p:nvPr/>
        </p:nvCxnSpPr>
        <p:spPr>
          <a:xfrm>
            <a:off x="263137" y="3404331"/>
            <a:ext cx="0" cy="1489378"/>
          </a:xfrm>
          <a:prstGeom prst="line">
            <a:avLst/>
          </a:prstGeom>
          <a:ln w="12700">
            <a:solidFill>
              <a:srgbClr val="000E2F"/>
            </a:solidFill>
          </a:ln>
        </p:spPr>
        <p:style>
          <a:lnRef idx="1">
            <a:schemeClr val="accent1"/>
          </a:lnRef>
          <a:fillRef idx="0">
            <a:schemeClr val="accent1"/>
          </a:fillRef>
          <a:effectRef idx="0">
            <a:schemeClr val="accent1"/>
          </a:effectRef>
          <a:fontRef idx="minor">
            <a:schemeClr val="tx1"/>
          </a:fontRef>
        </p:style>
      </p:cxnSp>
      <p:sp>
        <p:nvSpPr>
          <p:cNvPr id="14" name="Google Shape;412;p34">
            <a:extLst>
              <a:ext uri="{FF2B5EF4-FFF2-40B4-BE49-F238E27FC236}">
                <a16:creationId xmlns:a16="http://schemas.microsoft.com/office/drawing/2014/main" id="{BDC2F790-77ED-987C-AE59-01FB499DB27B}"/>
              </a:ext>
            </a:extLst>
          </p:cNvPr>
          <p:cNvSpPr/>
          <p:nvPr/>
        </p:nvSpPr>
        <p:spPr>
          <a:xfrm rot="16200000">
            <a:off x="8401107" y="-12604"/>
            <a:ext cx="797315" cy="796494"/>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EE6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188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3603FFD8-96EC-3459-063A-EDD8CF73487C}"/>
            </a:ext>
          </a:extLst>
        </p:cNvPr>
        <p:cNvGrpSpPr/>
        <p:nvPr/>
      </p:nvGrpSpPr>
      <p:grpSpPr>
        <a:xfrm>
          <a:off x="0" y="0"/>
          <a:ext cx="0" cy="0"/>
          <a:chOff x="0" y="0"/>
          <a:chExt cx="0" cy="0"/>
        </a:xfrm>
      </p:grpSpPr>
      <p:sp>
        <p:nvSpPr>
          <p:cNvPr id="462" name="Google Shape;462;p37">
            <a:extLst>
              <a:ext uri="{FF2B5EF4-FFF2-40B4-BE49-F238E27FC236}">
                <a16:creationId xmlns:a16="http://schemas.microsoft.com/office/drawing/2014/main" id="{40AD9E77-A1E2-685A-903C-6E57B2E3BAB1}"/>
              </a:ext>
            </a:extLst>
          </p:cNvPr>
          <p:cNvSpPr txBox="1">
            <a:spLocks noGrp="1"/>
          </p:cNvSpPr>
          <p:nvPr>
            <p:ph type="title"/>
          </p:nvPr>
        </p:nvSpPr>
        <p:spPr>
          <a:xfrm>
            <a:off x="655087" y="380256"/>
            <a:ext cx="7838439" cy="1414437"/>
          </a:xfrm>
          <a:prstGeom prst="rect">
            <a:avLst/>
          </a:prstGeom>
        </p:spPr>
        <p:txBody>
          <a:bodyPr spcFirstLastPara="1" wrap="square" lIns="91425" tIns="91425" rIns="91425" bIns="91425" anchor="t" anchorCtr="0">
            <a:noAutofit/>
          </a:bodyPr>
          <a:lstStyle/>
          <a:p>
            <a:pPr algn="ctr"/>
            <a:r>
              <a:rPr lang="en">
                <a:solidFill>
                  <a:srgbClr val="000E2F"/>
                </a:solidFill>
              </a:rPr>
              <a:t>Pause and Think!</a:t>
            </a:r>
            <a:br>
              <a:rPr lang="en"/>
            </a:br>
            <a:r>
              <a:rPr lang="en" b="0">
                <a:solidFill>
                  <a:srgbClr val="000E2F"/>
                </a:solidFill>
              </a:rPr>
              <a:t>Consider Appropriateness of the Following Treatment Options:</a:t>
            </a:r>
            <a:endParaRPr lang="en-US" b="0">
              <a:solidFill>
                <a:srgbClr val="000E2F"/>
              </a:solidFill>
            </a:endParaRPr>
          </a:p>
        </p:txBody>
      </p:sp>
      <p:grpSp>
        <p:nvGrpSpPr>
          <p:cNvPr id="469" name="Google Shape;469;p37">
            <a:extLst>
              <a:ext uri="{FF2B5EF4-FFF2-40B4-BE49-F238E27FC236}">
                <a16:creationId xmlns:a16="http://schemas.microsoft.com/office/drawing/2014/main" id="{BB2A1C7A-06E3-D5EB-8FFE-85E2B8A30C72}"/>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CFE49DCC-A84F-2AB3-79D0-C7805672AC48}"/>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8C553E8E-A4DE-5872-ECBF-56DEDDA5667A}"/>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4455F324-0356-FBE9-D62A-D22CE03DACA1}"/>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58FABFD2-F68C-E6C2-4220-0DC5BA353F63}"/>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D508C80D-77C1-1631-E91C-4FDD0059926B}"/>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FC45A4FD-5BBA-795D-F507-BEE106EA2818}"/>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
        <p:nvSpPr>
          <p:cNvPr id="2" name="Google Shape;887;p52">
            <a:extLst>
              <a:ext uri="{FF2B5EF4-FFF2-40B4-BE49-F238E27FC236}">
                <a16:creationId xmlns:a16="http://schemas.microsoft.com/office/drawing/2014/main" id="{A290314D-FE70-0D98-8196-624F8A41FE7C}"/>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8;p52">
            <a:extLst>
              <a:ext uri="{FF2B5EF4-FFF2-40B4-BE49-F238E27FC236}">
                <a16:creationId xmlns:a16="http://schemas.microsoft.com/office/drawing/2014/main" id="{9AA914C0-D54C-EE85-20B6-31CDF2498230}"/>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89;p52">
            <a:extLst>
              <a:ext uri="{FF2B5EF4-FFF2-40B4-BE49-F238E27FC236}">
                <a16:creationId xmlns:a16="http://schemas.microsoft.com/office/drawing/2014/main" id="{5AD43167-79E2-B30B-66A7-AABC68464B73}"/>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0;p52">
            <a:extLst>
              <a:ext uri="{FF2B5EF4-FFF2-40B4-BE49-F238E27FC236}">
                <a16:creationId xmlns:a16="http://schemas.microsoft.com/office/drawing/2014/main" id="{88F711CD-EDDC-C716-9012-3DAA7000F2B9}"/>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2;p34">
            <a:extLst>
              <a:ext uri="{FF2B5EF4-FFF2-40B4-BE49-F238E27FC236}">
                <a16:creationId xmlns:a16="http://schemas.microsoft.com/office/drawing/2014/main" id="{8C23BE4A-685C-97D9-4132-A6B4033AC452}"/>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a:extLst>
              <a:ext uri="{FF2B5EF4-FFF2-40B4-BE49-F238E27FC236}">
                <a16:creationId xmlns:a16="http://schemas.microsoft.com/office/drawing/2014/main" id="{3926292C-D865-F3FD-8886-4C7D7850CB9B}"/>
              </a:ext>
            </a:extLst>
          </p:cNvPr>
          <p:cNvSpPr/>
          <p:nvPr/>
        </p:nvSpPr>
        <p:spPr>
          <a:xfrm>
            <a:off x="4701654" y="102358"/>
            <a:ext cx="1678674" cy="342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B150C0F-B548-A798-FAA7-028CD26ACA99}"/>
              </a:ext>
            </a:extLst>
          </p:cNvPr>
          <p:cNvSpPr txBox="1"/>
          <p:nvPr/>
        </p:nvSpPr>
        <p:spPr>
          <a:xfrm>
            <a:off x="3426681" y="2119989"/>
            <a:ext cx="2570417" cy="830997"/>
          </a:xfrm>
          <a:prstGeom prst="rect">
            <a:avLst/>
          </a:prstGeom>
          <a:solidFill>
            <a:srgbClr val="EE6921"/>
          </a:solidFill>
          <a:ln w="57150">
            <a:solidFill>
              <a:srgbClr val="F8C1A2"/>
            </a:solidFill>
          </a:ln>
        </p:spPr>
        <p:txBody>
          <a:bodyPr wrap="square" rtlCol="0" anchor="ctr">
            <a:spAutoFit/>
          </a:bodyPr>
          <a:lstStyle/>
          <a:p>
            <a:pPr algn="ctr"/>
            <a:r>
              <a:rPr lang="en-US" sz="1600">
                <a:solidFill>
                  <a:schemeClr val="bg1"/>
                </a:solidFill>
                <a:latin typeface="Prompt" panose="00000500000000000000" pitchFamily="2" charset="-34"/>
                <a:cs typeface="Prompt" panose="00000500000000000000" pitchFamily="2" charset="-34"/>
              </a:rPr>
              <a:t>Utilize opioids for </a:t>
            </a:r>
            <a:r>
              <a:rPr lang="en-US" sz="1600" b="1">
                <a:solidFill>
                  <a:schemeClr val="bg1"/>
                </a:solidFill>
                <a:latin typeface="Prompt" panose="00000500000000000000" pitchFamily="2" charset="-34"/>
                <a:cs typeface="Prompt" panose="00000500000000000000" pitchFamily="2" charset="-34"/>
              </a:rPr>
              <a:t>severe pain </a:t>
            </a:r>
            <a:r>
              <a:rPr lang="en-US" sz="1600">
                <a:solidFill>
                  <a:schemeClr val="bg1"/>
                </a:solidFill>
                <a:latin typeface="Prompt" panose="00000500000000000000" pitchFamily="2" charset="-34"/>
                <a:cs typeface="Prompt" panose="00000500000000000000" pitchFamily="2" charset="-34"/>
              </a:rPr>
              <a:t>that remains </a:t>
            </a:r>
            <a:r>
              <a:rPr lang="en-US" sz="1600" b="1">
                <a:solidFill>
                  <a:schemeClr val="bg1"/>
                </a:solidFill>
                <a:latin typeface="Prompt" panose="00000500000000000000" pitchFamily="2" charset="-34"/>
                <a:cs typeface="Prompt" panose="00000500000000000000" pitchFamily="2" charset="-34"/>
              </a:rPr>
              <a:t>unmanaged</a:t>
            </a:r>
          </a:p>
        </p:txBody>
      </p:sp>
      <p:sp>
        <p:nvSpPr>
          <p:cNvPr id="11" name="TextBox 10">
            <a:extLst>
              <a:ext uri="{FF2B5EF4-FFF2-40B4-BE49-F238E27FC236}">
                <a16:creationId xmlns:a16="http://schemas.microsoft.com/office/drawing/2014/main" id="{89AB58DA-731B-EA4A-EBA1-EFB0F5E4ECB7}"/>
              </a:ext>
            </a:extLst>
          </p:cNvPr>
          <p:cNvSpPr txBox="1"/>
          <p:nvPr/>
        </p:nvSpPr>
        <p:spPr>
          <a:xfrm>
            <a:off x="871024" y="2111241"/>
            <a:ext cx="2198392" cy="584775"/>
          </a:xfrm>
          <a:prstGeom prst="rect">
            <a:avLst/>
          </a:prstGeom>
          <a:solidFill>
            <a:srgbClr val="EE6921"/>
          </a:solidFill>
          <a:ln w="57150">
            <a:solidFill>
              <a:srgbClr val="F8C1A2"/>
            </a:solidFill>
          </a:ln>
        </p:spPr>
        <p:txBody>
          <a:bodyPr wrap="square" rtlCol="0" anchor="ctr">
            <a:spAutoFit/>
          </a:bodyPr>
          <a:lstStyle/>
          <a:p>
            <a:pPr algn="ctr"/>
            <a:r>
              <a:rPr lang="en-US" sz="1600">
                <a:solidFill>
                  <a:schemeClr val="bg1"/>
                </a:solidFill>
                <a:latin typeface="Prompt" panose="00000500000000000000" pitchFamily="2" charset="-34"/>
                <a:cs typeface="Prompt" panose="00000500000000000000" pitchFamily="2" charset="-34"/>
              </a:rPr>
              <a:t>Initiate </a:t>
            </a:r>
            <a:r>
              <a:rPr lang="en-US" sz="1600" b="1">
                <a:solidFill>
                  <a:schemeClr val="bg1"/>
                </a:solidFill>
                <a:latin typeface="Prompt" panose="00000500000000000000" pitchFamily="2" charset="-34"/>
                <a:cs typeface="Prompt" panose="00000500000000000000" pitchFamily="2" charset="-34"/>
              </a:rPr>
              <a:t>MOUD</a:t>
            </a:r>
            <a:r>
              <a:rPr lang="en-US" sz="1600">
                <a:solidFill>
                  <a:schemeClr val="bg1"/>
                </a:solidFill>
                <a:latin typeface="Prompt" panose="00000500000000000000" pitchFamily="2" charset="-34"/>
                <a:cs typeface="Prompt" panose="00000500000000000000" pitchFamily="2" charset="-34"/>
              </a:rPr>
              <a:t> in addition to opioids</a:t>
            </a:r>
          </a:p>
        </p:txBody>
      </p:sp>
      <p:sp>
        <p:nvSpPr>
          <p:cNvPr id="12" name="TextBox 11">
            <a:extLst>
              <a:ext uri="{FF2B5EF4-FFF2-40B4-BE49-F238E27FC236}">
                <a16:creationId xmlns:a16="http://schemas.microsoft.com/office/drawing/2014/main" id="{C335B784-E365-7FBE-7D7C-2B70C4F22119}"/>
              </a:ext>
            </a:extLst>
          </p:cNvPr>
          <p:cNvSpPr txBox="1"/>
          <p:nvPr/>
        </p:nvSpPr>
        <p:spPr>
          <a:xfrm>
            <a:off x="6354363" y="2119989"/>
            <a:ext cx="2198392" cy="584775"/>
          </a:xfrm>
          <a:prstGeom prst="rect">
            <a:avLst/>
          </a:prstGeom>
          <a:solidFill>
            <a:srgbClr val="EE6921"/>
          </a:solidFill>
          <a:ln w="57150">
            <a:solidFill>
              <a:srgbClr val="F8C1A2"/>
            </a:solidFill>
          </a:ln>
        </p:spPr>
        <p:txBody>
          <a:bodyPr wrap="square" rtlCol="0" anchor="ctr">
            <a:spAutoFit/>
          </a:bodyPr>
          <a:lstStyle/>
          <a:p>
            <a:pPr algn="ctr"/>
            <a:r>
              <a:rPr lang="en-US" sz="1600">
                <a:solidFill>
                  <a:schemeClr val="bg1"/>
                </a:solidFill>
                <a:latin typeface="Prompt" panose="00000500000000000000" pitchFamily="2" charset="-34"/>
                <a:cs typeface="Prompt" panose="00000500000000000000" pitchFamily="2" charset="-34"/>
              </a:rPr>
              <a:t>Maximize use of </a:t>
            </a:r>
            <a:r>
              <a:rPr lang="en-US" sz="1600" b="1">
                <a:solidFill>
                  <a:schemeClr val="bg1"/>
                </a:solidFill>
                <a:latin typeface="Prompt" panose="00000500000000000000" pitchFamily="2" charset="-34"/>
                <a:cs typeface="Prompt" panose="00000500000000000000" pitchFamily="2" charset="-34"/>
              </a:rPr>
              <a:t>non-opioid</a:t>
            </a:r>
            <a:r>
              <a:rPr lang="en-US" sz="1600">
                <a:solidFill>
                  <a:schemeClr val="bg1"/>
                </a:solidFill>
                <a:latin typeface="Prompt" panose="00000500000000000000" pitchFamily="2" charset="-34"/>
                <a:cs typeface="Prompt" panose="00000500000000000000" pitchFamily="2" charset="-34"/>
              </a:rPr>
              <a:t> agents</a:t>
            </a:r>
          </a:p>
        </p:txBody>
      </p:sp>
      <p:sp>
        <p:nvSpPr>
          <p:cNvPr id="15" name="TextBox 14">
            <a:extLst>
              <a:ext uri="{FF2B5EF4-FFF2-40B4-BE49-F238E27FC236}">
                <a16:creationId xmlns:a16="http://schemas.microsoft.com/office/drawing/2014/main" id="{F3AF39F3-8FDD-D401-D0C5-6CF514B6225D}"/>
              </a:ext>
            </a:extLst>
          </p:cNvPr>
          <p:cNvSpPr txBox="1"/>
          <p:nvPr/>
        </p:nvSpPr>
        <p:spPr>
          <a:xfrm>
            <a:off x="3426681" y="3317713"/>
            <a:ext cx="2570417" cy="584775"/>
          </a:xfrm>
          <a:prstGeom prst="rect">
            <a:avLst/>
          </a:prstGeom>
          <a:solidFill>
            <a:srgbClr val="EE6921"/>
          </a:solidFill>
          <a:ln w="57150">
            <a:solidFill>
              <a:srgbClr val="F8C1A2"/>
            </a:solidFill>
          </a:ln>
        </p:spPr>
        <p:txBody>
          <a:bodyPr wrap="square" rtlCol="0" anchor="ctr">
            <a:spAutoFit/>
          </a:bodyPr>
          <a:lstStyle/>
          <a:p>
            <a:pPr algn="ctr"/>
            <a:r>
              <a:rPr lang="en-US" sz="1600" b="1">
                <a:solidFill>
                  <a:schemeClr val="bg1"/>
                </a:solidFill>
                <a:latin typeface="Prompt" panose="00000500000000000000" pitchFamily="2" charset="-34"/>
                <a:cs typeface="Prompt" panose="00000500000000000000" pitchFamily="2" charset="-34"/>
              </a:rPr>
              <a:t>Taper</a:t>
            </a:r>
            <a:r>
              <a:rPr lang="en-US" sz="1600">
                <a:solidFill>
                  <a:schemeClr val="bg1"/>
                </a:solidFill>
                <a:latin typeface="Prompt" panose="00000500000000000000" pitchFamily="2" charset="-34"/>
                <a:cs typeface="Prompt" panose="00000500000000000000" pitchFamily="2" charset="-34"/>
              </a:rPr>
              <a:t> patient off opioids</a:t>
            </a:r>
          </a:p>
        </p:txBody>
      </p:sp>
    </p:spTree>
    <p:extLst>
      <p:ext uri="{BB962C8B-B14F-4D97-AF65-F5344CB8AC3E}">
        <p14:creationId xmlns:p14="http://schemas.microsoft.com/office/powerpoint/2010/main" val="2142078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9E14D7BA-C486-AFA3-38B5-D4FF33D86781}"/>
            </a:ext>
          </a:extLst>
        </p:cNvPr>
        <p:cNvGrpSpPr/>
        <p:nvPr/>
      </p:nvGrpSpPr>
      <p:grpSpPr>
        <a:xfrm>
          <a:off x="0" y="0"/>
          <a:ext cx="0" cy="0"/>
          <a:chOff x="0" y="0"/>
          <a:chExt cx="0" cy="0"/>
        </a:xfrm>
      </p:grpSpPr>
      <p:sp>
        <p:nvSpPr>
          <p:cNvPr id="462" name="Google Shape;462;p37">
            <a:extLst>
              <a:ext uri="{FF2B5EF4-FFF2-40B4-BE49-F238E27FC236}">
                <a16:creationId xmlns:a16="http://schemas.microsoft.com/office/drawing/2014/main" id="{C78E581E-1C19-DF21-2AD9-B2334FC6E0E2}"/>
              </a:ext>
            </a:extLst>
          </p:cNvPr>
          <p:cNvSpPr txBox="1">
            <a:spLocks noGrp="1"/>
          </p:cNvSpPr>
          <p:nvPr>
            <p:ph type="title"/>
          </p:nvPr>
        </p:nvSpPr>
        <p:spPr>
          <a:xfrm>
            <a:off x="672232" y="445025"/>
            <a:ext cx="7704000" cy="572700"/>
          </a:xfrm>
          <a:prstGeom prst="rect">
            <a:avLst/>
          </a:prstGeom>
        </p:spPr>
        <p:txBody>
          <a:bodyPr spcFirstLastPara="1" wrap="square" lIns="91425" tIns="91425" rIns="91425" bIns="91425" anchor="t" anchorCtr="0">
            <a:noAutofit/>
          </a:bodyPr>
          <a:lstStyle/>
          <a:p>
            <a:r>
              <a:rPr lang="en">
                <a:solidFill>
                  <a:srgbClr val="000E2F"/>
                </a:solidFill>
              </a:rPr>
              <a:t>Treatment Options</a:t>
            </a:r>
            <a:endParaRPr lang="en-US">
              <a:solidFill>
                <a:srgbClr val="000E2F"/>
              </a:solidFill>
            </a:endParaRPr>
          </a:p>
        </p:txBody>
      </p:sp>
      <p:grpSp>
        <p:nvGrpSpPr>
          <p:cNvPr id="469" name="Google Shape;469;p37">
            <a:extLst>
              <a:ext uri="{FF2B5EF4-FFF2-40B4-BE49-F238E27FC236}">
                <a16:creationId xmlns:a16="http://schemas.microsoft.com/office/drawing/2014/main" id="{A2EA80BB-A2C9-5C00-A4E5-41D1F8FC95B9}"/>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68A4827B-832A-E07A-2B8F-4EC18F093024}"/>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4EDCC6C7-2F49-3569-8B9C-A9786BDCC5FD}"/>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E5C53655-6ECF-BCD2-D685-A767B938E197}"/>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3AD803C9-9CED-D85A-0809-6B665DF96A97}"/>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48CFC8FD-F483-3F03-6145-25E3BCD1B1E5}"/>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7093AAD1-1946-6A08-1A96-2558E9F1FA76}"/>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
        <p:nvSpPr>
          <p:cNvPr id="8" name="Text Placeholder 2">
            <a:extLst>
              <a:ext uri="{FF2B5EF4-FFF2-40B4-BE49-F238E27FC236}">
                <a16:creationId xmlns:a16="http://schemas.microsoft.com/office/drawing/2014/main" id="{D26AC8A1-00CD-C96C-D9B3-3EEE342EDED2}"/>
              </a:ext>
            </a:extLst>
          </p:cNvPr>
          <p:cNvSpPr txBox="1">
            <a:spLocks/>
          </p:cNvSpPr>
          <p:nvPr/>
        </p:nvSpPr>
        <p:spPr>
          <a:xfrm>
            <a:off x="3515399" y="956961"/>
            <a:ext cx="5288732" cy="37233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1pPr>
            <a:lvl2pPr marL="914400" marR="0" lvl="1"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2pPr>
            <a:lvl3pPr marL="1371600" marR="0" lvl="2"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3pPr>
            <a:lvl4pPr marL="1828800" marR="0" lvl="3"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4pPr>
            <a:lvl5pPr marL="2286000" marR="0" lvl="4"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5pPr>
            <a:lvl6pPr marL="2743200" marR="0" lvl="5"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6pPr>
            <a:lvl7pPr marL="3200400" marR="0" lvl="6"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7pPr>
            <a:lvl8pPr marL="3657600" marR="0" lvl="7"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8pPr>
            <a:lvl9pPr marL="4114800" marR="0" lvl="8"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9pPr>
          </a:lstStyle>
          <a:p>
            <a:pPr>
              <a:lnSpc>
                <a:spcPct val="150000"/>
              </a:lnSpc>
              <a:buFont typeface="Arial"/>
              <a:buChar char="•"/>
            </a:pPr>
            <a:r>
              <a:rPr lang="en-US" sz="1400"/>
              <a:t>Acetaminophen </a:t>
            </a:r>
          </a:p>
          <a:p>
            <a:pPr>
              <a:lnSpc>
                <a:spcPct val="150000"/>
              </a:lnSpc>
              <a:buFont typeface="Arial"/>
              <a:buChar char="•"/>
            </a:pPr>
            <a:r>
              <a:rPr lang="en-US" sz="1400"/>
              <a:t>NSAIDs (e.g. ibuprofen, naproxen, celecoxib, ketorolac)</a:t>
            </a:r>
          </a:p>
          <a:p>
            <a:pPr>
              <a:lnSpc>
                <a:spcPct val="150000"/>
              </a:lnSpc>
              <a:buFont typeface="Arial"/>
              <a:buChar char="•"/>
            </a:pPr>
            <a:r>
              <a:rPr lang="en-US" sz="1400" err="1"/>
              <a:t>Gabapentinoids</a:t>
            </a:r>
            <a:r>
              <a:rPr lang="en-US" sz="1400"/>
              <a:t> (i.e. gabapentin and pregabalin)</a:t>
            </a:r>
          </a:p>
          <a:p>
            <a:pPr>
              <a:lnSpc>
                <a:spcPct val="150000"/>
              </a:lnSpc>
              <a:buFont typeface="Arial"/>
              <a:buChar char="•"/>
            </a:pPr>
            <a:r>
              <a:rPr lang="en-US" sz="1400"/>
              <a:t>Ketamine </a:t>
            </a:r>
          </a:p>
          <a:p>
            <a:pPr>
              <a:lnSpc>
                <a:spcPct val="150000"/>
              </a:lnSpc>
              <a:buFont typeface="Arial"/>
              <a:buChar char="•"/>
            </a:pPr>
            <a:r>
              <a:rPr lang="en-US" sz="1400"/>
              <a:t>Lidocaine </a:t>
            </a:r>
          </a:p>
          <a:p>
            <a:pPr>
              <a:lnSpc>
                <a:spcPct val="150000"/>
              </a:lnSpc>
              <a:buFont typeface="Arial"/>
              <a:buChar char="•"/>
            </a:pPr>
            <a:r>
              <a:rPr lang="en-US" sz="1400"/>
              <a:t>Dexamethasone </a:t>
            </a:r>
          </a:p>
          <a:p>
            <a:pPr>
              <a:lnSpc>
                <a:spcPct val="150000"/>
              </a:lnSpc>
              <a:buFont typeface="Arial"/>
              <a:buChar char="•"/>
            </a:pPr>
            <a:r>
              <a:rPr lang="en-US" sz="1400"/>
              <a:t>Clonidine </a:t>
            </a:r>
          </a:p>
          <a:p>
            <a:pPr>
              <a:lnSpc>
                <a:spcPct val="150000"/>
              </a:lnSpc>
              <a:buFont typeface="Arial"/>
              <a:buChar char="•"/>
            </a:pPr>
            <a:r>
              <a:rPr lang="en-US" sz="1400"/>
              <a:t>Regional anesthesia </a:t>
            </a:r>
          </a:p>
          <a:p>
            <a:pPr>
              <a:lnSpc>
                <a:spcPct val="150000"/>
              </a:lnSpc>
              <a:buFont typeface="Arial"/>
              <a:buChar char="•"/>
            </a:pPr>
            <a:r>
              <a:rPr lang="en-US" sz="1400"/>
              <a:t>Physical measures (e.g. cold, heat, or splinting)</a:t>
            </a:r>
          </a:p>
          <a:p>
            <a:pPr>
              <a:lnSpc>
                <a:spcPct val="150000"/>
              </a:lnSpc>
              <a:buFont typeface="Arial"/>
              <a:buChar char="•"/>
            </a:pPr>
            <a:r>
              <a:rPr lang="en-US" sz="1400"/>
              <a:t>Complementary practices (music, massage, etc.)</a:t>
            </a:r>
          </a:p>
        </p:txBody>
      </p:sp>
      <p:sp>
        <p:nvSpPr>
          <p:cNvPr id="2" name="Google Shape;887;p52">
            <a:extLst>
              <a:ext uri="{FF2B5EF4-FFF2-40B4-BE49-F238E27FC236}">
                <a16:creationId xmlns:a16="http://schemas.microsoft.com/office/drawing/2014/main" id="{D0EE2A08-D310-75E1-D860-2E90605A68C7}"/>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8;p52">
            <a:extLst>
              <a:ext uri="{FF2B5EF4-FFF2-40B4-BE49-F238E27FC236}">
                <a16:creationId xmlns:a16="http://schemas.microsoft.com/office/drawing/2014/main" id="{11A717F9-35A3-4FE0-97DB-BC5B55C472AB}"/>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89;p52">
            <a:extLst>
              <a:ext uri="{FF2B5EF4-FFF2-40B4-BE49-F238E27FC236}">
                <a16:creationId xmlns:a16="http://schemas.microsoft.com/office/drawing/2014/main" id="{0B0786BE-8AC5-B6FC-04F9-2A5CBAD4D5C0}"/>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0;p52">
            <a:extLst>
              <a:ext uri="{FF2B5EF4-FFF2-40B4-BE49-F238E27FC236}">
                <a16:creationId xmlns:a16="http://schemas.microsoft.com/office/drawing/2014/main" id="{14573929-6D66-DA74-33DC-6B5BBB20490F}"/>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3;p35">
            <a:extLst>
              <a:ext uri="{FF2B5EF4-FFF2-40B4-BE49-F238E27FC236}">
                <a16:creationId xmlns:a16="http://schemas.microsoft.com/office/drawing/2014/main" id="{48C5F260-BD80-E835-1824-4F1D18F9926A}"/>
              </a:ext>
            </a:extLst>
          </p:cNvPr>
          <p:cNvSpPr/>
          <p:nvPr/>
        </p:nvSpPr>
        <p:spPr>
          <a:xfrm rot="16200000">
            <a:off x="352901" y="4798955"/>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3;p35">
            <a:extLst>
              <a:ext uri="{FF2B5EF4-FFF2-40B4-BE49-F238E27FC236}">
                <a16:creationId xmlns:a16="http://schemas.microsoft.com/office/drawing/2014/main" id="{F1E7D94E-9985-18C6-3315-E38858B590F4}"/>
              </a:ext>
            </a:extLst>
          </p:cNvPr>
          <p:cNvSpPr/>
          <p:nvPr/>
        </p:nvSpPr>
        <p:spPr>
          <a:xfrm rot="16200000">
            <a:off x="352901" y="4572681"/>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3;p35">
            <a:extLst>
              <a:ext uri="{FF2B5EF4-FFF2-40B4-BE49-F238E27FC236}">
                <a16:creationId xmlns:a16="http://schemas.microsoft.com/office/drawing/2014/main" id="{25285434-24BB-0856-430F-4B028E93BD24}"/>
              </a:ext>
            </a:extLst>
          </p:cNvPr>
          <p:cNvSpPr/>
          <p:nvPr/>
        </p:nvSpPr>
        <p:spPr>
          <a:xfrm rot="16200000">
            <a:off x="352901" y="4323116"/>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Straight Connector 11">
            <a:extLst>
              <a:ext uri="{FF2B5EF4-FFF2-40B4-BE49-F238E27FC236}">
                <a16:creationId xmlns:a16="http://schemas.microsoft.com/office/drawing/2014/main" id="{E11B7BA8-6992-395F-CA29-1461B3FD1399}"/>
              </a:ext>
            </a:extLst>
          </p:cNvPr>
          <p:cNvCxnSpPr>
            <a:cxnSpLocks/>
          </p:cNvCxnSpPr>
          <p:nvPr/>
        </p:nvCxnSpPr>
        <p:spPr>
          <a:xfrm>
            <a:off x="263137" y="3404331"/>
            <a:ext cx="0" cy="1489378"/>
          </a:xfrm>
          <a:prstGeom prst="line">
            <a:avLst/>
          </a:prstGeom>
          <a:ln w="12700">
            <a:solidFill>
              <a:srgbClr val="000E2F"/>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CDB430E-C373-183D-F702-597A18F72C7C}"/>
              </a:ext>
            </a:extLst>
          </p:cNvPr>
          <p:cNvSpPr/>
          <p:nvPr/>
        </p:nvSpPr>
        <p:spPr>
          <a:xfrm>
            <a:off x="4701654" y="102358"/>
            <a:ext cx="1678674" cy="342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412;p34">
            <a:extLst>
              <a:ext uri="{FF2B5EF4-FFF2-40B4-BE49-F238E27FC236}">
                <a16:creationId xmlns:a16="http://schemas.microsoft.com/office/drawing/2014/main" id="{F2C95F53-D592-5944-4D51-B51A45504173}"/>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1629277D-BBD5-2E31-F053-9209031EEA79}"/>
              </a:ext>
            </a:extLst>
          </p:cNvPr>
          <p:cNvSpPr txBox="1"/>
          <p:nvPr/>
        </p:nvSpPr>
        <p:spPr>
          <a:xfrm>
            <a:off x="845060" y="2348369"/>
            <a:ext cx="2198392" cy="584775"/>
          </a:xfrm>
          <a:prstGeom prst="rect">
            <a:avLst/>
          </a:prstGeom>
          <a:solidFill>
            <a:srgbClr val="EE6921"/>
          </a:solidFill>
          <a:ln w="57150">
            <a:solidFill>
              <a:srgbClr val="F8C1A2"/>
            </a:solidFill>
          </a:ln>
        </p:spPr>
        <p:txBody>
          <a:bodyPr wrap="square" rtlCol="0" anchor="ctr">
            <a:spAutoFit/>
          </a:bodyPr>
          <a:lstStyle/>
          <a:p>
            <a:pPr algn="ctr"/>
            <a:r>
              <a:rPr lang="en-US" sz="1600">
                <a:solidFill>
                  <a:schemeClr val="bg1"/>
                </a:solidFill>
                <a:latin typeface="Prompt" panose="00000500000000000000" pitchFamily="2" charset="-34"/>
                <a:cs typeface="Prompt" panose="00000500000000000000" pitchFamily="2" charset="-34"/>
              </a:rPr>
              <a:t>Maximize use of </a:t>
            </a:r>
            <a:r>
              <a:rPr lang="en-US" sz="1600" b="1">
                <a:solidFill>
                  <a:schemeClr val="bg1"/>
                </a:solidFill>
                <a:latin typeface="Prompt" panose="00000500000000000000" pitchFamily="2" charset="-34"/>
                <a:cs typeface="Prompt" panose="00000500000000000000" pitchFamily="2" charset="-34"/>
              </a:rPr>
              <a:t>non-opioid</a:t>
            </a:r>
            <a:r>
              <a:rPr lang="en-US" sz="1600">
                <a:solidFill>
                  <a:schemeClr val="bg1"/>
                </a:solidFill>
                <a:latin typeface="Prompt" panose="00000500000000000000" pitchFamily="2" charset="-34"/>
                <a:cs typeface="Prompt" panose="00000500000000000000" pitchFamily="2" charset="-34"/>
              </a:rPr>
              <a:t> agents</a:t>
            </a:r>
          </a:p>
        </p:txBody>
      </p:sp>
      <p:pic>
        <p:nvPicPr>
          <p:cNvPr id="6" name="Graphic 5" descr="Checkmark with solid fill">
            <a:extLst>
              <a:ext uri="{FF2B5EF4-FFF2-40B4-BE49-F238E27FC236}">
                <a16:creationId xmlns:a16="http://schemas.microsoft.com/office/drawing/2014/main" id="{00553660-22E8-57A5-2563-A12C4679D3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98967" y="1747620"/>
            <a:ext cx="914401" cy="921203"/>
          </a:xfrm>
          <a:prstGeom prst="rect">
            <a:avLst/>
          </a:prstGeom>
        </p:spPr>
      </p:pic>
      <p:sp>
        <p:nvSpPr>
          <p:cNvPr id="18" name="TextBox 17">
            <a:extLst>
              <a:ext uri="{FF2B5EF4-FFF2-40B4-BE49-F238E27FC236}">
                <a16:creationId xmlns:a16="http://schemas.microsoft.com/office/drawing/2014/main" id="{49DFF56B-9C4D-D942-1461-0ADE87034754}"/>
              </a:ext>
            </a:extLst>
          </p:cNvPr>
          <p:cNvSpPr txBox="1"/>
          <p:nvPr/>
        </p:nvSpPr>
        <p:spPr>
          <a:xfrm>
            <a:off x="3445898" y="4787749"/>
            <a:ext cx="5168771" cy="200055"/>
          </a:xfrm>
          <a:prstGeom prst="rect">
            <a:avLst/>
          </a:prstGeom>
          <a:noFill/>
        </p:spPr>
        <p:txBody>
          <a:bodyPr wrap="square" lIns="91440" tIns="45720" rIns="91440" bIns="45720" rtlCol="0" anchor="t">
            <a:spAutoFit/>
          </a:bodyPr>
          <a:lstStyle/>
          <a:p>
            <a:pPr algn="r"/>
            <a:r>
              <a:rPr lang="en-US" sz="700" b="0" i="0">
                <a:solidFill>
                  <a:srgbClr val="000000"/>
                </a:solidFill>
                <a:effectLst/>
                <a:latin typeface="Archivo"/>
                <a:cs typeface="Archivo"/>
              </a:rPr>
              <a:t>Dowell D, </a:t>
            </a:r>
            <a:r>
              <a:rPr lang="en-US" sz="700">
                <a:latin typeface="Archivo"/>
                <a:cs typeface="Archivo"/>
              </a:rPr>
              <a:t>et al</a:t>
            </a:r>
            <a:r>
              <a:rPr lang="en-US" sz="700" b="0" i="0">
                <a:solidFill>
                  <a:srgbClr val="000000"/>
                </a:solidFill>
                <a:effectLst/>
                <a:latin typeface="Archivo"/>
                <a:cs typeface="Archivo"/>
              </a:rPr>
              <a:t>. </a:t>
            </a:r>
            <a:r>
              <a:rPr lang="en-US" sz="700" b="0" i="1">
                <a:solidFill>
                  <a:srgbClr val="000000"/>
                </a:solidFill>
                <a:effectLst/>
                <a:latin typeface="Archivo"/>
                <a:cs typeface="Archivo"/>
              </a:rPr>
              <a:t>MMWR Recomm Rep </a:t>
            </a:r>
            <a:r>
              <a:rPr lang="en-US" sz="700" b="0" i="0">
                <a:solidFill>
                  <a:srgbClr val="000000"/>
                </a:solidFill>
                <a:effectLst/>
                <a:latin typeface="Archivo"/>
                <a:cs typeface="Archivo"/>
              </a:rPr>
              <a:t>2022;71(No. RR-3):1–95.</a:t>
            </a:r>
            <a:endParaRPr lang="en-US" sz="700">
              <a:latin typeface="Archivo"/>
              <a:cs typeface="Archivo"/>
              <a:hlinkClick r:id="rId6"/>
            </a:endParaRPr>
          </a:p>
        </p:txBody>
      </p:sp>
    </p:spTree>
    <p:extLst>
      <p:ext uri="{BB962C8B-B14F-4D97-AF65-F5344CB8AC3E}">
        <p14:creationId xmlns:p14="http://schemas.microsoft.com/office/powerpoint/2010/main" val="2864335860"/>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AE70013B-0F55-F401-211C-7EE42D0BABB5}"/>
            </a:ext>
          </a:extLst>
        </p:cNvPr>
        <p:cNvGrpSpPr/>
        <p:nvPr/>
      </p:nvGrpSpPr>
      <p:grpSpPr>
        <a:xfrm>
          <a:off x="0" y="0"/>
          <a:ext cx="0" cy="0"/>
          <a:chOff x="0" y="0"/>
          <a:chExt cx="0" cy="0"/>
        </a:xfrm>
      </p:grpSpPr>
      <p:sp>
        <p:nvSpPr>
          <p:cNvPr id="462" name="Google Shape;462;p37">
            <a:extLst>
              <a:ext uri="{FF2B5EF4-FFF2-40B4-BE49-F238E27FC236}">
                <a16:creationId xmlns:a16="http://schemas.microsoft.com/office/drawing/2014/main" id="{B64AB36F-9781-C704-3EB1-ECBD4D331F75}"/>
              </a:ext>
            </a:extLst>
          </p:cNvPr>
          <p:cNvSpPr txBox="1">
            <a:spLocks noGrp="1"/>
          </p:cNvSpPr>
          <p:nvPr>
            <p:ph type="title"/>
          </p:nvPr>
        </p:nvSpPr>
        <p:spPr>
          <a:xfrm>
            <a:off x="672232" y="445025"/>
            <a:ext cx="7704000" cy="572700"/>
          </a:xfrm>
          <a:prstGeom prst="rect">
            <a:avLst/>
          </a:prstGeom>
        </p:spPr>
        <p:txBody>
          <a:bodyPr spcFirstLastPara="1" wrap="square" lIns="91425" tIns="91425" rIns="91425" bIns="91425" anchor="t" anchorCtr="0">
            <a:noAutofit/>
          </a:bodyPr>
          <a:lstStyle/>
          <a:p>
            <a:r>
              <a:rPr lang="en">
                <a:solidFill>
                  <a:srgbClr val="000E2F"/>
                </a:solidFill>
              </a:rPr>
              <a:t>Treatment Options</a:t>
            </a:r>
            <a:endParaRPr lang="en-US">
              <a:solidFill>
                <a:srgbClr val="000E2F"/>
              </a:solidFill>
            </a:endParaRPr>
          </a:p>
        </p:txBody>
      </p:sp>
      <p:grpSp>
        <p:nvGrpSpPr>
          <p:cNvPr id="469" name="Google Shape;469;p37">
            <a:extLst>
              <a:ext uri="{FF2B5EF4-FFF2-40B4-BE49-F238E27FC236}">
                <a16:creationId xmlns:a16="http://schemas.microsoft.com/office/drawing/2014/main" id="{67ECF111-D5AC-9C9E-3897-8B64806D93CE}"/>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904A9507-52F9-70A5-2330-000C722716E9}"/>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EA9BC8B0-EC35-DE48-87C0-8D898359007E}"/>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1DF74690-B39C-2F91-4F14-0F3695D1B7A1}"/>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BB6E5153-4B24-C854-EEE4-2360BE5A22BA}"/>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EE8CB731-6A6C-6596-9BF0-94FF66408715}"/>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05F7C43E-F3CA-B37D-3C16-A571BB9C2A0F}"/>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
        <p:nvSpPr>
          <p:cNvPr id="11" name="Text Placeholder 2">
            <a:extLst>
              <a:ext uri="{FF2B5EF4-FFF2-40B4-BE49-F238E27FC236}">
                <a16:creationId xmlns:a16="http://schemas.microsoft.com/office/drawing/2014/main" id="{2119A891-B3FB-39F8-58E9-B05F3A575A8E}"/>
              </a:ext>
            </a:extLst>
          </p:cNvPr>
          <p:cNvSpPr txBox="1">
            <a:spLocks/>
          </p:cNvSpPr>
          <p:nvPr/>
        </p:nvSpPr>
        <p:spPr>
          <a:xfrm>
            <a:off x="3605204" y="1047444"/>
            <a:ext cx="5072255" cy="29662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1pPr>
            <a:lvl2pPr marL="914400" marR="0" lvl="1"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2pPr>
            <a:lvl3pPr marL="1371600" marR="0" lvl="2"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3pPr>
            <a:lvl4pPr marL="1828800" marR="0" lvl="3"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4pPr>
            <a:lvl5pPr marL="2286000" marR="0" lvl="4"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5pPr>
            <a:lvl6pPr marL="2743200" marR="0" lvl="5"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6pPr>
            <a:lvl7pPr marL="3200400" marR="0" lvl="6"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7pPr>
            <a:lvl8pPr marL="3657600" marR="0" lvl="7"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8pPr>
            <a:lvl9pPr marL="4114800" marR="0" lvl="8"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9pPr>
          </a:lstStyle>
          <a:p>
            <a:pPr>
              <a:lnSpc>
                <a:spcPct val="150000"/>
              </a:lnSpc>
              <a:buFont typeface="Arial"/>
              <a:buChar char="•"/>
            </a:pPr>
            <a:r>
              <a:rPr lang="en-US" sz="1600">
                <a:solidFill>
                  <a:srgbClr val="232323"/>
                </a:solidFill>
                <a:ea typeface="Noto Sans"/>
                <a:cs typeface="Noto Sans"/>
              </a:rPr>
              <a:t>Administer sufficient opioids to </a:t>
            </a:r>
            <a:r>
              <a:rPr lang="en-US" sz="1600" b="1">
                <a:solidFill>
                  <a:srgbClr val="232323"/>
                </a:solidFill>
                <a:ea typeface="Noto Sans"/>
                <a:cs typeface="Noto Sans"/>
              </a:rPr>
              <a:t>both</a:t>
            </a:r>
            <a:r>
              <a:rPr lang="en-US" sz="1600">
                <a:solidFill>
                  <a:srgbClr val="232323"/>
                </a:solidFill>
                <a:ea typeface="Noto Sans"/>
                <a:cs typeface="Noto Sans"/>
              </a:rPr>
              <a:t> treat/prevent withdrawal </a:t>
            </a:r>
            <a:r>
              <a:rPr lang="en-US" sz="1600" b="1">
                <a:solidFill>
                  <a:srgbClr val="232323"/>
                </a:solidFill>
                <a:ea typeface="Noto Sans"/>
                <a:cs typeface="Noto Sans"/>
              </a:rPr>
              <a:t>and </a:t>
            </a:r>
            <a:r>
              <a:rPr lang="en-US" sz="1600">
                <a:solidFill>
                  <a:srgbClr val="232323"/>
                </a:solidFill>
                <a:ea typeface="Noto Sans"/>
                <a:cs typeface="Noto Sans"/>
              </a:rPr>
              <a:t>treat pain</a:t>
            </a:r>
          </a:p>
          <a:p>
            <a:pPr>
              <a:lnSpc>
                <a:spcPct val="150000"/>
              </a:lnSpc>
              <a:buFont typeface="Arial"/>
              <a:buChar char="•"/>
            </a:pPr>
            <a:r>
              <a:rPr lang="en-US" sz="1600" b="1">
                <a:solidFill>
                  <a:srgbClr val="232323"/>
                </a:solidFill>
                <a:ea typeface="Noto Sans"/>
                <a:cs typeface="Noto Sans"/>
              </a:rPr>
              <a:t>Escalated opioid dosing requirements</a:t>
            </a:r>
            <a:r>
              <a:rPr lang="en-US" sz="1600">
                <a:solidFill>
                  <a:srgbClr val="232323"/>
                </a:solidFill>
                <a:ea typeface="Noto Sans"/>
                <a:cs typeface="Noto Sans"/>
              </a:rPr>
              <a:t> should be expected</a:t>
            </a:r>
          </a:p>
          <a:p>
            <a:pPr>
              <a:lnSpc>
                <a:spcPct val="150000"/>
              </a:lnSpc>
              <a:buFont typeface="Arial"/>
              <a:buChar char="•"/>
            </a:pPr>
            <a:r>
              <a:rPr lang="en-US" sz="1600">
                <a:solidFill>
                  <a:srgbClr val="232323"/>
                </a:solidFill>
                <a:ea typeface="Noto Sans"/>
                <a:cs typeface="Noto Sans"/>
              </a:rPr>
              <a:t>Doses of opioids used may be difficult to estimate thus an empiric starting dose can be started followed by </a:t>
            </a:r>
            <a:r>
              <a:rPr lang="en-US" sz="1600" b="1">
                <a:solidFill>
                  <a:srgbClr val="232323"/>
                </a:solidFill>
                <a:ea typeface="Noto Sans"/>
                <a:cs typeface="Noto Sans"/>
              </a:rPr>
              <a:t>rapid titration</a:t>
            </a:r>
          </a:p>
          <a:p>
            <a:pPr>
              <a:lnSpc>
                <a:spcPct val="150000"/>
              </a:lnSpc>
              <a:buFont typeface="Arial"/>
              <a:buChar char="•"/>
            </a:pPr>
            <a:r>
              <a:rPr lang="en-US" sz="1600">
                <a:solidFill>
                  <a:srgbClr val="232323"/>
                </a:solidFill>
                <a:ea typeface="Noto Sans"/>
                <a:cs typeface="Noto Sans"/>
              </a:rPr>
              <a:t>Assess frequently for pain control and side effects </a:t>
            </a:r>
            <a:endParaRPr lang="en-US" sz="1600"/>
          </a:p>
        </p:txBody>
      </p:sp>
      <p:sp>
        <p:nvSpPr>
          <p:cNvPr id="2" name="Google Shape;887;p52">
            <a:extLst>
              <a:ext uri="{FF2B5EF4-FFF2-40B4-BE49-F238E27FC236}">
                <a16:creationId xmlns:a16="http://schemas.microsoft.com/office/drawing/2014/main" id="{5EE07DD2-5882-33D4-8015-1528110F0AC5}"/>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8;p52">
            <a:extLst>
              <a:ext uri="{FF2B5EF4-FFF2-40B4-BE49-F238E27FC236}">
                <a16:creationId xmlns:a16="http://schemas.microsoft.com/office/drawing/2014/main" id="{A0C49BB4-DD81-57BD-A729-348ABFC25C53}"/>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89;p52">
            <a:extLst>
              <a:ext uri="{FF2B5EF4-FFF2-40B4-BE49-F238E27FC236}">
                <a16:creationId xmlns:a16="http://schemas.microsoft.com/office/drawing/2014/main" id="{4E9068A0-70C8-2142-8734-DF82E970E570}"/>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90;p52">
            <a:extLst>
              <a:ext uri="{FF2B5EF4-FFF2-40B4-BE49-F238E27FC236}">
                <a16:creationId xmlns:a16="http://schemas.microsoft.com/office/drawing/2014/main" id="{A01FF078-0262-BE1B-97CA-5A1069877A9A}"/>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0471D635-EF23-EFB4-1041-2B64E7C4F528}"/>
              </a:ext>
            </a:extLst>
          </p:cNvPr>
          <p:cNvSpPr/>
          <p:nvPr/>
        </p:nvSpPr>
        <p:spPr>
          <a:xfrm>
            <a:off x="4701654" y="102358"/>
            <a:ext cx="1678674" cy="342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23;p35">
            <a:extLst>
              <a:ext uri="{FF2B5EF4-FFF2-40B4-BE49-F238E27FC236}">
                <a16:creationId xmlns:a16="http://schemas.microsoft.com/office/drawing/2014/main" id="{493235D9-3BA9-3A7F-189B-65753CF07868}"/>
              </a:ext>
            </a:extLst>
          </p:cNvPr>
          <p:cNvSpPr/>
          <p:nvPr/>
        </p:nvSpPr>
        <p:spPr>
          <a:xfrm rot="16200000">
            <a:off x="352901" y="4798955"/>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3;p35">
            <a:extLst>
              <a:ext uri="{FF2B5EF4-FFF2-40B4-BE49-F238E27FC236}">
                <a16:creationId xmlns:a16="http://schemas.microsoft.com/office/drawing/2014/main" id="{54D78FC5-0DAC-EF52-F888-4E6F240DA52E}"/>
              </a:ext>
            </a:extLst>
          </p:cNvPr>
          <p:cNvSpPr/>
          <p:nvPr/>
        </p:nvSpPr>
        <p:spPr>
          <a:xfrm rot="16200000">
            <a:off x="352901" y="4572681"/>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3;p35">
            <a:extLst>
              <a:ext uri="{FF2B5EF4-FFF2-40B4-BE49-F238E27FC236}">
                <a16:creationId xmlns:a16="http://schemas.microsoft.com/office/drawing/2014/main" id="{BC587B0C-9CB6-52E7-9646-346809EFB99F}"/>
              </a:ext>
            </a:extLst>
          </p:cNvPr>
          <p:cNvSpPr/>
          <p:nvPr/>
        </p:nvSpPr>
        <p:spPr>
          <a:xfrm rot="16200000">
            <a:off x="352901" y="4323116"/>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Straight Connector 12">
            <a:extLst>
              <a:ext uri="{FF2B5EF4-FFF2-40B4-BE49-F238E27FC236}">
                <a16:creationId xmlns:a16="http://schemas.microsoft.com/office/drawing/2014/main" id="{C577BB28-9D2B-A7E6-DDD3-D79DEB448B89}"/>
              </a:ext>
            </a:extLst>
          </p:cNvPr>
          <p:cNvCxnSpPr>
            <a:cxnSpLocks/>
          </p:cNvCxnSpPr>
          <p:nvPr/>
        </p:nvCxnSpPr>
        <p:spPr>
          <a:xfrm>
            <a:off x="263137" y="3404331"/>
            <a:ext cx="0" cy="1489378"/>
          </a:xfrm>
          <a:prstGeom prst="line">
            <a:avLst/>
          </a:prstGeom>
          <a:ln w="12700">
            <a:solidFill>
              <a:srgbClr val="000E2F"/>
            </a:solidFill>
          </a:ln>
        </p:spPr>
        <p:style>
          <a:lnRef idx="1">
            <a:schemeClr val="accent1"/>
          </a:lnRef>
          <a:fillRef idx="0">
            <a:schemeClr val="accent1"/>
          </a:fillRef>
          <a:effectRef idx="0">
            <a:schemeClr val="accent1"/>
          </a:effectRef>
          <a:fontRef idx="minor">
            <a:schemeClr val="tx1"/>
          </a:fontRef>
        </p:style>
      </p:cxnSp>
      <p:sp>
        <p:nvSpPr>
          <p:cNvPr id="14" name="Google Shape;412;p34">
            <a:extLst>
              <a:ext uri="{FF2B5EF4-FFF2-40B4-BE49-F238E27FC236}">
                <a16:creationId xmlns:a16="http://schemas.microsoft.com/office/drawing/2014/main" id="{07B2ECC7-CAD8-E184-F2E2-712B93600E69}"/>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4F3A3A70-BAE2-15DB-66E4-D5ED3E9771FB}"/>
              </a:ext>
            </a:extLst>
          </p:cNvPr>
          <p:cNvSpPr txBox="1"/>
          <p:nvPr/>
        </p:nvSpPr>
        <p:spPr>
          <a:xfrm>
            <a:off x="845059" y="2147497"/>
            <a:ext cx="2570417" cy="830997"/>
          </a:xfrm>
          <a:prstGeom prst="rect">
            <a:avLst/>
          </a:prstGeom>
          <a:solidFill>
            <a:srgbClr val="EE6921"/>
          </a:solidFill>
          <a:ln w="57150">
            <a:solidFill>
              <a:srgbClr val="F8C1A2"/>
            </a:solidFill>
          </a:ln>
        </p:spPr>
        <p:txBody>
          <a:bodyPr wrap="square" rtlCol="0" anchor="ctr">
            <a:spAutoFit/>
          </a:bodyPr>
          <a:lstStyle/>
          <a:p>
            <a:pPr algn="ctr"/>
            <a:r>
              <a:rPr lang="en-US" sz="1600">
                <a:solidFill>
                  <a:schemeClr val="bg1"/>
                </a:solidFill>
                <a:latin typeface="Prompt" panose="00000500000000000000" pitchFamily="2" charset="-34"/>
                <a:cs typeface="Prompt" panose="00000500000000000000" pitchFamily="2" charset="-34"/>
              </a:rPr>
              <a:t>Utilize opioids for </a:t>
            </a:r>
            <a:r>
              <a:rPr lang="en-US" sz="1600" b="1">
                <a:solidFill>
                  <a:schemeClr val="bg1"/>
                </a:solidFill>
                <a:latin typeface="Prompt" panose="00000500000000000000" pitchFamily="2" charset="-34"/>
                <a:cs typeface="Prompt" panose="00000500000000000000" pitchFamily="2" charset="-34"/>
              </a:rPr>
              <a:t>severe pain </a:t>
            </a:r>
            <a:r>
              <a:rPr lang="en-US" sz="1600">
                <a:solidFill>
                  <a:schemeClr val="bg1"/>
                </a:solidFill>
                <a:latin typeface="Prompt" panose="00000500000000000000" pitchFamily="2" charset="-34"/>
                <a:cs typeface="Prompt" panose="00000500000000000000" pitchFamily="2" charset="-34"/>
              </a:rPr>
              <a:t>that remains </a:t>
            </a:r>
            <a:r>
              <a:rPr lang="en-US" sz="1600" b="1">
                <a:solidFill>
                  <a:schemeClr val="bg1"/>
                </a:solidFill>
                <a:latin typeface="Prompt" panose="00000500000000000000" pitchFamily="2" charset="-34"/>
                <a:cs typeface="Prompt" panose="00000500000000000000" pitchFamily="2" charset="-34"/>
              </a:rPr>
              <a:t>unmanaged</a:t>
            </a:r>
          </a:p>
        </p:txBody>
      </p:sp>
      <p:pic>
        <p:nvPicPr>
          <p:cNvPr id="9" name="Graphic 8" descr="Checkmark with solid fill">
            <a:extLst>
              <a:ext uri="{FF2B5EF4-FFF2-40B4-BE49-F238E27FC236}">
                <a16:creationId xmlns:a16="http://schemas.microsoft.com/office/drawing/2014/main" id="{576E3F09-CA1A-C03D-4393-7B8B7D0EA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6617" y="1552313"/>
            <a:ext cx="914401" cy="921203"/>
          </a:xfrm>
          <a:prstGeom prst="rect">
            <a:avLst/>
          </a:prstGeom>
        </p:spPr>
      </p:pic>
      <p:sp>
        <p:nvSpPr>
          <p:cNvPr id="18" name="TextBox 17">
            <a:extLst>
              <a:ext uri="{FF2B5EF4-FFF2-40B4-BE49-F238E27FC236}">
                <a16:creationId xmlns:a16="http://schemas.microsoft.com/office/drawing/2014/main" id="{D60D7A2C-5092-91C8-B0FF-E32B26154455}"/>
              </a:ext>
            </a:extLst>
          </p:cNvPr>
          <p:cNvSpPr txBox="1"/>
          <p:nvPr/>
        </p:nvSpPr>
        <p:spPr>
          <a:xfrm>
            <a:off x="3455042" y="4787749"/>
            <a:ext cx="5168771" cy="200055"/>
          </a:xfrm>
          <a:prstGeom prst="rect">
            <a:avLst/>
          </a:prstGeom>
          <a:noFill/>
        </p:spPr>
        <p:txBody>
          <a:bodyPr wrap="square" lIns="91440" tIns="45720" rIns="91440" bIns="45720" rtlCol="0" anchor="t">
            <a:spAutoFit/>
          </a:bodyPr>
          <a:lstStyle/>
          <a:p>
            <a:pPr algn="r"/>
            <a:r>
              <a:rPr lang="en-US" sz="700" b="0" i="0">
                <a:solidFill>
                  <a:srgbClr val="000000"/>
                </a:solidFill>
                <a:effectLst/>
                <a:latin typeface="Archivo"/>
                <a:cs typeface="Archivo"/>
              </a:rPr>
              <a:t>Dowell D, </a:t>
            </a:r>
            <a:r>
              <a:rPr lang="en-US" sz="700">
                <a:latin typeface="Archivo"/>
                <a:cs typeface="Archivo"/>
              </a:rPr>
              <a:t>et al</a:t>
            </a:r>
            <a:r>
              <a:rPr lang="en-US" sz="700" b="0" i="0">
                <a:solidFill>
                  <a:srgbClr val="000000"/>
                </a:solidFill>
                <a:effectLst/>
                <a:latin typeface="Archivo"/>
                <a:cs typeface="Archivo"/>
              </a:rPr>
              <a:t>. </a:t>
            </a:r>
            <a:r>
              <a:rPr lang="en-US" sz="700" b="0" i="1">
                <a:solidFill>
                  <a:srgbClr val="000000"/>
                </a:solidFill>
                <a:effectLst/>
                <a:latin typeface="Archivo"/>
                <a:cs typeface="Archivo"/>
              </a:rPr>
              <a:t>MMWR Recomm Rep </a:t>
            </a:r>
            <a:r>
              <a:rPr lang="en-US" sz="700" b="0" i="0">
                <a:solidFill>
                  <a:srgbClr val="000000"/>
                </a:solidFill>
                <a:effectLst/>
                <a:latin typeface="Archivo"/>
                <a:cs typeface="Archivo"/>
              </a:rPr>
              <a:t>2022;71(No. RR-3):1–95.</a:t>
            </a:r>
            <a:endParaRPr lang="en-US" sz="700">
              <a:latin typeface="Archivo"/>
              <a:cs typeface="Archivo"/>
              <a:hlinkClick r:id="rId5"/>
            </a:endParaRPr>
          </a:p>
        </p:txBody>
      </p:sp>
    </p:spTree>
    <p:extLst>
      <p:ext uri="{BB962C8B-B14F-4D97-AF65-F5344CB8AC3E}">
        <p14:creationId xmlns:p14="http://schemas.microsoft.com/office/powerpoint/2010/main" val="625421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C7B862FF-582F-E085-8FAA-F7C8A9C521B7}"/>
            </a:ext>
          </a:extLst>
        </p:cNvPr>
        <p:cNvGrpSpPr/>
        <p:nvPr/>
      </p:nvGrpSpPr>
      <p:grpSpPr>
        <a:xfrm>
          <a:off x="0" y="0"/>
          <a:ext cx="0" cy="0"/>
          <a:chOff x="0" y="0"/>
          <a:chExt cx="0" cy="0"/>
        </a:xfrm>
      </p:grpSpPr>
      <p:sp>
        <p:nvSpPr>
          <p:cNvPr id="462" name="Google Shape;462;p37">
            <a:extLst>
              <a:ext uri="{FF2B5EF4-FFF2-40B4-BE49-F238E27FC236}">
                <a16:creationId xmlns:a16="http://schemas.microsoft.com/office/drawing/2014/main" id="{25C98B1E-3D3E-4528-402E-5A23F4D823C2}"/>
              </a:ext>
            </a:extLst>
          </p:cNvPr>
          <p:cNvSpPr txBox="1">
            <a:spLocks noGrp="1"/>
          </p:cNvSpPr>
          <p:nvPr>
            <p:ph type="title"/>
          </p:nvPr>
        </p:nvSpPr>
        <p:spPr>
          <a:xfrm>
            <a:off x="672232" y="445025"/>
            <a:ext cx="7704000" cy="572700"/>
          </a:xfrm>
          <a:prstGeom prst="rect">
            <a:avLst/>
          </a:prstGeom>
        </p:spPr>
        <p:txBody>
          <a:bodyPr spcFirstLastPara="1" wrap="square" lIns="91425" tIns="91425" rIns="91425" bIns="91425" anchor="t" anchorCtr="0">
            <a:noAutofit/>
          </a:bodyPr>
          <a:lstStyle/>
          <a:p>
            <a:r>
              <a:rPr lang="en">
                <a:solidFill>
                  <a:srgbClr val="000E2F"/>
                </a:solidFill>
              </a:rPr>
              <a:t>Treatment Options</a:t>
            </a:r>
            <a:endParaRPr lang="en-US">
              <a:solidFill>
                <a:srgbClr val="000E2F"/>
              </a:solidFill>
            </a:endParaRPr>
          </a:p>
        </p:txBody>
      </p:sp>
      <p:grpSp>
        <p:nvGrpSpPr>
          <p:cNvPr id="469" name="Google Shape;469;p37">
            <a:extLst>
              <a:ext uri="{FF2B5EF4-FFF2-40B4-BE49-F238E27FC236}">
                <a16:creationId xmlns:a16="http://schemas.microsoft.com/office/drawing/2014/main" id="{362DBCFA-8DE4-B897-ECE5-8B5251858251}"/>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0EC4C853-04A5-81E1-FF3A-E358D0127F01}"/>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E1C6DFA3-6AC9-3AA3-DF94-CC6E6130A662}"/>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CFD10662-6C76-ACEB-146A-DFB0083C0EB3}"/>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8ADE2BAE-144E-C760-9B81-6D686F56C892}"/>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EE3DC229-FEBF-F3F6-94E1-AC746F9A8603}"/>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9B5F44A5-389D-F32F-8B36-B5531FED362D}"/>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
        <p:nvSpPr>
          <p:cNvPr id="9" name="Text Placeholder 2">
            <a:extLst>
              <a:ext uri="{FF2B5EF4-FFF2-40B4-BE49-F238E27FC236}">
                <a16:creationId xmlns:a16="http://schemas.microsoft.com/office/drawing/2014/main" id="{39EF36B2-C350-9B72-E74D-388403DFA103}"/>
              </a:ext>
            </a:extLst>
          </p:cNvPr>
          <p:cNvSpPr txBox="1">
            <a:spLocks/>
          </p:cNvSpPr>
          <p:nvPr/>
        </p:nvSpPr>
        <p:spPr>
          <a:xfrm>
            <a:off x="586279" y="1415178"/>
            <a:ext cx="5072255" cy="25786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1pPr>
            <a:lvl2pPr marL="914400" marR="0" lvl="1"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2pPr>
            <a:lvl3pPr marL="1371600" marR="0" lvl="2"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3pPr>
            <a:lvl4pPr marL="1828800" marR="0" lvl="3"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4pPr>
            <a:lvl5pPr marL="2286000" marR="0" lvl="4"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5pPr>
            <a:lvl6pPr marL="2743200" marR="0" lvl="5"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6pPr>
            <a:lvl7pPr marL="3200400" marR="0" lvl="6"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7pPr>
            <a:lvl8pPr marL="3657600" marR="0" lvl="7"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8pPr>
            <a:lvl9pPr marL="4114800" marR="0" lvl="8"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9pPr>
          </a:lstStyle>
          <a:p>
            <a:pPr>
              <a:lnSpc>
                <a:spcPct val="150000"/>
              </a:lnSpc>
              <a:buFont typeface="Arial"/>
              <a:buChar char="•"/>
            </a:pPr>
            <a:r>
              <a:rPr lang="en-US" sz="1600" b="1">
                <a:solidFill>
                  <a:srgbClr val="232323"/>
                </a:solidFill>
                <a:ea typeface="Noto Sans"/>
                <a:cs typeface="Noto Sans"/>
              </a:rPr>
              <a:t>Buprenorphine or methadone</a:t>
            </a:r>
            <a:r>
              <a:rPr lang="en-US" sz="1600">
                <a:solidFill>
                  <a:srgbClr val="232323"/>
                </a:solidFill>
                <a:ea typeface="Noto Sans"/>
                <a:cs typeface="Noto Sans"/>
              </a:rPr>
              <a:t> treatment for OUD can help with concurrent pain management</a:t>
            </a:r>
          </a:p>
          <a:p>
            <a:pPr>
              <a:lnSpc>
                <a:spcPct val="150000"/>
              </a:lnSpc>
              <a:buFont typeface="Arial"/>
              <a:buChar char="•"/>
            </a:pPr>
            <a:r>
              <a:rPr lang="en-US" sz="1600">
                <a:solidFill>
                  <a:srgbClr val="232323"/>
                </a:solidFill>
                <a:ea typeface="Noto Sans"/>
                <a:cs typeface="Noto Sans"/>
              </a:rPr>
              <a:t>Buprenorphine </a:t>
            </a:r>
            <a:r>
              <a:rPr lang="en-US" sz="1600" b="1">
                <a:solidFill>
                  <a:srgbClr val="232323"/>
                </a:solidFill>
                <a:ea typeface="Noto Sans"/>
                <a:cs typeface="Noto Sans"/>
              </a:rPr>
              <a:t>should not</a:t>
            </a:r>
            <a:r>
              <a:rPr lang="en-US" sz="1600">
                <a:solidFill>
                  <a:srgbClr val="232323"/>
                </a:solidFill>
                <a:ea typeface="Noto Sans"/>
                <a:cs typeface="Noto Sans"/>
              </a:rPr>
              <a:t> be initiated if patient not experiencing withdrawal </a:t>
            </a:r>
          </a:p>
          <a:p>
            <a:pPr>
              <a:lnSpc>
                <a:spcPct val="150000"/>
              </a:lnSpc>
              <a:buFont typeface="Arial"/>
              <a:buChar char="•"/>
            </a:pPr>
            <a:r>
              <a:rPr lang="en-US" sz="1600">
                <a:solidFill>
                  <a:srgbClr val="232323"/>
                </a:solidFill>
                <a:ea typeface="Noto Sans"/>
                <a:cs typeface="Noto Sans"/>
              </a:rPr>
              <a:t>Consider </a:t>
            </a:r>
            <a:r>
              <a:rPr lang="en-US" sz="1600" b="1">
                <a:solidFill>
                  <a:srgbClr val="232323"/>
                </a:solidFill>
                <a:ea typeface="Noto Sans"/>
                <a:cs typeface="Noto Sans"/>
              </a:rPr>
              <a:t>other opioids</a:t>
            </a:r>
            <a:r>
              <a:rPr lang="en-US" sz="1600">
                <a:solidFill>
                  <a:srgbClr val="232323"/>
                </a:solidFill>
                <a:ea typeface="Noto Sans"/>
                <a:cs typeface="Noto Sans"/>
              </a:rPr>
              <a:t> patient received during stay when ordering methadone home dose</a:t>
            </a:r>
          </a:p>
          <a:p>
            <a:pPr>
              <a:lnSpc>
                <a:spcPct val="150000"/>
              </a:lnSpc>
              <a:buFont typeface="Arial"/>
              <a:buChar char="•"/>
            </a:pPr>
            <a:endParaRPr lang="en-US" sz="1600">
              <a:solidFill>
                <a:srgbClr val="232323"/>
              </a:solidFill>
              <a:ea typeface="Noto Sans"/>
              <a:cs typeface="Noto Sans"/>
            </a:endParaRPr>
          </a:p>
        </p:txBody>
      </p:sp>
      <p:sp>
        <p:nvSpPr>
          <p:cNvPr id="2" name="Google Shape;887;p52">
            <a:extLst>
              <a:ext uri="{FF2B5EF4-FFF2-40B4-BE49-F238E27FC236}">
                <a16:creationId xmlns:a16="http://schemas.microsoft.com/office/drawing/2014/main" id="{2EEA4533-6D43-4790-68CA-611A12225243}"/>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88;p52">
            <a:extLst>
              <a:ext uri="{FF2B5EF4-FFF2-40B4-BE49-F238E27FC236}">
                <a16:creationId xmlns:a16="http://schemas.microsoft.com/office/drawing/2014/main" id="{23A3FB25-6192-B61D-FA88-3A09697C6277}"/>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9;p52">
            <a:extLst>
              <a:ext uri="{FF2B5EF4-FFF2-40B4-BE49-F238E27FC236}">
                <a16:creationId xmlns:a16="http://schemas.microsoft.com/office/drawing/2014/main" id="{6070AB9C-43C7-25E8-5143-B0A00422AF18}"/>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0;p52">
            <a:extLst>
              <a:ext uri="{FF2B5EF4-FFF2-40B4-BE49-F238E27FC236}">
                <a16:creationId xmlns:a16="http://schemas.microsoft.com/office/drawing/2014/main" id="{D1FB6221-1058-F1AF-6EF9-B5048EFE61CE}"/>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60A171A2-3115-07DD-11BA-60662FD20581}"/>
              </a:ext>
            </a:extLst>
          </p:cNvPr>
          <p:cNvSpPr/>
          <p:nvPr/>
        </p:nvSpPr>
        <p:spPr>
          <a:xfrm>
            <a:off x="4701654" y="102358"/>
            <a:ext cx="1678674" cy="342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423;p35">
            <a:extLst>
              <a:ext uri="{FF2B5EF4-FFF2-40B4-BE49-F238E27FC236}">
                <a16:creationId xmlns:a16="http://schemas.microsoft.com/office/drawing/2014/main" id="{52912622-88CE-53B7-F4B0-B4C871EE77AA}"/>
              </a:ext>
            </a:extLst>
          </p:cNvPr>
          <p:cNvSpPr/>
          <p:nvPr/>
        </p:nvSpPr>
        <p:spPr>
          <a:xfrm rot="16200000">
            <a:off x="352901" y="4798955"/>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3;p35">
            <a:extLst>
              <a:ext uri="{FF2B5EF4-FFF2-40B4-BE49-F238E27FC236}">
                <a16:creationId xmlns:a16="http://schemas.microsoft.com/office/drawing/2014/main" id="{8CAC73AA-377E-97E2-AB62-102F021BE0C8}"/>
              </a:ext>
            </a:extLst>
          </p:cNvPr>
          <p:cNvSpPr/>
          <p:nvPr/>
        </p:nvSpPr>
        <p:spPr>
          <a:xfrm rot="16200000">
            <a:off x="352901" y="4572681"/>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3;p35">
            <a:extLst>
              <a:ext uri="{FF2B5EF4-FFF2-40B4-BE49-F238E27FC236}">
                <a16:creationId xmlns:a16="http://schemas.microsoft.com/office/drawing/2014/main" id="{F03EFCE0-EFF3-B278-96C4-444D0A9441D0}"/>
              </a:ext>
            </a:extLst>
          </p:cNvPr>
          <p:cNvSpPr/>
          <p:nvPr/>
        </p:nvSpPr>
        <p:spPr>
          <a:xfrm rot="16200000">
            <a:off x="352901" y="4323116"/>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Straight Connector 11">
            <a:extLst>
              <a:ext uri="{FF2B5EF4-FFF2-40B4-BE49-F238E27FC236}">
                <a16:creationId xmlns:a16="http://schemas.microsoft.com/office/drawing/2014/main" id="{42A1ED48-03BB-5CF5-E5F0-EE5D07234585}"/>
              </a:ext>
            </a:extLst>
          </p:cNvPr>
          <p:cNvCxnSpPr>
            <a:cxnSpLocks/>
          </p:cNvCxnSpPr>
          <p:nvPr/>
        </p:nvCxnSpPr>
        <p:spPr>
          <a:xfrm>
            <a:off x="263137" y="3404331"/>
            <a:ext cx="0" cy="1489378"/>
          </a:xfrm>
          <a:prstGeom prst="line">
            <a:avLst/>
          </a:prstGeom>
          <a:ln w="12700">
            <a:solidFill>
              <a:srgbClr val="000E2F"/>
            </a:solidFill>
          </a:ln>
        </p:spPr>
        <p:style>
          <a:lnRef idx="1">
            <a:schemeClr val="accent1"/>
          </a:lnRef>
          <a:fillRef idx="0">
            <a:schemeClr val="accent1"/>
          </a:fillRef>
          <a:effectRef idx="0">
            <a:schemeClr val="accent1"/>
          </a:effectRef>
          <a:fontRef idx="minor">
            <a:schemeClr val="tx1"/>
          </a:fontRef>
        </p:style>
      </p:cxnSp>
      <p:sp>
        <p:nvSpPr>
          <p:cNvPr id="14" name="Google Shape;412;p34">
            <a:extLst>
              <a:ext uri="{FF2B5EF4-FFF2-40B4-BE49-F238E27FC236}">
                <a16:creationId xmlns:a16="http://schemas.microsoft.com/office/drawing/2014/main" id="{7918619C-6BEA-ADFB-4A0E-2D1DE94EF144}"/>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A3A1F911-192B-B818-80AF-71A3CB0E8CE4}"/>
              </a:ext>
            </a:extLst>
          </p:cNvPr>
          <p:cNvSpPr txBox="1"/>
          <p:nvPr/>
        </p:nvSpPr>
        <p:spPr>
          <a:xfrm>
            <a:off x="5981675" y="1782879"/>
            <a:ext cx="2198392" cy="584775"/>
          </a:xfrm>
          <a:prstGeom prst="rect">
            <a:avLst/>
          </a:prstGeom>
          <a:solidFill>
            <a:srgbClr val="EE6921"/>
          </a:solidFill>
          <a:ln w="57150">
            <a:solidFill>
              <a:srgbClr val="F8C1A2"/>
            </a:solidFill>
          </a:ln>
        </p:spPr>
        <p:txBody>
          <a:bodyPr wrap="square" rtlCol="0" anchor="ctr">
            <a:spAutoFit/>
          </a:bodyPr>
          <a:lstStyle/>
          <a:p>
            <a:pPr algn="ctr"/>
            <a:r>
              <a:rPr lang="en-US" sz="1600">
                <a:solidFill>
                  <a:schemeClr val="bg1"/>
                </a:solidFill>
                <a:latin typeface="Prompt" panose="00000500000000000000" pitchFamily="2" charset="-34"/>
                <a:cs typeface="Prompt" panose="00000500000000000000" pitchFamily="2" charset="-34"/>
              </a:rPr>
              <a:t>Initiate </a:t>
            </a:r>
            <a:r>
              <a:rPr lang="en-US" sz="1600" b="1">
                <a:solidFill>
                  <a:schemeClr val="bg1"/>
                </a:solidFill>
                <a:latin typeface="Prompt" panose="00000500000000000000" pitchFamily="2" charset="-34"/>
                <a:cs typeface="Prompt" panose="00000500000000000000" pitchFamily="2" charset="-34"/>
              </a:rPr>
              <a:t>MOUD</a:t>
            </a:r>
            <a:r>
              <a:rPr lang="en-US" sz="1600">
                <a:solidFill>
                  <a:schemeClr val="bg1"/>
                </a:solidFill>
                <a:latin typeface="Prompt" panose="00000500000000000000" pitchFamily="2" charset="-34"/>
                <a:cs typeface="Prompt" panose="00000500000000000000" pitchFamily="2" charset="-34"/>
              </a:rPr>
              <a:t> in addition to opioids</a:t>
            </a:r>
          </a:p>
        </p:txBody>
      </p:sp>
      <p:pic>
        <p:nvPicPr>
          <p:cNvPr id="11" name="Graphic 10" descr="Checkmark with solid fill">
            <a:extLst>
              <a:ext uri="{FF2B5EF4-FFF2-40B4-BE49-F238E27FC236}">
                <a16:creationId xmlns:a16="http://schemas.microsoft.com/office/drawing/2014/main" id="{306FB8B4-67E5-9DC5-CD2F-60336FBE4C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22866" y="1214078"/>
            <a:ext cx="914401" cy="921203"/>
          </a:xfrm>
          <a:prstGeom prst="rect">
            <a:avLst/>
          </a:prstGeom>
        </p:spPr>
      </p:pic>
      <p:sp>
        <p:nvSpPr>
          <p:cNvPr id="16" name="TextBox 15">
            <a:extLst>
              <a:ext uri="{FF2B5EF4-FFF2-40B4-BE49-F238E27FC236}">
                <a16:creationId xmlns:a16="http://schemas.microsoft.com/office/drawing/2014/main" id="{ED6D1552-EE45-1877-3346-310D434F92E6}"/>
              </a:ext>
            </a:extLst>
          </p:cNvPr>
          <p:cNvSpPr txBox="1"/>
          <p:nvPr/>
        </p:nvSpPr>
        <p:spPr>
          <a:xfrm>
            <a:off x="3455042" y="4787749"/>
            <a:ext cx="5168771" cy="200055"/>
          </a:xfrm>
          <a:prstGeom prst="rect">
            <a:avLst/>
          </a:prstGeom>
          <a:noFill/>
        </p:spPr>
        <p:txBody>
          <a:bodyPr wrap="square" lIns="91440" tIns="45720" rIns="91440" bIns="45720" rtlCol="0" anchor="t">
            <a:spAutoFit/>
          </a:bodyPr>
          <a:lstStyle/>
          <a:p>
            <a:pPr algn="r"/>
            <a:r>
              <a:rPr lang="en-US" sz="700" b="0" i="0">
                <a:solidFill>
                  <a:srgbClr val="000000"/>
                </a:solidFill>
                <a:effectLst/>
                <a:latin typeface="Archivo"/>
                <a:cs typeface="Archivo"/>
              </a:rPr>
              <a:t>Dowell D, </a:t>
            </a:r>
            <a:r>
              <a:rPr lang="en-US" sz="700">
                <a:latin typeface="Archivo"/>
                <a:cs typeface="Archivo"/>
              </a:rPr>
              <a:t>et al</a:t>
            </a:r>
            <a:r>
              <a:rPr lang="en-US" sz="700" b="0" i="0">
                <a:solidFill>
                  <a:srgbClr val="000000"/>
                </a:solidFill>
                <a:effectLst/>
                <a:latin typeface="Archivo"/>
                <a:cs typeface="Archivo"/>
              </a:rPr>
              <a:t>. </a:t>
            </a:r>
            <a:r>
              <a:rPr lang="en-US" sz="700" b="0" i="1">
                <a:solidFill>
                  <a:srgbClr val="000000"/>
                </a:solidFill>
                <a:effectLst/>
                <a:latin typeface="Archivo"/>
                <a:cs typeface="Archivo"/>
              </a:rPr>
              <a:t>MMWR Recomm Rep </a:t>
            </a:r>
            <a:r>
              <a:rPr lang="en-US" sz="700" b="0" i="0">
                <a:solidFill>
                  <a:srgbClr val="000000"/>
                </a:solidFill>
                <a:effectLst/>
                <a:latin typeface="Archivo"/>
                <a:cs typeface="Archivo"/>
              </a:rPr>
              <a:t>2022;71(No. RR-3):1–95.</a:t>
            </a:r>
            <a:endParaRPr lang="en-US" sz="700">
              <a:latin typeface="Archivo"/>
              <a:cs typeface="Archivo"/>
              <a:hlinkClick r:id="rId6"/>
            </a:endParaRPr>
          </a:p>
        </p:txBody>
      </p:sp>
    </p:spTree>
    <p:extLst>
      <p:ext uri="{BB962C8B-B14F-4D97-AF65-F5344CB8AC3E}">
        <p14:creationId xmlns:p14="http://schemas.microsoft.com/office/powerpoint/2010/main" val="3143664926"/>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9E9D840E-A62F-9AD9-8CA1-A1A123B0FD40}"/>
            </a:ext>
          </a:extLst>
        </p:cNvPr>
        <p:cNvGrpSpPr/>
        <p:nvPr/>
      </p:nvGrpSpPr>
      <p:grpSpPr>
        <a:xfrm>
          <a:off x="0" y="0"/>
          <a:ext cx="0" cy="0"/>
          <a:chOff x="0" y="0"/>
          <a:chExt cx="0" cy="0"/>
        </a:xfrm>
      </p:grpSpPr>
      <p:sp>
        <p:nvSpPr>
          <p:cNvPr id="462" name="Google Shape;462;p37">
            <a:extLst>
              <a:ext uri="{FF2B5EF4-FFF2-40B4-BE49-F238E27FC236}">
                <a16:creationId xmlns:a16="http://schemas.microsoft.com/office/drawing/2014/main" id="{AEB54726-ED31-FEBB-F90D-AC941060C038}"/>
              </a:ext>
            </a:extLst>
          </p:cNvPr>
          <p:cNvSpPr txBox="1">
            <a:spLocks noGrp="1"/>
          </p:cNvSpPr>
          <p:nvPr>
            <p:ph type="title"/>
          </p:nvPr>
        </p:nvSpPr>
        <p:spPr>
          <a:xfrm>
            <a:off x="672232" y="445025"/>
            <a:ext cx="7704000" cy="572700"/>
          </a:xfrm>
          <a:prstGeom prst="rect">
            <a:avLst/>
          </a:prstGeom>
        </p:spPr>
        <p:txBody>
          <a:bodyPr spcFirstLastPara="1" wrap="square" lIns="91425" tIns="91425" rIns="91425" bIns="91425" anchor="t" anchorCtr="0">
            <a:noAutofit/>
          </a:bodyPr>
          <a:lstStyle/>
          <a:p>
            <a:r>
              <a:rPr lang="en"/>
              <a:t>Treatment Options</a:t>
            </a:r>
            <a:endParaRPr lang="en-US"/>
          </a:p>
        </p:txBody>
      </p:sp>
      <p:grpSp>
        <p:nvGrpSpPr>
          <p:cNvPr id="469" name="Google Shape;469;p37">
            <a:extLst>
              <a:ext uri="{FF2B5EF4-FFF2-40B4-BE49-F238E27FC236}">
                <a16:creationId xmlns:a16="http://schemas.microsoft.com/office/drawing/2014/main" id="{2A087B6C-3C22-7AF9-95D7-3F102BB7A4BD}"/>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D63B0D19-A64F-6B51-081B-8B0E60DA0F8F}"/>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E4DFFCB4-A651-4FF8-DE09-01049D807C48}"/>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5A5A801E-47E9-9751-CCEC-518BAC060D20}"/>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2D54FC55-C68F-BC71-D373-643ED0610864}"/>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B60B9DBC-A6E6-1E1E-79A7-05B9CDFD8232}"/>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4E3DC726-2943-2E6C-4428-5A32E10F8DE8}"/>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
        <p:nvSpPr>
          <p:cNvPr id="9" name="Text Placeholder 2">
            <a:extLst>
              <a:ext uri="{FF2B5EF4-FFF2-40B4-BE49-F238E27FC236}">
                <a16:creationId xmlns:a16="http://schemas.microsoft.com/office/drawing/2014/main" id="{3F7412EC-8540-A149-1253-749584EF91F8}"/>
              </a:ext>
            </a:extLst>
          </p:cNvPr>
          <p:cNvSpPr txBox="1">
            <a:spLocks/>
          </p:cNvSpPr>
          <p:nvPr/>
        </p:nvSpPr>
        <p:spPr>
          <a:xfrm>
            <a:off x="583928" y="1428236"/>
            <a:ext cx="5072255" cy="17797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1pPr>
            <a:lvl2pPr marL="914400" marR="0" lvl="1"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2pPr>
            <a:lvl3pPr marL="1371600" marR="0" lvl="2"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3pPr>
            <a:lvl4pPr marL="1828800" marR="0" lvl="3"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4pPr>
            <a:lvl5pPr marL="2286000" marR="0" lvl="4"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5pPr>
            <a:lvl6pPr marL="2743200" marR="0" lvl="5"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6pPr>
            <a:lvl7pPr marL="3200400" marR="0" lvl="6"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7pPr>
            <a:lvl8pPr marL="3657600" marR="0" lvl="7"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8pPr>
            <a:lvl9pPr marL="4114800" marR="0" lvl="8"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9pPr>
          </a:lstStyle>
          <a:p>
            <a:pPr marL="438150" indent="-285750">
              <a:lnSpc>
                <a:spcPct val="150000"/>
              </a:lnSpc>
              <a:buFont typeface="Arial" panose="020B0604020202020204" pitchFamily="34" charset="0"/>
              <a:buChar char="•"/>
            </a:pPr>
            <a:r>
              <a:rPr lang="en-US" sz="1800">
                <a:solidFill>
                  <a:srgbClr val="232323"/>
                </a:solidFill>
                <a:latin typeface="Archivo" panose="020B0604020202020204" charset="0"/>
                <a:ea typeface="Noto Sans"/>
                <a:cs typeface="Archivo" panose="020B0604020202020204" charset="0"/>
              </a:rPr>
              <a:t>Detoxification without MOUD is</a:t>
            </a:r>
            <a:r>
              <a:rPr lang="en-US" sz="1800" b="1">
                <a:solidFill>
                  <a:srgbClr val="232323"/>
                </a:solidFill>
                <a:latin typeface="Archivo" panose="020B0604020202020204" charset="0"/>
                <a:ea typeface="Noto Sans"/>
                <a:cs typeface="Archivo" panose="020B0604020202020204" charset="0"/>
              </a:rPr>
              <a:t> not recommended </a:t>
            </a:r>
          </a:p>
          <a:p>
            <a:pPr marL="438150" indent="-285750">
              <a:lnSpc>
                <a:spcPct val="150000"/>
              </a:lnSpc>
              <a:buFont typeface="Arial" panose="020B0604020202020204" pitchFamily="34" charset="0"/>
              <a:buChar char="•"/>
            </a:pPr>
            <a:r>
              <a:rPr lang="en-US" sz="1800">
                <a:solidFill>
                  <a:srgbClr val="232323"/>
                </a:solidFill>
                <a:latin typeface="Archivo" panose="020B0604020202020204" charset="0"/>
                <a:ea typeface="Noto Sans"/>
                <a:cs typeface="Archivo" panose="020B0604020202020204" charset="0"/>
              </a:rPr>
              <a:t>Increases risk of resuming drug use, overdose, and overdose death</a:t>
            </a:r>
          </a:p>
          <a:p>
            <a:pPr marL="438150" indent="-285750">
              <a:lnSpc>
                <a:spcPct val="150000"/>
              </a:lnSpc>
              <a:buFont typeface="Arial" panose="020B0604020202020204" pitchFamily="34" charset="0"/>
              <a:buChar char="•"/>
            </a:pPr>
            <a:endParaRPr lang="en-US" sz="1800">
              <a:solidFill>
                <a:srgbClr val="232323"/>
              </a:solidFill>
              <a:latin typeface="Archivo" panose="020B0604020202020204" charset="0"/>
              <a:ea typeface="Noto Sans"/>
              <a:cs typeface="Archivo" panose="020B0604020202020204" charset="0"/>
            </a:endParaRPr>
          </a:p>
        </p:txBody>
      </p:sp>
      <p:sp>
        <p:nvSpPr>
          <p:cNvPr id="3" name="Google Shape;887;p52">
            <a:extLst>
              <a:ext uri="{FF2B5EF4-FFF2-40B4-BE49-F238E27FC236}">
                <a16:creationId xmlns:a16="http://schemas.microsoft.com/office/drawing/2014/main" id="{7D413A62-659D-7195-7DB3-E24FC1159CC6}"/>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8;p52">
            <a:extLst>
              <a:ext uri="{FF2B5EF4-FFF2-40B4-BE49-F238E27FC236}">
                <a16:creationId xmlns:a16="http://schemas.microsoft.com/office/drawing/2014/main" id="{12BC1393-2DB3-1C74-DD4D-9F1588E76FBA}"/>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89;p52">
            <a:extLst>
              <a:ext uri="{FF2B5EF4-FFF2-40B4-BE49-F238E27FC236}">
                <a16:creationId xmlns:a16="http://schemas.microsoft.com/office/drawing/2014/main" id="{72C644F1-DDC6-F915-D0B8-6D4B2A702B01}"/>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90;p52">
            <a:extLst>
              <a:ext uri="{FF2B5EF4-FFF2-40B4-BE49-F238E27FC236}">
                <a16:creationId xmlns:a16="http://schemas.microsoft.com/office/drawing/2014/main" id="{9ECACA11-F1B6-FD59-1BAF-D79489A0786B}"/>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AEA8483-505B-FB46-FD30-ABABD0554FE5}"/>
              </a:ext>
            </a:extLst>
          </p:cNvPr>
          <p:cNvSpPr/>
          <p:nvPr/>
        </p:nvSpPr>
        <p:spPr>
          <a:xfrm>
            <a:off x="4701654" y="102358"/>
            <a:ext cx="1678674" cy="342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23;p35">
            <a:extLst>
              <a:ext uri="{FF2B5EF4-FFF2-40B4-BE49-F238E27FC236}">
                <a16:creationId xmlns:a16="http://schemas.microsoft.com/office/drawing/2014/main" id="{D2F1DC9B-2188-7A13-13F4-3CAECAC8B042}"/>
              </a:ext>
            </a:extLst>
          </p:cNvPr>
          <p:cNvSpPr/>
          <p:nvPr/>
        </p:nvSpPr>
        <p:spPr>
          <a:xfrm rot="16200000">
            <a:off x="352901" y="4798955"/>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3;p35">
            <a:extLst>
              <a:ext uri="{FF2B5EF4-FFF2-40B4-BE49-F238E27FC236}">
                <a16:creationId xmlns:a16="http://schemas.microsoft.com/office/drawing/2014/main" id="{ACCBEA0B-7D6B-6995-2E72-81D0C4528C1D}"/>
              </a:ext>
            </a:extLst>
          </p:cNvPr>
          <p:cNvSpPr/>
          <p:nvPr/>
        </p:nvSpPr>
        <p:spPr>
          <a:xfrm rot="16200000">
            <a:off x="352901" y="4572681"/>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3;p35">
            <a:extLst>
              <a:ext uri="{FF2B5EF4-FFF2-40B4-BE49-F238E27FC236}">
                <a16:creationId xmlns:a16="http://schemas.microsoft.com/office/drawing/2014/main" id="{ECC8EB5D-6AD4-D9BF-D16D-A8DC33AF85C7}"/>
              </a:ext>
            </a:extLst>
          </p:cNvPr>
          <p:cNvSpPr/>
          <p:nvPr/>
        </p:nvSpPr>
        <p:spPr>
          <a:xfrm rot="16200000">
            <a:off x="352901" y="4323116"/>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Straight Connector 11">
            <a:extLst>
              <a:ext uri="{FF2B5EF4-FFF2-40B4-BE49-F238E27FC236}">
                <a16:creationId xmlns:a16="http://schemas.microsoft.com/office/drawing/2014/main" id="{C0B5D85D-1C67-D46E-277E-8C297465C849}"/>
              </a:ext>
            </a:extLst>
          </p:cNvPr>
          <p:cNvCxnSpPr>
            <a:cxnSpLocks/>
          </p:cNvCxnSpPr>
          <p:nvPr/>
        </p:nvCxnSpPr>
        <p:spPr>
          <a:xfrm>
            <a:off x="263137" y="3404331"/>
            <a:ext cx="0" cy="1489378"/>
          </a:xfrm>
          <a:prstGeom prst="line">
            <a:avLst/>
          </a:prstGeom>
          <a:ln w="12700">
            <a:solidFill>
              <a:srgbClr val="000E2F"/>
            </a:solidFill>
          </a:ln>
        </p:spPr>
        <p:style>
          <a:lnRef idx="1">
            <a:schemeClr val="accent1"/>
          </a:lnRef>
          <a:fillRef idx="0">
            <a:schemeClr val="accent1"/>
          </a:fillRef>
          <a:effectRef idx="0">
            <a:schemeClr val="accent1"/>
          </a:effectRef>
          <a:fontRef idx="minor">
            <a:schemeClr val="tx1"/>
          </a:fontRef>
        </p:style>
      </p:cxnSp>
      <p:sp>
        <p:nvSpPr>
          <p:cNvPr id="14" name="Google Shape;412;p34">
            <a:extLst>
              <a:ext uri="{FF2B5EF4-FFF2-40B4-BE49-F238E27FC236}">
                <a16:creationId xmlns:a16="http://schemas.microsoft.com/office/drawing/2014/main" id="{A362BE35-47A5-AB26-C45F-F73435093C6D}"/>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758D339B-A93A-6E1B-6450-552BE3A68A98}"/>
              </a:ext>
            </a:extLst>
          </p:cNvPr>
          <p:cNvSpPr txBox="1"/>
          <p:nvPr/>
        </p:nvSpPr>
        <p:spPr>
          <a:xfrm>
            <a:off x="5656183" y="1874554"/>
            <a:ext cx="2570417" cy="584775"/>
          </a:xfrm>
          <a:prstGeom prst="rect">
            <a:avLst/>
          </a:prstGeom>
          <a:solidFill>
            <a:srgbClr val="EE6921"/>
          </a:solidFill>
          <a:ln w="57150">
            <a:solidFill>
              <a:srgbClr val="F8C1A2"/>
            </a:solidFill>
          </a:ln>
        </p:spPr>
        <p:txBody>
          <a:bodyPr wrap="square" rtlCol="0" anchor="ctr">
            <a:spAutoFit/>
          </a:bodyPr>
          <a:lstStyle/>
          <a:p>
            <a:pPr algn="ctr"/>
            <a:r>
              <a:rPr lang="en-US" sz="1600" b="1">
                <a:solidFill>
                  <a:schemeClr val="bg1"/>
                </a:solidFill>
                <a:latin typeface="Prompt" panose="00000500000000000000" pitchFamily="2" charset="-34"/>
                <a:cs typeface="Prompt" panose="00000500000000000000" pitchFamily="2" charset="-34"/>
              </a:rPr>
              <a:t>Taper</a:t>
            </a:r>
            <a:r>
              <a:rPr lang="en-US" sz="1600">
                <a:solidFill>
                  <a:schemeClr val="bg1"/>
                </a:solidFill>
                <a:latin typeface="Prompt" panose="00000500000000000000" pitchFamily="2" charset="-34"/>
                <a:cs typeface="Prompt" panose="00000500000000000000" pitchFamily="2" charset="-34"/>
              </a:rPr>
              <a:t> patient off opioids</a:t>
            </a:r>
          </a:p>
        </p:txBody>
      </p:sp>
      <p:pic>
        <p:nvPicPr>
          <p:cNvPr id="2" name="Graphic 1" descr="Close with solid fill">
            <a:extLst>
              <a:ext uri="{FF2B5EF4-FFF2-40B4-BE49-F238E27FC236}">
                <a16:creationId xmlns:a16="http://schemas.microsoft.com/office/drawing/2014/main" id="{C5D8860C-1A3E-16B9-A54B-E7F75C03AF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5672" y="1544929"/>
            <a:ext cx="914400" cy="914400"/>
          </a:xfrm>
          <a:prstGeom prst="rect">
            <a:avLst/>
          </a:prstGeom>
        </p:spPr>
      </p:pic>
      <p:sp>
        <p:nvSpPr>
          <p:cNvPr id="16" name="TextBox 15">
            <a:extLst>
              <a:ext uri="{FF2B5EF4-FFF2-40B4-BE49-F238E27FC236}">
                <a16:creationId xmlns:a16="http://schemas.microsoft.com/office/drawing/2014/main" id="{034B6B57-65A2-F0E4-B896-07644E21F579}"/>
              </a:ext>
            </a:extLst>
          </p:cNvPr>
          <p:cNvSpPr txBox="1"/>
          <p:nvPr/>
        </p:nvSpPr>
        <p:spPr>
          <a:xfrm>
            <a:off x="3552351" y="4666971"/>
            <a:ext cx="5071462" cy="200055"/>
          </a:xfrm>
          <a:prstGeom prst="rect">
            <a:avLst/>
          </a:prstGeom>
          <a:noFill/>
        </p:spPr>
        <p:txBody>
          <a:bodyPr wrap="square" lIns="91440" tIns="45720" rIns="91440" bIns="45720" rtlCol="0" anchor="t">
            <a:spAutoFit/>
          </a:bodyPr>
          <a:lstStyle/>
          <a:p>
            <a:pPr marL="0" indent="0" algn="r">
              <a:buNone/>
            </a:pPr>
            <a:r>
              <a:rPr lang="en-US" sz="700" b="0" i="0">
                <a:solidFill>
                  <a:srgbClr val="212121"/>
                </a:solidFill>
                <a:effectLst/>
                <a:latin typeface="Archivo"/>
                <a:cs typeface="Archivo"/>
              </a:rPr>
              <a:t>The ASAM National Practice Guideline for the Treatment of Opioid Use Disorder. </a:t>
            </a:r>
            <a:r>
              <a:rPr lang="en-US" sz="700" b="0" i="1">
                <a:solidFill>
                  <a:srgbClr val="212121"/>
                </a:solidFill>
                <a:effectLst/>
                <a:latin typeface="Archivo"/>
                <a:cs typeface="Archivo"/>
              </a:rPr>
              <a:t>J Addict Med</a:t>
            </a:r>
            <a:r>
              <a:rPr lang="en-US" sz="700" b="0" i="0">
                <a:solidFill>
                  <a:srgbClr val="212121"/>
                </a:solidFill>
                <a:effectLst/>
                <a:latin typeface="Archivo"/>
                <a:cs typeface="Archivo"/>
              </a:rPr>
              <a:t>. 2020;14(2S Suppl 1):1-91.</a:t>
            </a:r>
            <a:endParaRPr lang="en-US" sz="700">
              <a:latin typeface="Archivo" panose="020B0604020202020204" charset="0"/>
              <a:cs typeface="Archivo" panose="020B0604020202020204" charset="0"/>
              <a:hlinkClick r:id="rId6"/>
            </a:endParaRPr>
          </a:p>
        </p:txBody>
      </p:sp>
    </p:spTree>
    <p:extLst>
      <p:ext uri="{BB962C8B-B14F-4D97-AF65-F5344CB8AC3E}">
        <p14:creationId xmlns:p14="http://schemas.microsoft.com/office/powerpoint/2010/main" val="1050477306"/>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3">
          <a:extLst>
            <a:ext uri="{FF2B5EF4-FFF2-40B4-BE49-F238E27FC236}">
              <a16:creationId xmlns:a16="http://schemas.microsoft.com/office/drawing/2014/main" id="{449CC205-6EFD-FFE8-EC74-A63658525123}"/>
            </a:ext>
          </a:extLst>
        </p:cNvPr>
        <p:cNvGrpSpPr/>
        <p:nvPr/>
      </p:nvGrpSpPr>
      <p:grpSpPr>
        <a:xfrm>
          <a:off x="0" y="0"/>
          <a:ext cx="0" cy="0"/>
          <a:chOff x="0" y="0"/>
          <a:chExt cx="0" cy="0"/>
        </a:xfrm>
      </p:grpSpPr>
      <p:grpSp>
        <p:nvGrpSpPr>
          <p:cNvPr id="404" name="Google Shape;404;p34">
            <a:extLst>
              <a:ext uri="{FF2B5EF4-FFF2-40B4-BE49-F238E27FC236}">
                <a16:creationId xmlns:a16="http://schemas.microsoft.com/office/drawing/2014/main" id="{2F24DE2B-0382-9451-8A35-0329FBC26796}"/>
              </a:ext>
            </a:extLst>
          </p:cNvPr>
          <p:cNvGrpSpPr/>
          <p:nvPr/>
        </p:nvGrpSpPr>
        <p:grpSpPr>
          <a:xfrm>
            <a:off x="3706250" y="2029600"/>
            <a:ext cx="2471100" cy="1869000"/>
            <a:chOff x="1076750" y="1449450"/>
            <a:chExt cx="2471100" cy="1869000"/>
          </a:xfrm>
        </p:grpSpPr>
        <p:cxnSp>
          <p:nvCxnSpPr>
            <p:cNvPr id="405" name="Google Shape;405;p34">
              <a:extLst>
                <a:ext uri="{FF2B5EF4-FFF2-40B4-BE49-F238E27FC236}">
                  <a16:creationId xmlns:a16="http://schemas.microsoft.com/office/drawing/2014/main" id="{CDC6485F-05D7-5326-005B-4D6E8AF5138D}"/>
                </a:ext>
              </a:extLst>
            </p:cNvPr>
            <p:cNvCxnSpPr/>
            <p:nvPr/>
          </p:nvCxnSpPr>
          <p:spPr>
            <a:xfrm>
              <a:off x="1076750" y="1449450"/>
              <a:ext cx="2471100" cy="0"/>
            </a:xfrm>
            <a:prstGeom prst="straightConnector1">
              <a:avLst/>
            </a:prstGeom>
            <a:noFill/>
            <a:ln w="9525" cap="flat" cmpd="sng">
              <a:solidFill>
                <a:schemeClr val="accent2"/>
              </a:solidFill>
              <a:prstDash val="solid"/>
              <a:round/>
              <a:headEnd type="none" w="med" len="med"/>
              <a:tailEnd type="none" w="med" len="med"/>
            </a:ln>
          </p:spPr>
        </p:cxnSp>
        <p:cxnSp>
          <p:nvCxnSpPr>
            <p:cNvPr id="406" name="Google Shape;406;p34">
              <a:extLst>
                <a:ext uri="{FF2B5EF4-FFF2-40B4-BE49-F238E27FC236}">
                  <a16:creationId xmlns:a16="http://schemas.microsoft.com/office/drawing/2014/main" id="{13A4B8F5-6C53-9E22-AFF7-DA27C0A66D9C}"/>
                </a:ext>
              </a:extLst>
            </p:cNvPr>
            <p:cNvCxnSpPr/>
            <p:nvPr/>
          </p:nvCxnSpPr>
          <p:spPr>
            <a:xfrm>
              <a:off x="1081925" y="1449450"/>
              <a:ext cx="0" cy="1869000"/>
            </a:xfrm>
            <a:prstGeom prst="straightConnector1">
              <a:avLst/>
            </a:prstGeom>
            <a:noFill/>
            <a:ln w="9525" cap="flat" cmpd="sng">
              <a:solidFill>
                <a:schemeClr val="accent2"/>
              </a:solidFill>
              <a:prstDash val="solid"/>
              <a:round/>
              <a:headEnd type="none" w="med" len="med"/>
              <a:tailEnd type="none" w="med" len="med"/>
            </a:ln>
          </p:spPr>
        </p:cxnSp>
      </p:grpSp>
      <p:sp>
        <p:nvSpPr>
          <p:cNvPr id="407" name="Google Shape;407;p34">
            <a:extLst>
              <a:ext uri="{FF2B5EF4-FFF2-40B4-BE49-F238E27FC236}">
                <a16:creationId xmlns:a16="http://schemas.microsoft.com/office/drawing/2014/main" id="{6B47F254-61BF-0FF1-430D-C4F483A07460}"/>
              </a:ext>
            </a:extLst>
          </p:cNvPr>
          <p:cNvSpPr/>
          <p:nvPr/>
        </p:nvSpPr>
        <p:spPr>
          <a:xfrm>
            <a:off x="940825" y="1036100"/>
            <a:ext cx="3106345" cy="2450559"/>
          </a:xfrm>
          <a:custGeom>
            <a:avLst/>
            <a:gdLst/>
            <a:ahLst/>
            <a:cxnLst/>
            <a:rect l="l" t="t" r="r" b="b"/>
            <a:pathLst>
              <a:path w="42509" h="33536" extrusionOk="0">
                <a:moveTo>
                  <a:pt x="0" y="1"/>
                </a:moveTo>
                <a:lnTo>
                  <a:pt x="0" y="33535"/>
                </a:lnTo>
                <a:lnTo>
                  <a:pt x="21254" y="33535"/>
                </a:lnTo>
                <a:cubicBezTo>
                  <a:pt x="33001" y="33535"/>
                  <a:pt x="42508" y="26039"/>
                  <a:pt x="42508" y="16776"/>
                </a:cubicBezTo>
                <a:cubicBezTo>
                  <a:pt x="42508" y="7497"/>
                  <a:pt x="33001" y="1"/>
                  <a:pt x="21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a:extLst>
              <a:ext uri="{FF2B5EF4-FFF2-40B4-BE49-F238E27FC236}">
                <a16:creationId xmlns:a16="http://schemas.microsoft.com/office/drawing/2014/main" id="{43AF020A-6D41-168A-322D-69EB6C33F51C}"/>
              </a:ext>
            </a:extLst>
          </p:cNvPr>
          <p:cNvSpPr txBox="1">
            <a:spLocks noGrp="1"/>
          </p:cNvSpPr>
          <p:nvPr>
            <p:ph type="title"/>
          </p:nvPr>
        </p:nvSpPr>
        <p:spPr>
          <a:xfrm>
            <a:off x="3978150" y="2256400"/>
            <a:ext cx="4795418" cy="1811536"/>
          </a:xfrm>
          <a:prstGeom prst="rect">
            <a:avLst/>
          </a:prstGeom>
        </p:spPr>
        <p:txBody>
          <a:bodyPr spcFirstLastPara="1" wrap="square" lIns="91425" tIns="91425" rIns="91425" bIns="91425" anchor="t" anchorCtr="0">
            <a:noAutofit/>
          </a:bodyPr>
          <a:lstStyle/>
          <a:p>
            <a:r>
              <a:rPr lang="en" sz="3200"/>
              <a:t>Acute Pain Management in a Patient on MOUD with Buprenorphine</a:t>
            </a:r>
            <a:endParaRPr lang="en-US" sz="3200" strike="sngStrike">
              <a:solidFill>
                <a:srgbClr val="FF0000"/>
              </a:solidFill>
            </a:endParaRPr>
          </a:p>
        </p:txBody>
      </p:sp>
      <p:sp>
        <p:nvSpPr>
          <p:cNvPr id="409" name="Google Shape;409;p34">
            <a:extLst>
              <a:ext uri="{FF2B5EF4-FFF2-40B4-BE49-F238E27FC236}">
                <a16:creationId xmlns:a16="http://schemas.microsoft.com/office/drawing/2014/main" id="{754D99B2-93D9-2A6D-5294-D0568D8C9AD8}"/>
              </a:ext>
            </a:extLst>
          </p:cNvPr>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410" name="Google Shape;410;p34">
            <a:extLst>
              <a:ext uri="{FF2B5EF4-FFF2-40B4-BE49-F238E27FC236}">
                <a16:creationId xmlns:a16="http://schemas.microsoft.com/office/drawing/2014/main" id="{85FAF15B-6A07-8411-58E9-2F59427F1F9D}"/>
              </a:ext>
            </a:extLst>
          </p:cNvPr>
          <p:cNvSpPr/>
          <p:nvPr/>
        </p:nvSpPr>
        <p:spPr>
          <a:xfrm>
            <a:off x="2002325" y="1458281"/>
            <a:ext cx="1596237" cy="1596237"/>
          </a:xfrm>
          <a:custGeom>
            <a:avLst/>
            <a:gdLst/>
            <a:ahLst/>
            <a:cxnLst/>
            <a:rect l="l" t="t" r="r" b="b"/>
            <a:pathLst>
              <a:path w="15694" h="15694" extrusionOk="0">
                <a:moveTo>
                  <a:pt x="7847" y="0"/>
                </a:moveTo>
                <a:cubicBezTo>
                  <a:pt x="3504" y="0"/>
                  <a:pt x="0" y="3505"/>
                  <a:pt x="0" y="7847"/>
                </a:cubicBezTo>
                <a:cubicBezTo>
                  <a:pt x="0" y="12174"/>
                  <a:pt x="3504" y="15693"/>
                  <a:pt x="7847" y="15693"/>
                </a:cubicBezTo>
                <a:cubicBezTo>
                  <a:pt x="12159" y="15693"/>
                  <a:pt x="15693" y="12189"/>
                  <a:pt x="15693" y="7847"/>
                </a:cubicBezTo>
                <a:cubicBezTo>
                  <a:pt x="15693" y="3520"/>
                  <a:pt x="12189" y="0"/>
                  <a:pt x="7847" y="0"/>
                </a:cubicBezTo>
                <a:close/>
              </a:path>
            </a:pathLst>
          </a:custGeom>
          <a:solidFill>
            <a:srgbClr val="000E2F"/>
          </a:solidFill>
          <a:ln>
            <a:noFill/>
          </a:ln>
        </p:spPr>
        <p:txBody>
          <a:bodyPr spcFirstLastPara="1" wrap="square" lIns="91425" tIns="91425" rIns="91425" bIns="91425" anchor="ctr" anchorCtr="0">
            <a:noAutofit/>
          </a:bodyPr>
          <a:lstStyle/>
          <a:p>
            <a:pPr algn="ctr"/>
            <a:r>
              <a:rPr lang="en" sz="3200" b="1">
                <a:solidFill>
                  <a:schemeClr val="lt1"/>
                </a:solidFill>
                <a:latin typeface="Prompt"/>
                <a:cs typeface="Prompt"/>
              </a:rPr>
              <a:t>Case 2</a:t>
            </a:r>
            <a:endParaRPr lang="en-US"/>
          </a:p>
        </p:txBody>
      </p:sp>
      <p:sp>
        <p:nvSpPr>
          <p:cNvPr id="411" name="Google Shape;411;p34">
            <a:extLst>
              <a:ext uri="{FF2B5EF4-FFF2-40B4-BE49-F238E27FC236}">
                <a16:creationId xmlns:a16="http://schemas.microsoft.com/office/drawing/2014/main" id="{685D7086-36C6-7BE9-1B77-4A57107C89E7}"/>
              </a:ext>
            </a:extLst>
          </p:cNvPr>
          <p:cNvSpPr/>
          <p:nvPr/>
        </p:nvSpPr>
        <p:spPr>
          <a:xfrm>
            <a:off x="715100" y="1372275"/>
            <a:ext cx="623943" cy="623943"/>
          </a:xfrm>
          <a:custGeom>
            <a:avLst/>
            <a:gdLst/>
            <a:ahLst/>
            <a:cxnLst/>
            <a:rect l="l" t="t" r="r" b="b"/>
            <a:pathLst>
              <a:path w="17431" h="17431" extrusionOk="0">
                <a:moveTo>
                  <a:pt x="17431" y="0"/>
                </a:moveTo>
                <a:cubicBezTo>
                  <a:pt x="7817" y="0"/>
                  <a:pt x="1" y="7801"/>
                  <a:pt x="1" y="17430"/>
                </a:cubicBezTo>
                <a:lnTo>
                  <a:pt x="9523" y="17430"/>
                </a:lnTo>
                <a:cubicBezTo>
                  <a:pt x="9523" y="13058"/>
                  <a:pt x="13073" y="9523"/>
                  <a:pt x="17431" y="9523"/>
                </a:cubicBezTo>
                <a:lnTo>
                  <a:pt x="17431" y="0"/>
                </a:lnTo>
                <a:close/>
              </a:path>
            </a:pathLst>
          </a:custGeom>
          <a:solidFill>
            <a:srgbClr val="EE6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a:extLst>
              <a:ext uri="{FF2B5EF4-FFF2-40B4-BE49-F238E27FC236}">
                <a16:creationId xmlns:a16="http://schemas.microsoft.com/office/drawing/2014/main" id="{3C2E025F-5E22-690A-F43B-1294DDE78079}"/>
              </a:ext>
            </a:extLst>
          </p:cNvPr>
          <p:cNvSpPr/>
          <p:nvPr/>
        </p:nvSpPr>
        <p:spPr>
          <a:xfrm rot="10800000">
            <a:off x="8021268" y="4064050"/>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a:extLst>
              <a:ext uri="{FF2B5EF4-FFF2-40B4-BE49-F238E27FC236}">
                <a16:creationId xmlns:a16="http://schemas.microsoft.com/office/drawing/2014/main" id="{7BA733D3-6A3B-8CA7-15B0-17AA5AC84B74}"/>
              </a:ext>
            </a:extLst>
          </p:cNvPr>
          <p:cNvSpPr/>
          <p:nvPr/>
        </p:nvSpPr>
        <p:spPr>
          <a:xfrm rot="10800000">
            <a:off x="7684168" y="3726950"/>
            <a:ext cx="758775" cy="758775"/>
          </a:xfrm>
          <a:custGeom>
            <a:avLst/>
            <a:gdLst/>
            <a:ahLst/>
            <a:cxnLst/>
            <a:rect l="l" t="t" r="r" b="b"/>
            <a:pathLst>
              <a:path w="30351" h="30351" extrusionOk="0">
                <a:moveTo>
                  <a:pt x="30350" y="1"/>
                </a:moveTo>
                <a:cubicBezTo>
                  <a:pt x="13621" y="1"/>
                  <a:pt x="0" y="13606"/>
                  <a:pt x="0" y="30351"/>
                </a:cubicBezTo>
                <a:lnTo>
                  <a:pt x="549" y="30351"/>
                </a:lnTo>
                <a:cubicBezTo>
                  <a:pt x="549" y="13926"/>
                  <a:pt x="13926" y="549"/>
                  <a:pt x="30350" y="549"/>
                </a:cubicBezTo>
                <a:lnTo>
                  <a:pt x="303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887;p52">
            <a:extLst>
              <a:ext uri="{FF2B5EF4-FFF2-40B4-BE49-F238E27FC236}">
                <a16:creationId xmlns:a16="http://schemas.microsoft.com/office/drawing/2014/main" id="{D86F1065-8E3B-DA0C-2FDF-3357E4325371}"/>
              </a:ext>
            </a:extLst>
          </p:cNvPr>
          <p:cNvSpPr/>
          <p:nvPr/>
        </p:nvSpPr>
        <p:spPr>
          <a:xfrm>
            <a:off x="7862899" y="273705"/>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88;p52">
            <a:extLst>
              <a:ext uri="{FF2B5EF4-FFF2-40B4-BE49-F238E27FC236}">
                <a16:creationId xmlns:a16="http://schemas.microsoft.com/office/drawing/2014/main" id="{8E7FE002-D181-541F-7688-CE8D0CB3735D}"/>
              </a:ext>
            </a:extLst>
          </p:cNvPr>
          <p:cNvSpPr/>
          <p:nvPr/>
        </p:nvSpPr>
        <p:spPr>
          <a:xfrm>
            <a:off x="8123058" y="14393"/>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9;p52">
            <a:extLst>
              <a:ext uri="{FF2B5EF4-FFF2-40B4-BE49-F238E27FC236}">
                <a16:creationId xmlns:a16="http://schemas.microsoft.com/office/drawing/2014/main" id="{F30A76E9-C811-B988-0DDA-D6FC0E226138}"/>
              </a:ext>
            </a:extLst>
          </p:cNvPr>
          <p:cNvSpPr/>
          <p:nvPr/>
        </p:nvSpPr>
        <p:spPr>
          <a:xfrm>
            <a:off x="8382995" y="273705"/>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0;p52">
            <a:extLst>
              <a:ext uri="{FF2B5EF4-FFF2-40B4-BE49-F238E27FC236}">
                <a16:creationId xmlns:a16="http://schemas.microsoft.com/office/drawing/2014/main" id="{393A32CB-5471-237A-5298-4B126D99D04C}"/>
              </a:ext>
            </a:extLst>
          </p:cNvPr>
          <p:cNvSpPr/>
          <p:nvPr/>
        </p:nvSpPr>
        <p:spPr>
          <a:xfrm>
            <a:off x="8643377" y="14393"/>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3;p35">
            <a:extLst>
              <a:ext uri="{FF2B5EF4-FFF2-40B4-BE49-F238E27FC236}">
                <a16:creationId xmlns:a16="http://schemas.microsoft.com/office/drawing/2014/main" id="{61E91D57-0D6E-9E94-A12A-BF82FF2C8FC3}"/>
              </a:ext>
            </a:extLst>
          </p:cNvPr>
          <p:cNvSpPr/>
          <p:nvPr/>
        </p:nvSpPr>
        <p:spPr>
          <a:xfrm>
            <a:off x="567429" y="4641802"/>
            <a:ext cx="64422" cy="64422"/>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4;p35">
            <a:extLst>
              <a:ext uri="{FF2B5EF4-FFF2-40B4-BE49-F238E27FC236}">
                <a16:creationId xmlns:a16="http://schemas.microsoft.com/office/drawing/2014/main" id="{E11FEA17-86C1-0FF1-19BB-D11C6EEC256B}"/>
              </a:ext>
            </a:extLst>
          </p:cNvPr>
          <p:cNvSpPr/>
          <p:nvPr/>
        </p:nvSpPr>
        <p:spPr>
          <a:xfrm>
            <a:off x="734070" y="4641802"/>
            <a:ext cx="64422" cy="64422"/>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5;p35">
            <a:extLst>
              <a:ext uri="{FF2B5EF4-FFF2-40B4-BE49-F238E27FC236}">
                <a16:creationId xmlns:a16="http://schemas.microsoft.com/office/drawing/2014/main" id="{84D6DB4B-4F18-A850-913B-E5C98CA9A376}"/>
              </a:ext>
            </a:extLst>
          </p:cNvPr>
          <p:cNvSpPr/>
          <p:nvPr/>
        </p:nvSpPr>
        <p:spPr>
          <a:xfrm>
            <a:off x="909221" y="4641802"/>
            <a:ext cx="64692" cy="64422"/>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6;p35">
            <a:extLst>
              <a:ext uri="{FF2B5EF4-FFF2-40B4-BE49-F238E27FC236}">
                <a16:creationId xmlns:a16="http://schemas.microsoft.com/office/drawing/2014/main" id="{FE7338C5-DE7D-4C3C-210B-CFD0E597C97C}"/>
              </a:ext>
            </a:extLst>
          </p:cNvPr>
          <p:cNvSpPr/>
          <p:nvPr/>
        </p:nvSpPr>
        <p:spPr>
          <a:xfrm>
            <a:off x="567429" y="4568619"/>
            <a:ext cx="1052541" cy="10974"/>
          </a:xfrm>
          <a:custGeom>
            <a:avLst/>
            <a:gdLst/>
            <a:ahLst/>
            <a:cxnLst/>
            <a:rect l="l" t="t" r="r" b="b"/>
            <a:pathLst>
              <a:path w="58507" h="610" extrusionOk="0">
                <a:moveTo>
                  <a:pt x="0" y="0"/>
                </a:moveTo>
                <a:lnTo>
                  <a:pt x="0" y="610"/>
                </a:lnTo>
                <a:lnTo>
                  <a:pt x="58506" y="610"/>
                </a:lnTo>
                <a:lnTo>
                  <a:pt x="58506"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a:extLst>
              <a:ext uri="{FF2B5EF4-FFF2-40B4-BE49-F238E27FC236}">
                <a16:creationId xmlns:a16="http://schemas.microsoft.com/office/drawing/2014/main" id="{E4D4E1E5-BA68-6327-C67F-BC0483E1E550}"/>
              </a:ext>
            </a:extLst>
          </p:cNvPr>
          <p:cNvSpPr/>
          <p:nvPr/>
        </p:nvSpPr>
        <p:spPr>
          <a:xfrm>
            <a:off x="461394" y="4706224"/>
            <a:ext cx="1495676" cy="285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456177"/>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5B0D-EB69-2F63-5AFE-9AEAD526AD6B}"/>
              </a:ext>
            </a:extLst>
          </p:cNvPr>
          <p:cNvSpPr>
            <a:spLocks noGrp="1"/>
          </p:cNvSpPr>
          <p:nvPr>
            <p:ph type="title"/>
          </p:nvPr>
        </p:nvSpPr>
        <p:spPr>
          <a:xfrm>
            <a:off x="733648" y="445025"/>
            <a:ext cx="7704000" cy="572700"/>
          </a:xfrm>
        </p:spPr>
        <p:txBody>
          <a:bodyPr/>
          <a:lstStyle/>
          <a:p>
            <a:r>
              <a:rPr lang="en-US">
                <a:solidFill>
                  <a:srgbClr val="000E2F"/>
                </a:solidFill>
              </a:rPr>
              <a:t>Case 2: Meet Patient RT</a:t>
            </a:r>
          </a:p>
        </p:txBody>
      </p:sp>
      <p:sp>
        <p:nvSpPr>
          <p:cNvPr id="3" name="Text Placeholder 2">
            <a:extLst>
              <a:ext uri="{FF2B5EF4-FFF2-40B4-BE49-F238E27FC236}">
                <a16:creationId xmlns:a16="http://schemas.microsoft.com/office/drawing/2014/main" id="{873FAA87-45CC-957F-0F03-2518989A9F87}"/>
              </a:ext>
            </a:extLst>
          </p:cNvPr>
          <p:cNvSpPr>
            <a:spLocks noGrp="1"/>
          </p:cNvSpPr>
          <p:nvPr>
            <p:ph type="body" idx="1"/>
          </p:nvPr>
        </p:nvSpPr>
        <p:spPr>
          <a:xfrm>
            <a:off x="597168" y="1138827"/>
            <a:ext cx="7704000" cy="2471006"/>
          </a:xfrm>
        </p:spPr>
        <p:txBody>
          <a:bodyPr/>
          <a:lstStyle/>
          <a:p>
            <a:pPr>
              <a:lnSpc>
                <a:spcPct val="150000"/>
              </a:lnSpc>
              <a:buClr>
                <a:schemeClr val="tx1"/>
              </a:buClr>
              <a:buFont typeface="Arial" panose="020B0604020202020204" pitchFamily="34" charset="0"/>
              <a:buChar char="•"/>
            </a:pPr>
            <a:r>
              <a:rPr lang="en-US" sz="1400"/>
              <a:t>Patient RT is a 58 </a:t>
            </a:r>
            <a:r>
              <a:rPr lang="en-US" sz="1400" err="1"/>
              <a:t>y.o.</a:t>
            </a:r>
            <a:r>
              <a:rPr lang="en-US" sz="1400"/>
              <a:t> female who recently underwent </a:t>
            </a:r>
            <a:r>
              <a:rPr lang="en-US" sz="1400" b="1"/>
              <a:t>total hip replacement surgery </a:t>
            </a:r>
            <a:r>
              <a:rPr lang="en-US" sz="1400"/>
              <a:t>and is experiencing extreme post-operative pain. She reports her pain as a 7/10. </a:t>
            </a:r>
          </a:p>
          <a:p>
            <a:pPr>
              <a:lnSpc>
                <a:spcPct val="150000"/>
              </a:lnSpc>
              <a:buClr>
                <a:schemeClr val="tx1"/>
              </a:buClr>
              <a:buFont typeface="Arial" panose="020B0604020202020204" pitchFamily="34" charset="0"/>
              <a:buChar char="•"/>
            </a:pPr>
            <a:r>
              <a:rPr lang="en-US" sz="1400"/>
              <a:t>She has a history of OUD that started following a dental extraction 15 years ago where she was prescribed a large quantity of opioids for pain.</a:t>
            </a:r>
          </a:p>
          <a:p>
            <a:pPr>
              <a:lnSpc>
                <a:spcPct val="150000"/>
              </a:lnSpc>
              <a:buClr>
                <a:schemeClr val="tx1"/>
              </a:buClr>
              <a:buFont typeface="Arial" panose="020B0604020202020204" pitchFamily="34" charset="0"/>
              <a:buChar char="•"/>
            </a:pPr>
            <a:r>
              <a:rPr lang="en-US" sz="1400"/>
              <a:t>She has been on buprenorphine for the past 3 years. She currently takes </a:t>
            </a:r>
            <a:r>
              <a:rPr lang="en-US" sz="1400" b="1"/>
              <a:t>buprenorphine 16 mg daily</a:t>
            </a:r>
            <a:r>
              <a:rPr lang="en-US" sz="1400"/>
              <a:t>. She has been stable on this MOUD regimen, OUD is in remission with no episodes of return to use. </a:t>
            </a:r>
            <a:endParaRPr lang="en-US"/>
          </a:p>
        </p:txBody>
      </p:sp>
      <p:sp>
        <p:nvSpPr>
          <p:cNvPr id="5" name="Rectangle: Rounded Corners 4">
            <a:extLst>
              <a:ext uri="{FF2B5EF4-FFF2-40B4-BE49-F238E27FC236}">
                <a16:creationId xmlns:a16="http://schemas.microsoft.com/office/drawing/2014/main" id="{2019A6DB-4BE1-531D-C52B-2E725859937C}"/>
              </a:ext>
            </a:extLst>
          </p:cNvPr>
          <p:cNvSpPr/>
          <p:nvPr/>
        </p:nvSpPr>
        <p:spPr>
          <a:xfrm>
            <a:off x="1371593" y="3769897"/>
            <a:ext cx="6428109" cy="469551"/>
          </a:xfrm>
          <a:prstGeom prst="roundRect">
            <a:avLst/>
          </a:prstGeom>
          <a:solidFill>
            <a:srgbClr val="000E2F"/>
          </a:solidFill>
          <a:ln>
            <a:solidFill>
              <a:srgbClr val="64C7C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bg1"/>
                </a:solidFill>
                <a:latin typeface="Prompt" panose="00000500000000000000" pitchFamily="2" charset="-34"/>
                <a:cs typeface="Prompt" panose="00000500000000000000" pitchFamily="2" charset="-34"/>
              </a:rPr>
              <a:t>What treatment strategies can be utilized to treat RT's pain?</a:t>
            </a:r>
            <a:endParaRPr lang="en-US" b="1">
              <a:solidFill>
                <a:schemeClr val="bg1"/>
              </a:solidFill>
              <a:latin typeface="Prompt" panose="00000500000000000000" pitchFamily="2" charset="-34"/>
              <a:cs typeface="Prompt" panose="00000500000000000000" pitchFamily="2" charset="-34"/>
            </a:endParaRPr>
          </a:p>
        </p:txBody>
      </p:sp>
      <p:sp>
        <p:nvSpPr>
          <p:cNvPr id="4" name="Google Shape;423;p35">
            <a:extLst>
              <a:ext uri="{FF2B5EF4-FFF2-40B4-BE49-F238E27FC236}">
                <a16:creationId xmlns:a16="http://schemas.microsoft.com/office/drawing/2014/main" id="{A52CA680-5C6F-0E00-82EA-C5B6BFF24043}"/>
              </a:ext>
            </a:extLst>
          </p:cNvPr>
          <p:cNvSpPr/>
          <p:nvPr/>
        </p:nvSpPr>
        <p:spPr>
          <a:xfrm rot="16200000">
            <a:off x="352901" y="4798955"/>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3;p35">
            <a:extLst>
              <a:ext uri="{FF2B5EF4-FFF2-40B4-BE49-F238E27FC236}">
                <a16:creationId xmlns:a16="http://schemas.microsoft.com/office/drawing/2014/main" id="{28088740-5B5E-53D4-2AEB-3CFFF1874920}"/>
              </a:ext>
            </a:extLst>
          </p:cNvPr>
          <p:cNvSpPr/>
          <p:nvPr/>
        </p:nvSpPr>
        <p:spPr>
          <a:xfrm rot="16200000">
            <a:off x="352901" y="4572681"/>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3;p35">
            <a:extLst>
              <a:ext uri="{FF2B5EF4-FFF2-40B4-BE49-F238E27FC236}">
                <a16:creationId xmlns:a16="http://schemas.microsoft.com/office/drawing/2014/main" id="{260DBDF5-E0DC-9113-E13B-0B4BBADE658D}"/>
              </a:ext>
            </a:extLst>
          </p:cNvPr>
          <p:cNvSpPr/>
          <p:nvPr/>
        </p:nvSpPr>
        <p:spPr>
          <a:xfrm rot="16200000">
            <a:off x="352901" y="4323116"/>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Straight Connector 7">
            <a:extLst>
              <a:ext uri="{FF2B5EF4-FFF2-40B4-BE49-F238E27FC236}">
                <a16:creationId xmlns:a16="http://schemas.microsoft.com/office/drawing/2014/main" id="{6A4E90AD-A358-CD52-A921-DB3692D8476F}"/>
              </a:ext>
            </a:extLst>
          </p:cNvPr>
          <p:cNvCxnSpPr>
            <a:cxnSpLocks/>
          </p:cNvCxnSpPr>
          <p:nvPr/>
        </p:nvCxnSpPr>
        <p:spPr>
          <a:xfrm>
            <a:off x="263137" y="3404331"/>
            <a:ext cx="0" cy="1489378"/>
          </a:xfrm>
          <a:prstGeom prst="line">
            <a:avLst/>
          </a:prstGeom>
          <a:ln w="12700">
            <a:solidFill>
              <a:srgbClr val="000E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58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33"/>
          <p:cNvSpPr txBox="1">
            <a:spLocks noGrp="1"/>
          </p:cNvSpPr>
          <p:nvPr>
            <p:ph type="title"/>
          </p:nvPr>
        </p:nvSpPr>
        <p:spPr>
          <a:prstGeom prst="rect">
            <a:avLst/>
          </a:prstGeom>
        </p:spPr>
        <p:txBody>
          <a:bodyPr spcFirstLastPara="1" wrap="square" lIns="91425" tIns="91425" rIns="91425" bIns="91425" anchor="t" anchorCtr="0">
            <a:noAutofit/>
          </a:bodyPr>
          <a:lstStyle/>
          <a:p>
            <a:r>
              <a:rPr lang="en">
                <a:solidFill>
                  <a:srgbClr val="000E2F"/>
                </a:solidFill>
              </a:rPr>
              <a:t>Pharmacist &amp; Pharmacy Technician Learning Objectives</a:t>
            </a:r>
            <a:endParaRPr lang="en-US">
              <a:solidFill>
                <a:srgbClr val="000E2F"/>
              </a:solidFill>
            </a:endParaRPr>
          </a:p>
        </p:txBody>
      </p:sp>
      <p:sp>
        <p:nvSpPr>
          <p:cNvPr id="383" name="Google Shape;383;p33"/>
          <p:cNvSpPr txBox="1">
            <a:spLocks noGrp="1"/>
          </p:cNvSpPr>
          <p:nvPr>
            <p:ph type="title" idx="2"/>
          </p:nvPr>
        </p:nvSpPr>
        <p:spPr>
          <a:xfrm>
            <a:off x="720000" y="1592614"/>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EE6921"/>
                </a:solidFill>
              </a:rPr>
              <a:t>01</a:t>
            </a:r>
          </a:p>
        </p:txBody>
      </p:sp>
      <p:sp>
        <p:nvSpPr>
          <p:cNvPr id="385" name="Google Shape;385;p33"/>
          <p:cNvSpPr txBox="1">
            <a:spLocks noGrp="1"/>
          </p:cNvSpPr>
          <p:nvPr>
            <p:ph type="title" idx="3"/>
          </p:nvPr>
        </p:nvSpPr>
        <p:spPr>
          <a:xfrm>
            <a:off x="717639" y="2423886"/>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EE6921"/>
                </a:solidFill>
              </a:rPr>
              <a:t>02</a:t>
            </a:r>
          </a:p>
        </p:txBody>
      </p:sp>
      <p:sp>
        <p:nvSpPr>
          <p:cNvPr id="387" name="Google Shape;387;p33"/>
          <p:cNvSpPr txBox="1">
            <a:spLocks noGrp="1"/>
          </p:cNvSpPr>
          <p:nvPr>
            <p:ph type="title" idx="4"/>
          </p:nvPr>
        </p:nvSpPr>
        <p:spPr>
          <a:xfrm>
            <a:off x="715278" y="3307114"/>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EE6921"/>
                </a:solidFill>
              </a:rPr>
              <a:t>03</a:t>
            </a:r>
          </a:p>
        </p:txBody>
      </p:sp>
      <p:sp>
        <p:nvSpPr>
          <p:cNvPr id="389" name="Google Shape;389;p33"/>
          <p:cNvSpPr txBox="1">
            <a:spLocks noGrp="1"/>
          </p:cNvSpPr>
          <p:nvPr>
            <p:ph type="subTitle" idx="1"/>
          </p:nvPr>
        </p:nvSpPr>
        <p:spPr>
          <a:xfrm>
            <a:off x="1326137" y="2479761"/>
            <a:ext cx="6641853" cy="331203"/>
          </a:xfrm>
          <a:prstGeom prst="rect">
            <a:avLst/>
          </a:prstGeom>
        </p:spPr>
        <p:txBody>
          <a:bodyPr spcFirstLastPara="1" wrap="square" lIns="91425" tIns="91425" rIns="91425" bIns="91425" anchor="b" anchorCtr="0">
            <a:noAutofit/>
          </a:bodyPr>
          <a:lstStyle/>
          <a:p>
            <a:pPr marL="0" indent="0"/>
            <a:r>
              <a:rPr lang="en" sz="1600"/>
              <a:t>DESCRIBE </a:t>
            </a:r>
            <a:r>
              <a:rPr lang="en" sz="1600" b="0"/>
              <a:t>pathophysiology of pain, OUD, and how both interact</a:t>
            </a:r>
          </a:p>
        </p:txBody>
      </p:sp>
      <p:sp>
        <p:nvSpPr>
          <p:cNvPr id="381" name="Google Shape;381;p33"/>
          <p:cNvSpPr txBox="1">
            <a:spLocks noGrp="1"/>
          </p:cNvSpPr>
          <p:nvPr>
            <p:ph type="subTitle" idx="8"/>
          </p:nvPr>
        </p:nvSpPr>
        <p:spPr>
          <a:xfrm>
            <a:off x="1323776" y="1596156"/>
            <a:ext cx="6340636" cy="393787"/>
          </a:xfrm>
          <a:prstGeom prst="rect">
            <a:avLst/>
          </a:prstGeom>
        </p:spPr>
        <p:txBody>
          <a:bodyPr spcFirstLastPara="1" wrap="square" lIns="91425" tIns="91425" rIns="91425" bIns="91425" anchor="b" anchorCtr="0">
            <a:noAutofit/>
          </a:bodyPr>
          <a:lstStyle/>
          <a:p>
            <a:pPr marL="0" indent="0"/>
            <a:r>
              <a:rPr lang="en" sz="1600"/>
              <a:t>EXPLAIN </a:t>
            </a:r>
            <a:r>
              <a:rPr lang="en" sz="1600" b="0"/>
              <a:t>OUD prevalence, risk factors, and common etiologies</a:t>
            </a:r>
          </a:p>
        </p:txBody>
      </p:sp>
      <p:grpSp>
        <p:nvGrpSpPr>
          <p:cNvPr id="394" name="Google Shape;394;p33"/>
          <p:cNvGrpSpPr/>
          <p:nvPr/>
        </p:nvGrpSpPr>
        <p:grpSpPr>
          <a:xfrm>
            <a:off x="7427925" y="1017725"/>
            <a:ext cx="1462675" cy="191225"/>
            <a:chOff x="5025975" y="1084150"/>
            <a:chExt cx="1462675" cy="191225"/>
          </a:xfrm>
          <a:solidFill>
            <a:srgbClr val="000E2F"/>
          </a:solidFill>
        </p:grpSpPr>
        <p:grpSp>
          <p:nvGrpSpPr>
            <p:cNvPr id="395" name="Google Shape;395;p33"/>
            <p:cNvGrpSpPr/>
            <p:nvPr/>
          </p:nvGrpSpPr>
          <p:grpSpPr>
            <a:xfrm>
              <a:off x="5025975" y="1185850"/>
              <a:ext cx="564875" cy="89525"/>
              <a:chOff x="5025975" y="1185850"/>
              <a:chExt cx="564875" cy="89525"/>
            </a:xfrm>
            <a:grpFill/>
          </p:grpSpPr>
          <p:sp>
            <p:nvSpPr>
              <p:cNvPr id="396" name="Google Shape;396;p33"/>
              <p:cNvSpPr/>
              <p:nvPr/>
            </p:nvSpPr>
            <p:spPr>
              <a:xfrm>
                <a:off x="5025975" y="1185850"/>
                <a:ext cx="89525" cy="89525"/>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p:nvPr/>
            </p:nvSpPr>
            <p:spPr>
              <a:xfrm>
                <a:off x="5257550" y="1185850"/>
                <a:ext cx="89525" cy="89525"/>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5500950" y="1185850"/>
                <a:ext cx="89900" cy="89525"/>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33"/>
            <p:cNvSpPr/>
            <p:nvPr/>
          </p:nvSpPr>
          <p:spPr>
            <a:xfrm>
              <a:off x="5025975" y="1084150"/>
              <a:ext cx="1462675" cy="15250"/>
            </a:xfrm>
            <a:custGeom>
              <a:avLst/>
              <a:gdLst/>
              <a:ahLst/>
              <a:cxnLst/>
              <a:rect l="l" t="t" r="r" b="b"/>
              <a:pathLst>
                <a:path w="58507" h="610" extrusionOk="0">
                  <a:moveTo>
                    <a:pt x="0" y="0"/>
                  </a:moveTo>
                  <a:lnTo>
                    <a:pt x="0" y="610"/>
                  </a:lnTo>
                  <a:lnTo>
                    <a:pt x="58506" y="610"/>
                  </a:lnTo>
                  <a:lnTo>
                    <a:pt x="585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389;p33">
            <a:extLst>
              <a:ext uri="{FF2B5EF4-FFF2-40B4-BE49-F238E27FC236}">
                <a16:creationId xmlns:a16="http://schemas.microsoft.com/office/drawing/2014/main" id="{58412ABE-0A55-D3EA-9655-3F2A6C64BA15}"/>
              </a:ext>
            </a:extLst>
          </p:cNvPr>
          <p:cNvSpPr txBox="1">
            <a:spLocks/>
          </p:cNvSpPr>
          <p:nvPr/>
        </p:nvSpPr>
        <p:spPr>
          <a:xfrm>
            <a:off x="1322673" y="3368455"/>
            <a:ext cx="7109443" cy="331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a:buNone/>
              <a:defRPr sz="1800" b="1" i="0" u="none" strike="noStrike" cap="none">
                <a:solidFill>
                  <a:schemeClr val="dk1"/>
                </a:solidFill>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 sz="1600">
                <a:solidFill>
                  <a:srgbClr val="191919"/>
                </a:solidFill>
                <a:cs typeface="Arial"/>
              </a:rPr>
              <a:t>DISCUSS </a:t>
            </a:r>
            <a:r>
              <a:rPr lang="en" sz="1600" b="0">
                <a:solidFill>
                  <a:srgbClr val="191919"/>
                </a:solidFill>
                <a:cs typeface="Arial"/>
              </a:rPr>
              <a:t>treatment strategies for pain management in those with OUD</a:t>
            </a:r>
          </a:p>
        </p:txBody>
      </p:sp>
      <p:sp>
        <p:nvSpPr>
          <p:cNvPr id="5" name="Rectangle 4">
            <a:extLst>
              <a:ext uri="{FF2B5EF4-FFF2-40B4-BE49-F238E27FC236}">
                <a16:creationId xmlns:a16="http://schemas.microsoft.com/office/drawing/2014/main" id="{6C532000-742E-FAD8-1A2E-2E6778A5915E}"/>
              </a:ext>
            </a:extLst>
          </p:cNvPr>
          <p:cNvSpPr/>
          <p:nvPr/>
        </p:nvSpPr>
        <p:spPr>
          <a:xfrm>
            <a:off x="6363325" y="-179882"/>
            <a:ext cx="2271009" cy="6862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4091E2EC-758D-A4FF-C228-C8A2C461A302}"/>
            </a:ext>
          </a:extLst>
        </p:cNvPr>
        <p:cNvGrpSpPr/>
        <p:nvPr/>
      </p:nvGrpSpPr>
      <p:grpSpPr>
        <a:xfrm>
          <a:off x="0" y="0"/>
          <a:ext cx="0" cy="0"/>
          <a:chOff x="0" y="0"/>
          <a:chExt cx="0" cy="0"/>
        </a:xfrm>
      </p:grpSpPr>
      <p:grpSp>
        <p:nvGrpSpPr>
          <p:cNvPr id="469" name="Google Shape;469;p37">
            <a:extLst>
              <a:ext uri="{FF2B5EF4-FFF2-40B4-BE49-F238E27FC236}">
                <a16:creationId xmlns:a16="http://schemas.microsoft.com/office/drawing/2014/main" id="{7D0AF376-5EB0-9FAC-F9D7-3BEB40A0C178}"/>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BDD8CA58-3052-399E-F378-1AC844EEFAD8}"/>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100B3EA6-D521-0835-C3F5-5951548F7331}"/>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B5FC4F95-88E9-55AE-4AE2-8818ABF5672E}"/>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87EE7337-340A-C0D2-36C1-D186ACA30344}"/>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338037B9-ED70-C82C-DF46-6E1F22D88AA1}"/>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51269CD5-56DF-7593-A6D6-91129A8CCFC1}"/>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
        <p:nvSpPr>
          <p:cNvPr id="2" name="Google Shape;887;p52">
            <a:extLst>
              <a:ext uri="{FF2B5EF4-FFF2-40B4-BE49-F238E27FC236}">
                <a16:creationId xmlns:a16="http://schemas.microsoft.com/office/drawing/2014/main" id="{95B89396-2782-3D37-7CCA-C4DFA59916F9}"/>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8;p52">
            <a:extLst>
              <a:ext uri="{FF2B5EF4-FFF2-40B4-BE49-F238E27FC236}">
                <a16:creationId xmlns:a16="http://schemas.microsoft.com/office/drawing/2014/main" id="{8E8BB56E-F8AF-3B37-ECBD-9EA75253BCA5}"/>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89;p52">
            <a:extLst>
              <a:ext uri="{FF2B5EF4-FFF2-40B4-BE49-F238E27FC236}">
                <a16:creationId xmlns:a16="http://schemas.microsoft.com/office/drawing/2014/main" id="{A8366B14-EBF9-FE77-616F-BD20AD847C48}"/>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0;p52">
            <a:extLst>
              <a:ext uri="{FF2B5EF4-FFF2-40B4-BE49-F238E27FC236}">
                <a16:creationId xmlns:a16="http://schemas.microsoft.com/office/drawing/2014/main" id="{0189F383-3F75-20C5-DDA0-15E2D0470F55}"/>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DA6775EB-0D90-523A-9E4C-B25B4AF11AB1}"/>
              </a:ext>
            </a:extLst>
          </p:cNvPr>
          <p:cNvSpPr/>
          <p:nvPr/>
        </p:nvSpPr>
        <p:spPr>
          <a:xfrm>
            <a:off x="4701654" y="102358"/>
            <a:ext cx="1678674" cy="342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412;p34">
            <a:extLst>
              <a:ext uri="{FF2B5EF4-FFF2-40B4-BE49-F238E27FC236}">
                <a16:creationId xmlns:a16="http://schemas.microsoft.com/office/drawing/2014/main" id="{E4195D97-AF3E-6E0B-8BEC-DEAC6D73CA63}"/>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61629D3D-2B0B-3F38-46CD-8019626509A8}"/>
              </a:ext>
            </a:extLst>
          </p:cNvPr>
          <p:cNvSpPr txBox="1"/>
          <p:nvPr/>
        </p:nvSpPr>
        <p:spPr>
          <a:xfrm>
            <a:off x="3399043" y="2247946"/>
            <a:ext cx="2163170" cy="523220"/>
          </a:xfrm>
          <a:prstGeom prst="rect">
            <a:avLst/>
          </a:prstGeom>
          <a:solidFill>
            <a:srgbClr val="000E2F"/>
          </a:solidFill>
          <a:ln w="38100">
            <a:solidFill>
              <a:srgbClr val="64C7C9"/>
            </a:solidFill>
          </a:ln>
        </p:spPr>
        <p:txBody>
          <a:bodyPr wrap="square" rtlCol="0" anchor="ctr">
            <a:spAutoFit/>
          </a:bodyPr>
          <a:lstStyle/>
          <a:p>
            <a:pPr algn="ctr"/>
            <a:r>
              <a:rPr lang="en-US" b="1">
                <a:solidFill>
                  <a:schemeClr val="bg1"/>
                </a:solidFill>
                <a:latin typeface="Prompt" panose="00000500000000000000" pitchFamily="2" charset="-34"/>
                <a:cs typeface="Prompt" panose="00000500000000000000" pitchFamily="2" charset="-34"/>
              </a:rPr>
              <a:t>Add</a:t>
            </a:r>
            <a:r>
              <a:rPr lang="en-US">
                <a:solidFill>
                  <a:schemeClr val="bg1"/>
                </a:solidFill>
                <a:latin typeface="Prompt" panose="00000500000000000000" pitchFamily="2" charset="-34"/>
                <a:cs typeface="Prompt" panose="00000500000000000000" pitchFamily="2" charset="-34"/>
              </a:rPr>
              <a:t> full mu opioid agonist as needed</a:t>
            </a:r>
          </a:p>
        </p:txBody>
      </p:sp>
      <p:sp>
        <p:nvSpPr>
          <p:cNvPr id="11" name="TextBox 10">
            <a:extLst>
              <a:ext uri="{FF2B5EF4-FFF2-40B4-BE49-F238E27FC236}">
                <a16:creationId xmlns:a16="http://schemas.microsoft.com/office/drawing/2014/main" id="{80CFE20A-696A-C3C0-467C-B66BF792EB77}"/>
              </a:ext>
            </a:extLst>
          </p:cNvPr>
          <p:cNvSpPr txBox="1"/>
          <p:nvPr/>
        </p:nvSpPr>
        <p:spPr>
          <a:xfrm>
            <a:off x="5959886" y="2247946"/>
            <a:ext cx="2163170" cy="523220"/>
          </a:xfrm>
          <a:prstGeom prst="rect">
            <a:avLst/>
          </a:prstGeom>
          <a:solidFill>
            <a:srgbClr val="000E2F"/>
          </a:solidFill>
          <a:ln w="38100">
            <a:solidFill>
              <a:srgbClr val="64C7C9"/>
            </a:solidFill>
          </a:ln>
        </p:spPr>
        <p:txBody>
          <a:bodyPr wrap="square" lIns="91440" tIns="45720" rIns="91440" bIns="45720" rtlCol="0" anchor="ctr">
            <a:spAutoFit/>
          </a:bodyPr>
          <a:lstStyle/>
          <a:p>
            <a:pPr algn="ctr"/>
            <a:r>
              <a:rPr lang="en-US">
                <a:solidFill>
                  <a:schemeClr val="bg1"/>
                </a:solidFill>
                <a:latin typeface="Prompt"/>
                <a:cs typeface="Prompt"/>
              </a:rPr>
              <a:t>Split total daily BUP into </a:t>
            </a:r>
            <a:r>
              <a:rPr lang="en-US" b="1">
                <a:solidFill>
                  <a:schemeClr val="bg1"/>
                </a:solidFill>
                <a:latin typeface="Prompt"/>
                <a:cs typeface="Prompt"/>
              </a:rPr>
              <a:t>q6-8hr</a:t>
            </a:r>
            <a:r>
              <a:rPr lang="en-US">
                <a:solidFill>
                  <a:schemeClr val="bg1"/>
                </a:solidFill>
                <a:latin typeface="Prompt"/>
                <a:cs typeface="Prompt"/>
              </a:rPr>
              <a:t> dosing</a:t>
            </a:r>
          </a:p>
        </p:txBody>
      </p:sp>
      <p:sp>
        <p:nvSpPr>
          <p:cNvPr id="12" name="TextBox 11">
            <a:extLst>
              <a:ext uri="{FF2B5EF4-FFF2-40B4-BE49-F238E27FC236}">
                <a16:creationId xmlns:a16="http://schemas.microsoft.com/office/drawing/2014/main" id="{BA860F65-3A2E-AF13-8862-2045AF6CC5A6}"/>
              </a:ext>
            </a:extLst>
          </p:cNvPr>
          <p:cNvSpPr txBox="1"/>
          <p:nvPr/>
        </p:nvSpPr>
        <p:spPr>
          <a:xfrm>
            <a:off x="838200" y="2140224"/>
            <a:ext cx="2163170" cy="738664"/>
          </a:xfrm>
          <a:prstGeom prst="rect">
            <a:avLst/>
          </a:prstGeom>
          <a:solidFill>
            <a:srgbClr val="000E2F"/>
          </a:solidFill>
          <a:ln w="38100">
            <a:solidFill>
              <a:srgbClr val="64C7C9"/>
            </a:solidFill>
          </a:ln>
        </p:spPr>
        <p:txBody>
          <a:bodyPr wrap="square" lIns="91440" tIns="45720" rIns="91440" bIns="45720" rtlCol="0" anchor="ctr">
            <a:spAutoFit/>
          </a:bodyPr>
          <a:lstStyle/>
          <a:p>
            <a:pPr algn="ctr"/>
            <a:r>
              <a:rPr lang="en-US" b="1">
                <a:solidFill>
                  <a:schemeClr val="bg1"/>
                </a:solidFill>
                <a:latin typeface="Prompt"/>
                <a:cs typeface="Prompt"/>
              </a:rPr>
              <a:t>Stop</a:t>
            </a:r>
            <a:r>
              <a:rPr lang="en-US">
                <a:solidFill>
                  <a:schemeClr val="bg1"/>
                </a:solidFill>
                <a:latin typeface="Prompt"/>
                <a:cs typeface="Prompt"/>
              </a:rPr>
              <a:t> current maintenance BUP dosing</a:t>
            </a:r>
          </a:p>
        </p:txBody>
      </p:sp>
      <p:sp>
        <p:nvSpPr>
          <p:cNvPr id="22" name="Google Shape;462;p37">
            <a:extLst>
              <a:ext uri="{FF2B5EF4-FFF2-40B4-BE49-F238E27FC236}">
                <a16:creationId xmlns:a16="http://schemas.microsoft.com/office/drawing/2014/main" id="{704D6D28-C523-5727-AD51-1D5E0541D678}"/>
              </a:ext>
            </a:extLst>
          </p:cNvPr>
          <p:cNvSpPr txBox="1">
            <a:spLocks noGrp="1"/>
          </p:cNvSpPr>
          <p:nvPr>
            <p:ph type="title"/>
          </p:nvPr>
        </p:nvSpPr>
        <p:spPr>
          <a:xfrm>
            <a:off x="655087" y="380256"/>
            <a:ext cx="7838439" cy="1414437"/>
          </a:xfrm>
          <a:prstGeom prst="rect">
            <a:avLst/>
          </a:prstGeom>
        </p:spPr>
        <p:txBody>
          <a:bodyPr spcFirstLastPara="1" wrap="square" lIns="91425" tIns="91425" rIns="91425" bIns="91425" anchor="t" anchorCtr="0">
            <a:noAutofit/>
          </a:bodyPr>
          <a:lstStyle/>
          <a:p>
            <a:pPr algn="ctr"/>
            <a:r>
              <a:rPr lang="en">
                <a:solidFill>
                  <a:srgbClr val="000E2F"/>
                </a:solidFill>
              </a:rPr>
              <a:t>Pause and Think!</a:t>
            </a:r>
            <a:br>
              <a:rPr lang="en"/>
            </a:br>
            <a:r>
              <a:rPr lang="en" b="0">
                <a:solidFill>
                  <a:srgbClr val="000E2F"/>
                </a:solidFill>
              </a:rPr>
              <a:t>Consider Appropriateness of the Following Treatment Options:</a:t>
            </a:r>
            <a:endParaRPr lang="en-US" b="0">
              <a:solidFill>
                <a:srgbClr val="000E2F"/>
              </a:solidFill>
            </a:endParaRPr>
          </a:p>
        </p:txBody>
      </p:sp>
    </p:spTree>
    <p:extLst>
      <p:ext uri="{BB962C8B-B14F-4D97-AF65-F5344CB8AC3E}">
        <p14:creationId xmlns:p14="http://schemas.microsoft.com/office/powerpoint/2010/main" val="1801610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F11D2685-B9FB-27EA-1C13-315E1BF6BE5A}"/>
            </a:ext>
          </a:extLst>
        </p:cNvPr>
        <p:cNvGrpSpPr/>
        <p:nvPr/>
      </p:nvGrpSpPr>
      <p:grpSpPr>
        <a:xfrm>
          <a:off x="0" y="0"/>
          <a:ext cx="0" cy="0"/>
          <a:chOff x="0" y="0"/>
          <a:chExt cx="0" cy="0"/>
        </a:xfrm>
      </p:grpSpPr>
      <p:sp>
        <p:nvSpPr>
          <p:cNvPr id="462" name="Google Shape;462;p37">
            <a:extLst>
              <a:ext uri="{FF2B5EF4-FFF2-40B4-BE49-F238E27FC236}">
                <a16:creationId xmlns:a16="http://schemas.microsoft.com/office/drawing/2014/main" id="{DC7B7024-557F-4DF3-E885-EE99FFA4A40F}"/>
              </a:ext>
            </a:extLst>
          </p:cNvPr>
          <p:cNvSpPr txBox="1">
            <a:spLocks noGrp="1"/>
          </p:cNvSpPr>
          <p:nvPr>
            <p:ph type="title"/>
          </p:nvPr>
        </p:nvSpPr>
        <p:spPr>
          <a:xfrm>
            <a:off x="672232" y="445025"/>
            <a:ext cx="7704000" cy="572700"/>
          </a:xfrm>
          <a:prstGeom prst="rect">
            <a:avLst/>
          </a:prstGeom>
        </p:spPr>
        <p:txBody>
          <a:bodyPr spcFirstLastPara="1" wrap="square" lIns="91425" tIns="91425" rIns="91425" bIns="91425" anchor="t" anchorCtr="0">
            <a:noAutofit/>
          </a:bodyPr>
          <a:lstStyle/>
          <a:p>
            <a:r>
              <a:rPr lang="en"/>
              <a:t>Treatment Options</a:t>
            </a:r>
            <a:endParaRPr lang="en-US"/>
          </a:p>
        </p:txBody>
      </p:sp>
      <p:grpSp>
        <p:nvGrpSpPr>
          <p:cNvPr id="469" name="Google Shape;469;p37">
            <a:extLst>
              <a:ext uri="{FF2B5EF4-FFF2-40B4-BE49-F238E27FC236}">
                <a16:creationId xmlns:a16="http://schemas.microsoft.com/office/drawing/2014/main" id="{DEA63068-17A5-7782-6187-686500888284}"/>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0106A45D-F770-EA3D-238B-A043D77C22BF}"/>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CE8CF28F-D839-0B46-407C-69A0622AD00B}"/>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57E4F201-CDBC-25A9-D69A-0430B2C3C49F}"/>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9CFA07B7-E31D-145C-1D36-4D3278C5C4AC}"/>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7CA928F5-8267-F736-D284-C71A404C19A1}"/>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FC9B2F9C-20FF-0D6A-4047-1B021BF05066}"/>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
        <p:nvSpPr>
          <p:cNvPr id="5" name="Text Placeholder 2">
            <a:extLst>
              <a:ext uri="{FF2B5EF4-FFF2-40B4-BE49-F238E27FC236}">
                <a16:creationId xmlns:a16="http://schemas.microsoft.com/office/drawing/2014/main" id="{61C3BD15-6123-F8F8-F33A-E70D2384B607}"/>
              </a:ext>
            </a:extLst>
          </p:cNvPr>
          <p:cNvSpPr txBox="1">
            <a:spLocks/>
          </p:cNvSpPr>
          <p:nvPr/>
        </p:nvSpPr>
        <p:spPr>
          <a:xfrm>
            <a:off x="3638719" y="1253975"/>
            <a:ext cx="5072255" cy="2675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1pPr>
            <a:lvl2pPr marL="914400" marR="0" lvl="1"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2pPr>
            <a:lvl3pPr marL="1371600" marR="0" lvl="2"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3pPr>
            <a:lvl4pPr marL="1828800" marR="0" lvl="3"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4pPr>
            <a:lvl5pPr marL="2286000" marR="0" lvl="4"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5pPr>
            <a:lvl6pPr marL="2743200" marR="0" lvl="5"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6pPr>
            <a:lvl7pPr marL="3200400" marR="0" lvl="6"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7pPr>
            <a:lvl8pPr marL="3657600" marR="0" lvl="7"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8pPr>
            <a:lvl9pPr marL="4114800" marR="0" lvl="8"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9pPr>
          </a:lstStyle>
          <a:p>
            <a:pPr>
              <a:lnSpc>
                <a:spcPct val="150000"/>
              </a:lnSpc>
              <a:buFont typeface="Arial"/>
              <a:buChar char="•"/>
            </a:pPr>
            <a:r>
              <a:rPr lang="en-US" sz="1600">
                <a:solidFill>
                  <a:srgbClr val="232323"/>
                </a:solidFill>
                <a:ea typeface="Noto Sans"/>
                <a:cs typeface="Noto Sans"/>
              </a:rPr>
              <a:t>Patients on MOUD should </a:t>
            </a:r>
            <a:r>
              <a:rPr lang="en-US" sz="1600" b="1">
                <a:solidFill>
                  <a:srgbClr val="232323"/>
                </a:solidFill>
                <a:ea typeface="Noto Sans"/>
                <a:cs typeface="Noto Sans"/>
              </a:rPr>
              <a:t>always have their medications continued </a:t>
            </a:r>
            <a:r>
              <a:rPr lang="en-US" sz="1600">
                <a:solidFill>
                  <a:srgbClr val="232323"/>
                </a:solidFill>
                <a:ea typeface="Noto Sans"/>
                <a:cs typeface="Noto Sans"/>
              </a:rPr>
              <a:t>in the setting of acute pain </a:t>
            </a:r>
            <a:endParaRPr lang="en-US" sz="1600"/>
          </a:p>
          <a:p>
            <a:pPr>
              <a:lnSpc>
                <a:spcPct val="150000"/>
              </a:lnSpc>
              <a:buFont typeface="Arial"/>
              <a:buChar char="•"/>
            </a:pPr>
            <a:r>
              <a:rPr lang="en-US" sz="1600">
                <a:solidFill>
                  <a:srgbClr val="232323"/>
                </a:solidFill>
                <a:ea typeface="Noto Sans"/>
                <a:cs typeface="Noto Sans"/>
              </a:rPr>
              <a:t>Risk of </a:t>
            </a:r>
            <a:r>
              <a:rPr lang="en-US" sz="1600" b="1">
                <a:solidFill>
                  <a:srgbClr val="232323"/>
                </a:solidFill>
                <a:ea typeface="Noto Sans"/>
                <a:cs typeface="Noto Sans"/>
              </a:rPr>
              <a:t>acute withdrawal and increased pain </a:t>
            </a:r>
            <a:r>
              <a:rPr lang="en-US" sz="1600">
                <a:solidFill>
                  <a:srgbClr val="232323"/>
                </a:solidFill>
                <a:ea typeface="Noto Sans"/>
                <a:cs typeface="Noto Sans"/>
              </a:rPr>
              <a:t>for patients </a:t>
            </a:r>
          </a:p>
          <a:p>
            <a:pPr>
              <a:lnSpc>
                <a:spcPct val="150000"/>
              </a:lnSpc>
              <a:buFont typeface="Arial"/>
              <a:buChar char="•"/>
            </a:pPr>
            <a:r>
              <a:rPr lang="en-US" sz="1600" b="1">
                <a:solidFill>
                  <a:srgbClr val="232323"/>
                </a:solidFill>
                <a:ea typeface="Noto Sans"/>
                <a:cs typeface="Noto Sans"/>
              </a:rPr>
              <a:t>Stopping MOUD creates an opioid deficit</a:t>
            </a:r>
            <a:r>
              <a:rPr lang="en-US" sz="1600">
                <a:solidFill>
                  <a:srgbClr val="232323"/>
                </a:solidFill>
                <a:ea typeface="Noto Sans"/>
                <a:cs typeface="Noto Sans"/>
              </a:rPr>
              <a:t>; higher doses of opioids for pain will be needed to overcome deficit and demonstrate analgesia </a:t>
            </a:r>
            <a:endParaRPr lang="en-US"/>
          </a:p>
        </p:txBody>
      </p:sp>
      <p:sp>
        <p:nvSpPr>
          <p:cNvPr id="2" name="Google Shape;887;p52">
            <a:extLst>
              <a:ext uri="{FF2B5EF4-FFF2-40B4-BE49-F238E27FC236}">
                <a16:creationId xmlns:a16="http://schemas.microsoft.com/office/drawing/2014/main" id="{0463CE36-B75B-B4C7-FE1A-D8BA5C1F0845}"/>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8;p52">
            <a:extLst>
              <a:ext uri="{FF2B5EF4-FFF2-40B4-BE49-F238E27FC236}">
                <a16:creationId xmlns:a16="http://schemas.microsoft.com/office/drawing/2014/main" id="{63EEDD39-AF6A-E56E-A898-27BD0166E7C6}"/>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89;p52">
            <a:extLst>
              <a:ext uri="{FF2B5EF4-FFF2-40B4-BE49-F238E27FC236}">
                <a16:creationId xmlns:a16="http://schemas.microsoft.com/office/drawing/2014/main" id="{3F92E546-E904-807C-9443-6107AE2F57DB}"/>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0;p52">
            <a:extLst>
              <a:ext uri="{FF2B5EF4-FFF2-40B4-BE49-F238E27FC236}">
                <a16:creationId xmlns:a16="http://schemas.microsoft.com/office/drawing/2014/main" id="{8694CAAA-2FF4-90A6-9931-3FA77BD608D0}"/>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DA801F24-91A9-C37D-75C5-090A270595D3}"/>
              </a:ext>
            </a:extLst>
          </p:cNvPr>
          <p:cNvSpPr/>
          <p:nvPr/>
        </p:nvSpPr>
        <p:spPr>
          <a:xfrm>
            <a:off x="4701654" y="102358"/>
            <a:ext cx="1678674" cy="342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423;p35">
            <a:extLst>
              <a:ext uri="{FF2B5EF4-FFF2-40B4-BE49-F238E27FC236}">
                <a16:creationId xmlns:a16="http://schemas.microsoft.com/office/drawing/2014/main" id="{3F381C8C-6FF4-964F-5884-031A051C43A3}"/>
              </a:ext>
            </a:extLst>
          </p:cNvPr>
          <p:cNvSpPr/>
          <p:nvPr/>
        </p:nvSpPr>
        <p:spPr>
          <a:xfrm rot="16200000">
            <a:off x="352901" y="4798955"/>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3;p35">
            <a:extLst>
              <a:ext uri="{FF2B5EF4-FFF2-40B4-BE49-F238E27FC236}">
                <a16:creationId xmlns:a16="http://schemas.microsoft.com/office/drawing/2014/main" id="{85A74E68-D291-5C08-2E6E-0C168A5503F8}"/>
              </a:ext>
            </a:extLst>
          </p:cNvPr>
          <p:cNvSpPr/>
          <p:nvPr/>
        </p:nvSpPr>
        <p:spPr>
          <a:xfrm rot="16200000">
            <a:off x="352901" y="4572681"/>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3;p35">
            <a:extLst>
              <a:ext uri="{FF2B5EF4-FFF2-40B4-BE49-F238E27FC236}">
                <a16:creationId xmlns:a16="http://schemas.microsoft.com/office/drawing/2014/main" id="{93FDD7EB-C998-666B-2881-2370F04FD9AD}"/>
              </a:ext>
            </a:extLst>
          </p:cNvPr>
          <p:cNvSpPr/>
          <p:nvPr/>
        </p:nvSpPr>
        <p:spPr>
          <a:xfrm rot="16200000">
            <a:off x="352901" y="4323116"/>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Straight Connector 12">
            <a:extLst>
              <a:ext uri="{FF2B5EF4-FFF2-40B4-BE49-F238E27FC236}">
                <a16:creationId xmlns:a16="http://schemas.microsoft.com/office/drawing/2014/main" id="{19223878-0BA2-B725-6752-5A123E1D2459}"/>
              </a:ext>
            </a:extLst>
          </p:cNvPr>
          <p:cNvCxnSpPr>
            <a:cxnSpLocks/>
          </p:cNvCxnSpPr>
          <p:nvPr/>
        </p:nvCxnSpPr>
        <p:spPr>
          <a:xfrm>
            <a:off x="263137" y="3404331"/>
            <a:ext cx="0" cy="1489378"/>
          </a:xfrm>
          <a:prstGeom prst="line">
            <a:avLst/>
          </a:prstGeom>
          <a:ln w="12700">
            <a:solidFill>
              <a:srgbClr val="000E2F"/>
            </a:solidFill>
          </a:ln>
        </p:spPr>
        <p:style>
          <a:lnRef idx="1">
            <a:schemeClr val="accent1"/>
          </a:lnRef>
          <a:fillRef idx="0">
            <a:schemeClr val="accent1"/>
          </a:fillRef>
          <a:effectRef idx="0">
            <a:schemeClr val="accent1"/>
          </a:effectRef>
          <a:fontRef idx="minor">
            <a:schemeClr val="tx1"/>
          </a:fontRef>
        </p:style>
      </p:cxnSp>
      <p:sp>
        <p:nvSpPr>
          <p:cNvPr id="14" name="Google Shape;412;p34">
            <a:extLst>
              <a:ext uri="{FF2B5EF4-FFF2-40B4-BE49-F238E27FC236}">
                <a16:creationId xmlns:a16="http://schemas.microsoft.com/office/drawing/2014/main" id="{B6B92A60-9687-B3F8-2F1B-24271B871755}"/>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CE89DA27-F64C-94CE-299B-3ACD83DE8F0B}"/>
              </a:ext>
            </a:extLst>
          </p:cNvPr>
          <p:cNvSpPr txBox="1"/>
          <p:nvPr/>
        </p:nvSpPr>
        <p:spPr>
          <a:xfrm>
            <a:off x="994660" y="2014715"/>
            <a:ext cx="2163170" cy="738664"/>
          </a:xfrm>
          <a:prstGeom prst="rect">
            <a:avLst/>
          </a:prstGeom>
          <a:solidFill>
            <a:srgbClr val="000E2F"/>
          </a:solidFill>
          <a:ln w="38100">
            <a:solidFill>
              <a:srgbClr val="64C7C9"/>
            </a:solidFill>
          </a:ln>
        </p:spPr>
        <p:txBody>
          <a:bodyPr wrap="square" lIns="91440" tIns="45720" rIns="91440" bIns="45720" rtlCol="0" anchor="ctr">
            <a:spAutoFit/>
          </a:bodyPr>
          <a:lstStyle/>
          <a:p>
            <a:pPr algn="ctr"/>
            <a:r>
              <a:rPr lang="en-US" b="1">
                <a:solidFill>
                  <a:schemeClr val="bg1"/>
                </a:solidFill>
                <a:latin typeface="Prompt"/>
                <a:cs typeface="Prompt"/>
              </a:rPr>
              <a:t>Stop</a:t>
            </a:r>
            <a:r>
              <a:rPr lang="en-US">
                <a:solidFill>
                  <a:schemeClr val="bg1"/>
                </a:solidFill>
                <a:latin typeface="Prompt"/>
                <a:cs typeface="Prompt"/>
              </a:rPr>
              <a:t> current maintenance BUP dosing</a:t>
            </a:r>
          </a:p>
        </p:txBody>
      </p:sp>
      <p:pic>
        <p:nvPicPr>
          <p:cNvPr id="11" name="Graphic 10" descr="Close with solid fill">
            <a:extLst>
              <a:ext uri="{FF2B5EF4-FFF2-40B4-BE49-F238E27FC236}">
                <a16:creationId xmlns:a16="http://schemas.microsoft.com/office/drawing/2014/main" id="{07BCB889-E1F1-223E-4191-9BCB3BE78B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4055" y="1495785"/>
            <a:ext cx="914400" cy="914400"/>
          </a:xfrm>
          <a:prstGeom prst="rect">
            <a:avLst/>
          </a:prstGeom>
        </p:spPr>
      </p:pic>
      <p:sp>
        <p:nvSpPr>
          <p:cNvPr id="18" name="TextBox 17">
            <a:extLst>
              <a:ext uri="{FF2B5EF4-FFF2-40B4-BE49-F238E27FC236}">
                <a16:creationId xmlns:a16="http://schemas.microsoft.com/office/drawing/2014/main" id="{ADF1A7A9-5384-9A28-306E-8225925FA93E}"/>
              </a:ext>
            </a:extLst>
          </p:cNvPr>
          <p:cNvSpPr txBox="1"/>
          <p:nvPr/>
        </p:nvSpPr>
        <p:spPr>
          <a:xfrm>
            <a:off x="5435315" y="4674393"/>
            <a:ext cx="3188497" cy="523220"/>
          </a:xfrm>
          <a:prstGeom prst="rect">
            <a:avLst/>
          </a:prstGeom>
          <a:noFill/>
        </p:spPr>
        <p:txBody>
          <a:bodyPr wrap="square" lIns="91440" tIns="45720" rIns="91440" bIns="45720" rtlCol="0" anchor="t">
            <a:spAutoFit/>
          </a:bodyPr>
          <a:lstStyle/>
          <a:p>
            <a:pPr algn="r"/>
            <a:r>
              <a:rPr lang="en-US" sz="700">
                <a:latin typeface="Archivo"/>
                <a:cs typeface="Archivo"/>
              </a:rPr>
              <a:t>Johnson R, et al. </a:t>
            </a:r>
            <a:r>
              <a:rPr lang="en-US" sz="700" i="1">
                <a:latin typeface="Archivo"/>
                <a:cs typeface="Archivo"/>
              </a:rPr>
              <a:t>J Pain Symptom Manage </a:t>
            </a:r>
            <a:r>
              <a:rPr lang="en-US" sz="700">
                <a:latin typeface="Archivo"/>
                <a:cs typeface="Archivo"/>
              </a:rPr>
              <a:t>2005; 29(3):297-326.</a:t>
            </a:r>
          </a:p>
          <a:p>
            <a:pPr algn="r"/>
            <a:r>
              <a:rPr lang="en-US" sz="700" b="0" i="0">
                <a:solidFill>
                  <a:srgbClr val="212121"/>
                </a:solidFill>
                <a:effectLst/>
                <a:latin typeface="Archivo"/>
                <a:cs typeface="Archivo"/>
              </a:rPr>
              <a:t>Terasaki D, </a:t>
            </a:r>
            <a:r>
              <a:rPr lang="en-US" sz="700">
                <a:solidFill>
                  <a:srgbClr val="212121"/>
                </a:solidFill>
                <a:latin typeface="Archivo"/>
                <a:cs typeface="Archivo"/>
              </a:rPr>
              <a:t>et al</a:t>
            </a:r>
            <a:r>
              <a:rPr lang="en-US" sz="700" b="0" i="0">
                <a:solidFill>
                  <a:srgbClr val="212121"/>
                </a:solidFill>
                <a:effectLst/>
                <a:latin typeface="Archivo"/>
                <a:cs typeface="Archivo"/>
              </a:rPr>
              <a:t>. </a:t>
            </a:r>
            <a:r>
              <a:rPr lang="en-US" sz="700" b="0" i="1">
                <a:solidFill>
                  <a:srgbClr val="212121"/>
                </a:solidFill>
                <a:effectLst/>
                <a:latin typeface="Archivo"/>
                <a:cs typeface="Archivo"/>
              </a:rPr>
              <a:t>Addiction</a:t>
            </a:r>
            <a:r>
              <a:rPr lang="en-US" sz="700" b="0" i="0">
                <a:solidFill>
                  <a:srgbClr val="212121"/>
                </a:solidFill>
                <a:effectLst/>
                <a:latin typeface="Archivo"/>
                <a:cs typeface="Archivo"/>
              </a:rPr>
              <a:t>. 2024;119(12):2044-2047.</a:t>
            </a:r>
          </a:p>
          <a:p>
            <a:pPr algn="r"/>
            <a:r>
              <a:rPr lang="en-US" sz="700" b="0" i="0">
                <a:solidFill>
                  <a:srgbClr val="1B1B1B"/>
                </a:solidFill>
                <a:effectLst/>
                <a:latin typeface="Archivo"/>
                <a:cs typeface="Archivo"/>
              </a:rPr>
              <a:t>Sandhu S, Calcaterra SL. </a:t>
            </a:r>
            <a:r>
              <a:rPr lang="en-US" sz="700" b="0" i="1">
                <a:solidFill>
                  <a:srgbClr val="1B1B1B"/>
                </a:solidFill>
                <a:effectLst/>
                <a:latin typeface="Archivo"/>
                <a:cs typeface="Archivo"/>
              </a:rPr>
              <a:t>NEJM Evid</a:t>
            </a:r>
            <a:r>
              <a:rPr lang="en-US" sz="700" b="0" i="0">
                <a:solidFill>
                  <a:srgbClr val="1B1B1B"/>
                </a:solidFill>
                <a:effectLst/>
                <a:latin typeface="Archivo"/>
                <a:cs typeface="Archivo"/>
              </a:rPr>
              <a:t>. 2024;3(5):EVIDccon2300275.</a:t>
            </a:r>
            <a:endParaRPr lang="en-US" sz="700">
              <a:latin typeface="Archivo"/>
              <a:cs typeface="Archivo"/>
            </a:endParaRPr>
          </a:p>
          <a:p>
            <a:pPr algn="r"/>
            <a:endParaRPr lang="en-US" sz="700">
              <a:latin typeface="Archivo" panose="020B0604020202020204" charset="0"/>
              <a:cs typeface="Archivo" panose="020B0604020202020204" charset="0"/>
            </a:endParaRPr>
          </a:p>
        </p:txBody>
      </p:sp>
    </p:spTree>
    <p:extLst>
      <p:ext uri="{BB962C8B-B14F-4D97-AF65-F5344CB8AC3E}">
        <p14:creationId xmlns:p14="http://schemas.microsoft.com/office/powerpoint/2010/main" val="3692881112"/>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CCD8EB26-6214-7199-CC80-D81E1AC228C8}"/>
            </a:ext>
          </a:extLst>
        </p:cNvPr>
        <p:cNvGrpSpPr/>
        <p:nvPr/>
      </p:nvGrpSpPr>
      <p:grpSpPr>
        <a:xfrm>
          <a:off x="0" y="0"/>
          <a:ext cx="0" cy="0"/>
          <a:chOff x="0" y="0"/>
          <a:chExt cx="0" cy="0"/>
        </a:xfrm>
      </p:grpSpPr>
      <p:sp>
        <p:nvSpPr>
          <p:cNvPr id="462" name="Google Shape;462;p37">
            <a:extLst>
              <a:ext uri="{FF2B5EF4-FFF2-40B4-BE49-F238E27FC236}">
                <a16:creationId xmlns:a16="http://schemas.microsoft.com/office/drawing/2014/main" id="{92A2AF5D-05A4-5E9A-E620-742CB39E0CCA}"/>
              </a:ext>
            </a:extLst>
          </p:cNvPr>
          <p:cNvSpPr txBox="1">
            <a:spLocks noGrp="1"/>
          </p:cNvSpPr>
          <p:nvPr>
            <p:ph type="title"/>
          </p:nvPr>
        </p:nvSpPr>
        <p:spPr>
          <a:xfrm>
            <a:off x="672232" y="445025"/>
            <a:ext cx="7704000" cy="572700"/>
          </a:xfrm>
          <a:prstGeom prst="rect">
            <a:avLst/>
          </a:prstGeom>
        </p:spPr>
        <p:txBody>
          <a:bodyPr spcFirstLastPara="1" wrap="square" lIns="91425" tIns="91425" rIns="91425" bIns="91425" anchor="t" anchorCtr="0">
            <a:noAutofit/>
          </a:bodyPr>
          <a:lstStyle/>
          <a:p>
            <a:r>
              <a:rPr lang="en"/>
              <a:t>Treatment Options</a:t>
            </a:r>
            <a:endParaRPr lang="en-US"/>
          </a:p>
        </p:txBody>
      </p:sp>
      <p:grpSp>
        <p:nvGrpSpPr>
          <p:cNvPr id="469" name="Google Shape;469;p37">
            <a:extLst>
              <a:ext uri="{FF2B5EF4-FFF2-40B4-BE49-F238E27FC236}">
                <a16:creationId xmlns:a16="http://schemas.microsoft.com/office/drawing/2014/main" id="{A6100341-8856-F250-47DF-C02B23D0A2F4}"/>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5AF7D6AD-AE78-6ADA-3A2D-E2742EC9E4AD}"/>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2DF37347-94C9-52A1-C5DF-7A2FB4C8CAC3}"/>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CD0B33B7-4AB3-ABCA-3687-94476EF36E62}"/>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F56BE5CA-9157-D3C5-AB93-BF084A195656}"/>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453F7E95-0FF2-8C6F-6871-FC35D666AC18}"/>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17E3261D-81E9-F01B-8612-6CFEE3F65810}"/>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graphicFrame>
        <p:nvGraphicFramePr>
          <p:cNvPr id="4" name="Table 3">
            <a:extLst>
              <a:ext uri="{FF2B5EF4-FFF2-40B4-BE49-F238E27FC236}">
                <a16:creationId xmlns:a16="http://schemas.microsoft.com/office/drawing/2014/main" id="{2E61BCC8-97DF-8226-4482-6F4958D73B7C}"/>
              </a:ext>
            </a:extLst>
          </p:cNvPr>
          <p:cNvGraphicFramePr>
            <a:graphicFrameLocks noGrp="1"/>
          </p:cNvGraphicFramePr>
          <p:nvPr>
            <p:extLst>
              <p:ext uri="{D42A27DB-BD31-4B8C-83A1-F6EECF244321}">
                <p14:modId xmlns:p14="http://schemas.microsoft.com/office/powerpoint/2010/main" val="4093471711"/>
              </p:ext>
            </p:extLst>
          </p:nvPr>
        </p:nvGraphicFramePr>
        <p:xfrm>
          <a:off x="1404839" y="2388859"/>
          <a:ext cx="7363398" cy="914400"/>
        </p:xfrm>
        <a:graphic>
          <a:graphicData uri="http://schemas.openxmlformats.org/drawingml/2006/table">
            <a:tbl>
              <a:tblPr firstRow="1" bandRow="1">
                <a:tableStyleId>{2D5ABB26-0587-4C30-8999-92F81FD0307C}</a:tableStyleId>
              </a:tblPr>
              <a:tblGrid>
                <a:gridCol w="2454466">
                  <a:extLst>
                    <a:ext uri="{9D8B030D-6E8A-4147-A177-3AD203B41FA5}">
                      <a16:colId xmlns:a16="http://schemas.microsoft.com/office/drawing/2014/main" val="3293974140"/>
                    </a:ext>
                  </a:extLst>
                </a:gridCol>
                <a:gridCol w="2454466">
                  <a:extLst>
                    <a:ext uri="{9D8B030D-6E8A-4147-A177-3AD203B41FA5}">
                      <a16:colId xmlns:a16="http://schemas.microsoft.com/office/drawing/2014/main" val="1745877055"/>
                    </a:ext>
                  </a:extLst>
                </a:gridCol>
                <a:gridCol w="2454466">
                  <a:extLst>
                    <a:ext uri="{9D8B030D-6E8A-4147-A177-3AD203B41FA5}">
                      <a16:colId xmlns:a16="http://schemas.microsoft.com/office/drawing/2014/main" val="3941107228"/>
                    </a:ext>
                  </a:extLst>
                </a:gridCol>
              </a:tblGrid>
              <a:tr h="145746">
                <a:tc>
                  <a:txBody>
                    <a:bodyPr/>
                    <a:lstStyle/>
                    <a:p>
                      <a:pPr lvl="0" algn="ctr">
                        <a:buNone/>
                      </a:pPr>
                      <a:endParaRPr lang="en-US" sz="1400" b="1" i="0" u="none" strike="noStrike" noProof="0">
                        <a:solidFill>
                          <a:schemeClr val="accent6"/>
                        </a:solidFill>
                        <a:latin typeface="Prompt"/>
                        <a:cs typeface="Prompt"/>
                      </a:endParaRPr>
                    </a:p>
                  </a:txBody>
                  <a:tcPr anchor="ctr">
                    <a:solidFill>
                      <a:srgbClr val="000E2F"/>
                    </a:solidFill>
                  </a:tcPr>
                </a:tc>
                <a:tc>
                  <a:txBody>
                    <a:bodyPr/>
                    <a:lstStyle/>
                    <a:p>
                      <a:pPr lvl="0" algn="ctr">
                        <a:lnSpc>
                          <a:spcPct val="100000"/>
                        </a:lnSpc>
                        <a:spcBef>
                          <a:spcPts val="0"/>
                        </a:spcBef>
                        <a:spcAft>
                          <a:spcPts val="0"/>
                        </a:spcAft>
                        <a:buNone/>
                      </a:pPr>
                      <a:r>
                        <a:rPr lang="en-US" sz="1400" b="1" u="none" strike="noStrike" noProof="0">
                          <a:solidFill>
                            <a:schemeClr val="accent6"/>
                          </a:solidFill>
                          <a:latin typeface="Prompt"/>
                          <a:cs typeface="Prompt"/>
                        </a:rPr>
                        <a:t>Buprenorphine</a:t>
                      </a:r>
                      <a:endParaRPr lang="en-US" sz="1400">
                        <a:latin typeface="Prompt"/>
                        <a:cs typeface="Prompt"/>
                      </a:endParaRPr>
                    </a:p>
                  </a:txBody>
                  <a:tcPr anchor="ctr">
                    <a:solidFill>
                      <a:srgbClr val="000E2F"/>
                    </a:solidFill>
                  </a:tcPr>
                </a:tc>
                <a:tc>
                  <a:txBody>
                    <a:bodyPr/>
                    <a:lstStyle/>
                    <a:p>
                      <a:pPr lvl="0" algn="ctr">
                        <a:lnSpc>
                          <a:spcPct val="100000"/>
                        </a:lnSpc>
                        <a:spcBef>
                          <a:spcPts val="0"/>
                        </a:spcBef>
                        <a:spcAft>
                          <a:spcPts val="0"/>
                        </a:spcAft>
                        <a:buNone/>
                      </a:pPr>
                      <a:r>
                        <a:rPr lang="en-US" sz="1400" b="1" u="none" strike="noStrike" noProof="0">
                          <a:solidFill>
                            <a:schemeClr val="accent6"/>
                          </a:solidFill>
                          <a:latin typeface="Prompt"/>
                          <a:cs typeface="Prompt"/>
                        </a:rPr>
                        <a:t>Methadone</a:t>
                      </a:r>
                      <a:endParaRPr lang="en-US" sz="1400" b="1">
                        <a:latin typeface="Prompt"/>
                        <a:cs typeface="Prompt"/>
                      </a:endParaRPr>
                    </a:p>
                  </a:txBody>
                  <a:tcPr anchor="ctr">
                    <a:solidFill>
                      <a:srgbClr val="000E2F"/>
                    </a:solidFill>
                  </a:tcPr>
                </a:tc>
                <a:extLst>
                  <a:ext uri="{0D108BD9-81ED-4DB2-BD59-A6C34878D82A}">
                    <a16:rowId xmlns:a16="http://schemas.microsoft.com/office/drawing/2014/main" val="1209001876"/>
                  </a:ext>
                </a:extLst>
              </a:tr>
              <a:tr h="276917">
                <a:tc>
                  <a:txBody>
                    <a:bodyPr/>
                    <a:lstStyle/>
                    <a:p>
                      <a:pPr lvl="0" algn="l">
                        <a:lnSpc>
                          <a:spcPct val="100000"/>
                        </a:lnSpc>
                        <a:spcBef>
                          <a:spcPts val="0"/>
                        </a:spcBef>
                        <a:spcAft>
                          <a:spcPts val="0"/>
                        </a:spcAft>
                        <a:buNone/>
                      </a:pPr>
                      <a:r>
                        <a:rPr lang="en-US" sz="1400" b="0" u="none" strike="noStrike" noProof="0">
                          <a:solidFill>
                            <a:schemeClr val="accent6"/>
                          </a:solidFill>
                          <a:latin typeface="Prompt"/>
                          <a:cs typeface="Prompt"/>
                        </a:rPr>
                        <a:t>Duration at </a:t>
                      </a:r>
                      <a:r>
                        <a:rPr lang="en-US" sz="1400" b="1" u="none" strike="noStrike" noProof="0">
                          <a:solidFill>
                            <a:schemeClr val="accent6"/>
                          </a:solidFill>
                          <a:latin typeface="Prompt"/>
                          <a:cs typeface="Prompt"/>
                        </a:rPr>
                        <a:t>mu receptor</a:t>
                      </a:r>
                      <a:endParaRPr lang="en-US" sz="1400" b="1">
                        <a:latin typeface="Prompt"/>
                        <a:cs typeface="Prompt"/>
                      </a:endParaRPr>
                    </a:p>
                  </a:txBody>
                  <a:tcPr>
                    <a:solidFill>
                      <a:srgbClr val="000E2F"/>
                    </a:solidFill>
                  </a:tcPr>
                </a:tc>
                <a:tc>
                  <a:txBody>
                    <a:bodyPr/>
                    <a:lstStyle/>
                    <a:p>
                      <a:pPr marL="0" marR="0" lvl="0" indent="0" algn="ctr">
                        <a:lnSpc>
                          <a:spcPct val="100000"/>
                        </a:lnSpc>
                        <a:spcBef>
                          <a:spcPts val="0"/>
                        </a:spcBef>
                        <a:spcAft>
                          <a:spcPts val="0"/>
                        </a:spcAft>
                        <a:buClr>
                          <a:srgbClr val="000000"/>
                        </a:buClr>
                        <a:buNone/>
                      </a:pPr>
                      <a:r>
                        <a:rPr lang="en-US" sz="1400" b="0" u="none" strike="noStrike" noProof="0">
                          <a:solidFill>
                            <a:schemeClr val="tx1"/>
                          </a:solidFill>
                          <a:latin typeface="Archivo"/>
                          <a:cs typeface="Archivo"/>
                        </a:rPr>
                        <a:t>24-36 hours</a:t>
                      </a:r>
                      <a:endParaRPr lang="en-US" sz="1400" b="0" i="0" u="none" strike="noStrike" noProof="0">
                        <a:solidFill>
                          <a:schemeClr val="tx1"/>
                        </a:solidFill>
                        <a:latin typeface="Archivo"/>
                        <a:cs typeface="Archivo"/>
                      </a:endParaRPr>
                    </a:p>
                  </a:txBody>
                  <a:tcPr>
                    <a:solidFill>
                      <a:srgbClr val="64C7C9"/>
                    </a:solidFill>
                  </a:tcPr>
                </a:tc>
                <a:tc>
                  <a:txBody>
                    <a:bodyPr/>
                    <a:lstStyle/>
                    <a:p>
                      <a:pPr marL="0" marR="0" lvl="0" indent="0" algn="ctr">
                        <a:lnSpc>
                          <a:spcPct val="100000"/>
                        </a:lnSpc>
                        <a:spcBef>
                          <a:spcPts val="0"/>
                        </a:spcBef>
                        <a:spcAft>
                          <a:spcPts val="0"/>
                        </a:spcAft>
                        <a:buClr>
                          <a:srgbClr val="000000"/>
                        </a:buClr>
                        <a:buNone/>
                      </a:pPr>
                      <a:r>
                        <a:rPr lang="en-US" sz="1400" b="0" u="none" strike="noStrike" noProof="0">
                          <a:solidFill>
                            <a:schemeClr val="tx1"/>
                          </a:solidFill>
                          <a:latin typeface="Archivo"/>
                          <a:cs typeface="Archivo"/>
                        </a:rPr>
                        <a:t>24-48 hours </a:t>
                      </a:r>
                      <a:endParaRPr lang="en-US" sz="1400" b="0" i="0" u="none" strike="noStrike" noProof="0">
                        <a:solidFill>
                          <a:schemeClr val="tx1"/>
                        </a:solidFill>
                        <a:latin typeface="Archivo"/>
                        <a:cs typeface="Archivo"/>
                      </a:endParaRPr>
                    </a:p>
                  </a:txBody>
                  <a:tcPr>
                    <a:solidFill>
                      <a:srgbClr val="64C7C9"/>
                    </a:solidFill>
                  </a:tcPr>
                </a:tc>
                <a:extLst>
                  <a:ext uri="{0D108BD9-81ED-4DB2-BD59-A6C34878D82A}">
                    <a16:rowId xmlns:a16="http://schemas.microsoft.com/office/drawing/2014/main" val="1249005193"/>
                  </a:ext>
                </a:extLst>
              </a:tr>
              <a:tr h="276917">
                <a:tc>
                  <a:txBody>
                    <a:bodyPr/>
                    <a:lstStyle/>
                    <a:p>
                      <a:pPr lvl="0" algn="l">
                        <a:lnSpc>
                          <a:spcPct val="100000"/>
                        </a:lnSpc>
                        <a:spcBef>
                          <a:spcPts val="0"/>
                        </a:spcBef>
                        <a:spcAft>
                          <a:spcPts val="0"/>
                        </a:spcAft>
                        <a:buNone/>
                      </a:pPr>
                      <a:r>
                        <a:rPr lang="en-US" sz="1400" b="0" u="none" strike="noStrike" noProof="0">
                          <a:solidFill>
                            <a:schemeClr val="accent6"/>
                          </a:solidFill>
                          <a:latin typeface="Prompt"/>
                          <a:cs typeface="Prompt"/>
                        </a:rPr>
                        <a:t>Duration of </a:t>
                      </a:r>
                      <a:r>
                        <a:rPr lang="en-US" sz="1400" b="1" u="none" strike="noStrike" noProof="0">
                          <a:solidFill>
                            <a:schemeClr val="accent6"/>
                          </a:solidFill>
                          <a:latin typeface="Prompt"/>
                          <a:cs typeface="Prompt"/>
                        </a:rPr>
                        <a:t>analgesia</a:t>
                      </a:r>
                      <a:endParaRPr lang="en-US" sz="1400" b="1" i="0" u="none" strike="noStrike" noProof="0">
                        <a:solidFill>
                          <a:schemeClr val="accent6"/>
                        </a:solidFill>
                        <a:latin typeface="Prompt"/>
                        <a:cs typeface="Prompt"/>
                      </a:endParaRPr>
                    </a:p>
                  </a:txBody>
                  <a:tcPr>
                    <a:solidFill>
                      <a:srgbClr val="000E2F"/>
                    </a:solidFill>
                  </a:tcPr>
                </a:tc>
                <a:tc>
                  <a:txBody>
                    <a:bodyPr/>
                    <a:lstStyle/>
                    <a:p>
                      <a:pPr marL="0" lvl="0" indent="0" algn="ctr">
                        <a:lnSpc>
                          <a:spcPct val="100000"/>
                        </a:lnSpc>
                        <a:spcBef>
                          <a:spcPts val="0"/>
                        </a:spcBef>
                        <a:spcAft>
                          <a:spcPts val="0"/>
                        </a:spcAft>
                        <a:buNone/>
                      </a:pPr>
                      <a:r>
                        <a:rPr lang="en-US" sz="1400" b="1" u="none" strike="noStrike" noProof="0">
                          <a:solidFill>
                            <a:schemeClr val="tx1"/>
                          </a:solidFill>
                          <a:latin typeface="Archivo"/>
                          <a:cs typeface="Archivo"/>
                        </a:rPr>
                        <a:t>6-8 hours </a:t>
                      </a:r>
                      <a:endParaRPr lang="en-US" sz="1400" b="1" i="0" u="none" strike="noStrike" noProof="0">
                        <a:solidFill>
                          <a:schemeClr val="tx1"/>
                        </a:solidFill>
                        <a:latin typeface="Archivo"/>
                        <a:cs typeface="Archivo"/>
                      </a:endParaRPr>
                    </a:p>
                  </a:txBody>
                  <a:tcPr>
                    <a:solidFill>
                      <a:srgbClr val="64C7C9"/>
                    </a:solidFill>
                  </a:tcPr>
                </a:tc>
                <a:tc>
                  <a:txBody>
                    <a:bodyPr/>
                    <a:lstStyle/>
                    <a:p>
                      <a:pPr marL="0" lvl="0" indent="0" algn="ctr">
                        <a:lnSpc>
                          <a:spcPct val="100000"/>
                        </a:lnSpc>
                        <a:spcBef>
                          <a:spcPts val="0"/>
                        </a:spcBef>
                        <a:spcAft>
                          <a:spcPts val="0"/>
                        </a:spcAft>
                        <a:buNone/>
                      </a:pPr>
                      <a:r>
                        <a:rPr lang="en-US" sz="1400" b="1" u="none" strike="noStrike" noProof="0">
                          <a:solidFill>
                            <a:schemeClr val="tx1"/>
                          </a:solidFill>
                          <a:latin typeface="Archivo"/>
                          <a:cs typeface="Archivo"/>
                        </a:rPr>
                        <a:t>8-12 hours</a:t>
                      </a:r>
                      <a:endParaRPr lang="en-US" sz="1400" b="1" i="0" u="none" strike="noStrike" noProof="0">
                        <a:solidFill>
                          <a:schemeClr val="tx1"/>
                        </a:solidFill>
                        <a:latin typeface="Archivo"/>
                        <a:cs typeface="Archivo"/>
                      </a:endParaRPr>
                    </a:p>
                  </a:txBody>
                  <a:tcPr>
                    <a:solidFill>
                      <a:srgbClr val="64C7C9"/>
                    </a:solidFill>
                  </a:tcPr>
                </a:tc>
                <a:extLst>
                  <a:ext uri="{0D108BD9-81ED-4DB2-BD59-A6C34878D82A}">
                    <a16:rowId xmlns:a16="http://schemas.microsoft.com/office/drawing/2014/main" val="1383772876"/>
                  </a:ext>
                </a:extLst>
              </a:tr>
            </a:tbl>
          </a:graphicData>
        </a:graphic>
      </p:graphicFrame>
      <p:sp>
        <p:nvSpPr>
          <p:cNvPr id="2" name="Google Shape;887;p52">
            <a:extLst>
              <a:ext uri="{FF2B5EF4-FFF2-40B4-BE49-F238E27FC236}">
                <a16:creationId xmlns:a16="http://schemas.microsoft.com/office/drawing/2014/main" id="{2294DD1A-CCBC-74A3-1F39-C117A2EC7B1C}"/>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88;p52">
            <a:extLst>
              <a:ext uri="{FF2B5EF4-FFF2-40B4-BE49-F238E27FC236}">
                <a16:creationId xmlns:a16="http://schemas.microsoft.com/office/drawing/2014/main" id="{B517575C-F5E8-C6B1-DEF1-080644D3542A}"/>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89;p52">
            <a:extLst>
              <a:ext uri="{FF2B5EF4-FFF2-40B4-BE49-F238E27FC236}">
                <a16:creationId xmlns:a16="http://schemas.microsoft.com/office/drawing/2014/main" id="{3A3447D5-9469-6F02-99ED-8C8A33A814CD}"/>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90;p52">
            <a:extLst>
              <a:ext uri="{FF2B5EF4-FFF2-40B4-BE49-F238E27FC236}">
                <a16:creationId xmlns:a16="http://schemas.microsoft.com/office/drawing/2014/main" id="{73FB973C-1C58-F614-892D-87EECFCBD56D}"/>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a:extLst>
              <a:ext uri="{FF2B5EF4-FFF2-40B4-BE49-F238E27FC236}">
                <a16:creationId xmlns:a16="http://schemas.microsoft.com/office/drawing/2014/main" id="{DD4FBE2B-C578-BA0A-9D09-2518927E4483}"/>
              </a:ext>
            </a:extLst>
          </p:cNvPr>
          <p:cNvSpPr/>
          <p:nvPr/>
        </p:nvSpPr>
        <p:spPr>
          <a:xfrm>
            <a:off x="4701654" y="102358"/>
            <a:ext cx="1678674" cy="342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423;p35">
            <a:extLst>
              <a:ext uri="{FF2B5EF4-FFF2-40B4-BE49-F238E27FC236}">
                <a16:creationId xmlns:a16="http://schemas.microsoft.com/office/drawing/2014/main" id="{C548E185-58F9-7F59-CB1C-EB299FD04A93}"/>
              </a:ext>
            </a:extLst>
          </p:cNvPr>
          <p:cNvSpPr/>
          <p:nvPr/>
        </p:nvSpPr>
        <p:spPr>
          <a:xfrm rot="16200000">
            <a:off x="352901" y="4798955"/>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3;p35">
            <a:extLst>
              <a:ext uri="{FF2B5EF4-FFF2-40B4-BE49-F238E27FC236}">
                <a16:creationId xmlns:a16="http://schemas.microsoft.com/office/drawing/2014/main" id="{9038D258-B388-62CC-56E6-3C4CC2FAA3A0}"/>
              </a:ext>
            </a:extLst>
          </p:cNvPr>
          <p:cNvSpPr/>
          <p:nvPr/>
        </p:nvSpPr>
        <p:spPr>
          <a:xfrm rot="16200000">
            <a:off x="352901" y="4572681"/>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3;p35">
            <a:extLst>
              <a:ext uri="{FF2B5EF4-FFF2-40B4-BE49-F238E27FC236}">
                <a16:creationId xmlns:a16="http://schemas.microsoft.com/office/drawing/2014/main" id="{CD112EF7-5B16-A363-6D1F-75D9121E38B5}"/>
              </a:ext>
            </a:extLst>
          </p:cNvPr>
          <p:cNvSpPr/>
          <p:nvPr/>
        </p:nvSpPr>
        <p:spPr>
          <a:xfrm rot="16200000">
            <a:off x="352901" y="4323116"/>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Straight Connector 12">
            <a:extLst>
              <a:ext uri="{FF2B5EF4-FFF2-40B4-BE49-F238E27FC236}">
                <a16:creationId xmlns:a16="http://schemas.microsoft.com/office/drawing/2014/main" id="{7DB8E5F8-0598-2DF4-918D-63F50E26C392}"/>
              </a:ext>
            </a:extLst>
          </p:cNvPr>
          <p:cNvCxnSpPr>
            <a:cxnSpLocks/>
          </p:cNvCxnSpPr>
          <p:nvPr/>
        </p:nvCxnSpPr>
        <p:spPr>
          <a:xfrm>
            <a:off x="263137" y="3404331"/>
            <a:ext cx="0" cy="1489378"/>
          </a:xfrm>
          <a:prstGeom prst="line">
            <a:avLst/>
          </a:prstGeom>
          <a:ln w="12700">
            <a:solidFill>
              <a:srgbClr val="000E2F"/>
            </a:solidFill>
          </a:ln>
        </p:spPr>
        <p:style>
          <a:lnRef idx="1">
            <a:schemeClr val="accent1"/>
          </a:lnRef>
          <a:fillRef idx="0">
            <a:schemeClr val="accent1"/>
          </a:fillRef>
          <a:effectRef idx="0">
            <a:schemeClr val="accent1"/>
          </a:effectRef>
          <a:fontRef idx="minor">
            <a:schemeClr val="tx1"/>
          </a:fontRef>
        </p:style>
      </p:cxnSp>
      <p:sp>
        <p:nvSpPr>
          <p:cNvPr id="14" name="Google Shape;412;p34">
            <a:extLst>
              <a:ext uri="{FF2B5EF4-FFF2-40B4-BE49-F238E27FC236}">
                <a16:creationId xmlns:a16="http://schemas.microsoft.com/office/drawing/2014/main" id="{836CAAC5-732F-8632-EBA1-E38C9ABA1AAD}"/>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51364096-0832-79D5-7373-E3A78DB1CF2B}"/>
              </a:ext>
            </a:extLst>
          </p:cNvPr>
          <p:cNvSpPr txBox="1"/>
          <p:nvPr/>
        </p:nvSpPr>
        <p:spPr>
          <a:xfrm>
            <a:off x="853819" y="1573249"/>
            <a:ext cx="2163170" cy="523220"/>
          </a:xfrm>
          <a:prstGeom prst="rect">
            <a:avLst/>
          </a:prstGeom>
          <a:solidFill>
            <a:srgbClr val="000E2F"/>
          </a:solidFill>
          <a:ln w="38100">
            <a:solidFill>
              <a:srgbClr val="64C7C9"/>
            </a:solidFill>
          </a:ln>
        </p:spPr>
        <p:txBody>
          <a:bodyPr wrap="square" lIns="91440" tIns="45720" rIns="91440" bIns="45720" rtlCol="0" anchor="ctr">
            <a:spAutoFit/>
          </a:bodyPr>
          <a:lstStyle/>
          <a:p>
            <a:pPr algn="ctr"/>
            <a:r>
              <a:rPr lang="en-US">
                <a:solidFill>
                  <a:schemeClr val="bg1"/>
                </a:solidFill>
                <a:latin typeface="Prompt"/>
                <a:cs typeface="Prompt"/>
              </a:rPr>
              <a:t>Split total daily BUP into </a:t>
            </a:r>
            <a:r>
              <a:rPr lang="en-US" b="1">
                <a:solidFill>
                  <a:schemeClr val="bg1"/>
                </a:solidFill>
                <a:latin typeface="Prompt"/>
                <a:cs typeface="Prompt"/>
              </a:rPr>
              <a:t>q6-8hr</a:t>
            </a:r>
            <a:r>
              <a:rPr lang="en-US">
                <a:solidFill>
                  <a:schemeClr val="bg1"/>
                </a:solidFill>
                <a:latin typeface="Prompt"/>
                <a:cs typeface="Prompt"/>
              </a:rPr>
              <a:t> dosing</a:t>
            </a:r>
          </a:p>
        </p:txBody>
      </p:sp>
      <p:pic>
        <p:nvPicPr>
          <p:cNvPr id="7" name="Graphic 6" descr="Checkmark with solid fill">
            <a:extLst>
              <a:ext uri="{FF2B5EF4-FFF2-40B4-BE49-F238E27FC236}">
                <a16:creationId xmlns:a16="http://schemas.microsoft.com/office/drawing/2014/main" id="{3380DAE5-51F8-8317-0776-CD1C74FE5C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4873" y="864086"/>
            <a:ext cx="914401" cy="921203"/>
          </a:xfrm>
          <a:prstGeom prst="rect">
            <a:avLst/>
          </a:prstGeom>
        </p:spPr>
      </p:pic>
      <p:sp>
        <p:nvSpPr>
          <p:cNvPr id="18" name="TextBox 17">
            <a:extLst>
              <a:ext uri="{FF2B5EF4-FFF2-40B4-BE49-F238E27FC236}">
                <a16:creationId xmlns:a16="http://schemas.microsoft.com/office/drawing/2014/main" id="{85963A8A-6032-FFF8-D9A0-F32AF45E62C7}"/>
              </a:ext>
            </a:extLst>
          </p:cNvPr>
          <p:cNvSpPr txBox="1"/>
          <p:nvPr/>
        </p:nvSpPr>
        <p:spPr>
          <a:xfrm>
            <a:off x="5426171" y="4674393"/>
            <a:ext cx="3188497" cy="523220"/>
          </a:xfrm>
          <a:prstGeom prst="rect">
            <a:avLst/>
          </a:prstGeom>
          <a:noFill/>
        </p:spPr>
        <p:txBody>
          <a:bodyPr wrap="square" lIns="91440" tIns="45720" rIns="91440" bIns="45720" rtlCol="0" anchor="t">
            <a:spAutoFit/>
          </a:bodyPr>
          <a:lstStyle/>
          <a:p>
            <a:pPr algn="r"/>
            <a:r>
              <a:rPr lang="en-US" sz="700">
                <a:latin typeface="Archivo"/>
                <a:cs typeface="Archivo"/>
              </a:rPr>
              <a:t>Johnson R, et al. </a:t>
            </a:r>
            <a:r>
              <a:rPr lang="en-US" sz="700" i="1">
                <a:latin typeface="Archivo"/>
                <a:cs typeface="Archivo"/>
              </a:rPr>
              <a:t>J Pain Symptom Manage </a:t>
            </a:r>
            <a:r>
              <a:rPr lang="en-US" sz="700">
                <a:latin typeface="Archivo"/>
                <a:cs typeface="Archivo"/>
              </a:rPr>
              <a:t>2005; 29(3):297-326.</a:t>
            </a:r>
          </a:p>
          <a:p>
            <a:pPr algn="r"/>
            <a:r>
              <a:rPr lang="en-US" sz="700" b="0" i="0">
                <a:solidFill>
                  <a:srgbClr val="212121"/>
                </a:solidFill>
                <a:effectLst/>
                <a:latin typeface="Archivo"/>
                <a:cs typeface="Archivo"/>
              </a:rPr>
              <a:t>Terasaki D, </a:t>
            </a:r>
            <a:r>
              <a:rPr lang="en-US" sz="700">
                <a:solidFill>
                  <a:srgbClr val="212121"/>
                </a:solidFill>
                <a:latin typeface="Archivo"/>
                <a:cs typeface="Archivo"/>
              </a:rPr>
              <a:t>et al</a:t>
            </a:r>
            <a:r>
              <a:rPr lang="en-US" sz="700" b="0" i="0">
                <a:solidFill>
                  <a:srgbClr val="212121"/>
                </a:solidFill>
                <a:effectLst/>
                <a:latin typeface="Archivo"/>
                <a:cs typeface="Archivo"/>
              </a:rPr>
              <a:t>. </a:t>
            </a:r>
            <a:r>
              <a:rPr lang="en-US" sz="700" b="0" i="1">
                <a:solidFill>
                  <a:srgbClr val="212121"/>
                </a:solidFill>
                <a:effectLst/>
                <a:latin typeface="Archivo"/>
                <a:cs typeface="Archivo"/>
              </a:rPr>
              <a:t>Addiction</a:t>
            </a:r>
            <a:r>
              <a:rPr lang="en-US" sz="700" b="0" i="0">
                <a:solidFill>
                  <a:srgbClr val="212121"/>
                </a:solidFill>
                <a:effectLst/>
                <a:latin typeface="Archivo"/>
                <a:cs typeface="Archivo"/>
              </a:rPr>
              <a:t>. 2024;119(12):2044-2047.</a:t>
            </a:r>
          </a:p>
          <a:p>
            <a:pPr algn="r"/>
            <a:r>
              <a:rPr lang="en-US" sz="700" b="0" i="0">
                <a:solidFill>
                  <a:srgbClr val="1B1B1B"/>
                </a:solidFill>
                <a:effectLst/>
                <a:latin typeface="Archivo"/>
                <a:cs typeface="Archivo"/>
              </a:rPr>
              <a:t>Sandhu S, Calcaterra SL. </a:t>
            </a:r>
            <a:r>
              <a:rPr lang="en-US" sz="700" b="0" i="1">
                <a:solidFill>
                  <a:srgbClr val="1B1B1B"/>
                </a:solidFill>
                <a:effectLst/>
                <a:latin typeface="Archivo"/>
                <a:cs typeface="Archivo"/>
              </a:rPr>
              <a:t>NEJM Evid</a:t>
            </a:r>
            <a:r>
              <a:rPr lang="en-US" sz="700" b="0" i="0">
                <a:solidFill>
                  <a:srgbClr val="1B1B1B"/>
                </a:solidFill>
                <a:effectLst/>
                <a:latin typeface="Archivo"/>
                <a:cs typeface="Archivo"/>
              </a:rPr>
              <a:t>. 2024;3(5):EVIDccon2300275.</a:t>
            </a:r>
            <a:endParaRPr lang="en-US" sz="700">
              <a:latin typeface="Archivo"/>
              <a:cs typeface="Archivo"/>
            </a:endParaRPr>
          </a:p>
          <a:p>
            <a:pPr algn="r"/>
            <a:endParaRPr lang="en-US" sz="700">
              <a:latin typeface="Archivo" panose="020B0604020202020204" charset="0"/>
              <a:cs typeface="Archivo" panose="020B0604020202020204" charset="0"/>
            </a:endParaRPr>
          </a:p>
        </p:txBody>
      </p:sp>
    </p:spTree>
    <p:extLst>
      <p:ext uri="{BB962C8B-B14F-4D97-AF65-F5344CB8AC3E}">
        <p14:creationId xmlns:p14="http://schemas.microsoft.com/office/powerpoint/2010/main" val="3659892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04BB86AF-030A-628F-10D1-04809E2A3EFC}"/>
            </a:ext>
          </a:extLst>
        </p:cNvPr>
        <p:cNvGrpSpPr/>
        <p:nvPr/>
      </p:nvGrpSpPr>
      <p:grpSpPr>
        <a:xfrm>
          <a:off x="0" y="0"/>
          <a:ext cx="0" cy="0"/>
          <a:chOff x="0" y="0"/>
          <a:chExt cx="0" cy="0"/>
        </a:xfrm>
      </p:grpSpPr>
      <p:sp>
        <p:nvSpPr>
          <p:cNvPr id="462" name="Google Shape;462;p37">
            <a:extLst>
              <a:ext uri="{FF2B5EF4-FFF2-40B4-BE49-F238E27FC236}">
                <a16:creationId xmlns:a16="http://schemas.microsoft.com/office/drawing/2014/main" id="{743D0F1D-47F4-F50A-1DBE-F21CA1B4A557}"/>
              </a:ext>
            </a:extLst>
          </p:cNvPr>
          <p:cNvSpPr txBox="1">
            <a:spLocks noGrp="1"/>
          </p:cNvSpPr>
          <p:nvPr>
            <p:ph type="title"/>
          </p:nvPr>
        </p:nvSpPr>
        <p:spPr>
          <a:xfrm>
            <a:off x="672232" y="445025"/>
            <a:ext cx="7704000" cy="572700"/>
          </a:xfrm>
          <a:prstGeom prst="rect">
            <a:avLst/>
          </a:prstGeom>
        </p:spPr>
        <p:txBody>
          <a:bodyPr spcFirstLastPara="1" wrap="square" lIns="91425" tIns="91425" rIns="91425" bIns="91425" anchor="t" anchorCtr="0">
            <a:noAutofit/>
          </a:bodyPr>
          <a:lstStyle/>
          <a:p>
            <a:r>
              <a:rPr lang="en"/>
              <a:t>Treatment Options</a:t>
            </a:r>
            <a:endParaRPr lang="en-US"/>
          </a:p>
        </p:txBody>
      </p:sp>
      <p:grpSp>
        <p:nvGrpSpPr>
          <p:cNvPr id="469" name="Google Shape;469;p37">
            <a:extLst>
              <a:ext uri="{FF2B5EF4-FFF2-40B4-BE49-F238E27FC236}">
                <a16:creationId xmlns:a16="http://schemas.microsoft.com/office/drawing/2014/main" id="{C45D8EB5-D899-045B-8E22-D5D8F6B77740}"/>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0A7C1C27-2213-81C6-16C7-4928463556D0}"/>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1404735A-289E-BCA7-452F-CDA7A2CDA67D}"/>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664AAA67-478F-A67B-B294-F5B2F5331299}"/>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78062134-6711-E874-8E76-8D03C734F0DE}"/>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27B09775-41F4-B495-2A1B-5A4651721ACC}"/>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10A2896C-FF45-DFAB-6CC4-30B96FD40C74}"/>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
        <p:nvSpPr>
          <p:cNvPr id="3" name="Text Placeholder 2">
            <a:extLst>
              <a:ext uri="{FF2B5EF4-FFF2-40B4-BE49-F238E27FC236}">
                <a16:creationId xmlns:a16="http://schemas.microsoft.com/office/drawing/2014/main" id="{C6F7AD28-C611-313C-D14C-9BC92D299F4C}"/>
              </a:ext>
            </a:extLst>
          </p:cNvPr>
          <p:cNvSpPr txBox="1">
            <a:spLocks/>
          </p:cNvSpPr>
          <p:nvPr/>
        </p:nvSpPr>
        <p:spPr>
          <a:xfrm>
            <a:off x="598862" y="1141851"/>
            <a:ext cx="5072255" cy="34308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1pPr>
            <a:lvl2pPr marL="914400" marR="0" lvl="1"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2pPr>
            <a:lvl3pPr marL="1371600" marR="0" lvl="2"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3pPr>
            <a:lvl4pPr marL="1828800" marR="0" lvl="3"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4pPr>
            <a:lvl5pPr marL="2286000" marR="0" lvl="4"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5pPr>
            <a:lvl6pPr marL="2743200" marR="0" lvl="5"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6pPr>
            <a:lvl7pPr marL="3200400" marR="0" lvl="6"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7pPr>
            <a:lvl8pPr marL="3657600" marR="0" lvl="7"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8pPr>
            <a:lvl9pPr marL="4114800" marR="0" lvl="8"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9pPr>
          </a:lstStyle>
          <a:p>
            <a:pPr>
              <a:lnSpc>
                <a:spcPct val="150000"/>
              </a:lnSpc>
              <a:buFont typeface="Arial"/>
              <a:buChar char="•"/>
            </a:pPr>
            <a:r>
              <a:rPr lang="en-US" sz="1600">
                <a:solidFill>
                  <a:srgbClr val="232323"/>
                </a:solidFill>
                <a:ea typeface="Noto Sans"/>
                <a:cs typeface="Noto Sans"/>
              </a:rPr>
              <a:t>Patients on MOUD should be considered </a:t>
            </a:r>
            <a:r>
              <a:rPr lang="en-US" sz="1600" b="1">
                <a:solidFill>
                  <a:srgbClr val="232323"/>
                </a:solidFill>
                <a:ea typeface="Noto Sans"/>
                <a:cs typeface="Noto Sans"/>
              </a:rPr>
              <a:t>opioid-tolerant </a:t>
            </a:r>
            <a:r>
              <a:rPr lang="en-US" sz="1600">
                <a:solidFill>
                  <a:srgbClr val="232323"/>
                </a:solidFill>
                <a:ea typeface="Noto Sans"/>
                <a:cs typeface="Noto Sans"/>
              </a:rPr>
              <a:t>at baseline; MOUD does not provide adequate analgesia with once daily dosing</a:t>
            </a:r>
          </a:p>
          <a:p>
            <a:pPr>
              <a:lnSpc>
                <a:spcPct val="150000"/>
              </a:lnSpc>
              <a:buFont typeface="Arial"/>
              <a:buChar char="•"/>
            </a:pPr>
            <a:r>
              <a:rPr lang="en-US" sz="1600">
                <a:solidFill>
                  <a:srgbClr val="232323"/>
                </a:solidFill>
                <a:ea typeface="Noto Sans"/>
                <a:cs typeface="Noto Sans"/>
              </a:rPr>
              <a:t>MOUD with dose splitting alone may not adequately</a:t>
            </a:r>
            <a:r>
              <a:rPr lang="en-US" sz="1600" b="1">
                <a:solidFill>
                  <a:srgbClr val="232323"/>
                </a:solidFill>
                <a:ea typeface="Noto Sans"/>
                <a:cs typeface="Noto Sans"/>
              </a:rPr>
              <a:t> </a:t>
            </a:r>
            <a:r>
              <a:rPr lang="en-US" sz="1600">
                <a:solidFill>
                  <a:srgbClr val="232323"/>
                </a:solidFill>
                <a:ea typeface="Noto Sans"/>
                <a:cs typeface="Noto Sans"/>
              </a:rPr>
              <a:t>manage severe, acute pain </a:t>
            </a:r>
          </a:p>
          <a:p>
            <a:pPr>
              <a:lnSpc>
                <a:spcPct val="150000"/>
              </a:lnSpc>
              <a:buFont typeface="Arial"/>
              <a:buChar char="•"/>
            </a:pPr>
            <a:r>
              <a:rPr lang="en-US" sz="1600">
                <a:solidFill>
                  <a:srgbClr val="232323"/>
                </a:solidFill>
                <a:ea typeface="Noto Sans"/>
                <a:cs typeface="Noto Sans"/>
              </a:rPr>
              <a:t>When choosing an opioid agonist to add consider:</a:t>
            </a:r>
          </a:p>
          <a:p>
            <a:pPr marL="895350" lvl="1" indent="-285750" algn="l">
              <a:lnSpc>
                <a:spcPct val="150000"/>
              </a:lnSpc>
              <a:buFont typeface="Arial"/>
              <a:buChar char="•"/>
            </a:pPr>
            <a:r>
              <a:rPr lang="en-US" sz="1600">
                <a:solidFill>
                  <a:srgbClr val="232323"/>
                </a:solidFill>
                <a:ea typeface="Noto Sans"/>
                <a:cs typeface="Noto Sans"/>
              </a:rPr>
              <a:t>Formulation (extended vs. immediate)</a:t>
            </a:r>
          </a:p>
          <a:p>
            <a:pPr marL="895350" lvl="1" indent="-285750" algn="l">
              <a:lnSpc>
                <a:spcPct val="150000"/>
              </a:lnSpc>
              <a:buFont typeface="Arial"/>
              <a:buChar char="•"/>
            </a:pPr>
            <a:r>
              <a:rPr lang="en-US" sz="1600">
                <a:solidFill>
                  <a:srgbClr val="232323"/>
                </a:solidFill>
                <a:ea typeface="Noto Sans"/>
                <a:cs typeface="Noto Sans"/>
              </a:rPr>
              <a:t>Mu opioid receptor affinity </a:t>
            </a:r>
          </a:p>
        </p:txBody>
      </p:sp>
      <p:sp>
        <p:nvSpPr>
          <p:cNvPr id="2" name="Google Shape;887;p52">
            <a:extLst>
              <a:ext uri="{FF2B5EF4-FFF2-40B4-BE49-F238E27FC236}">
                <a16:creationId xmlns:a16="http://schemas.microsoft.com/office/drawing/2014/main" id="{63E1C2D9-91A4-9BF1-B4D2-D918BD1C9BE3}"/>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8;p52">
            <a:extLst>
              <a:ext uri="{FF2B5EF4-FFF2-40B4-BE49-F238E27FC236}">
                <a16:creationId xmlns:a16="http://schemas.microsoft.com/office/drawing/2014/main" id="{C896C492-C7EB-978C-C0B8-1BA71D4CEA19}"/>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89;p52">
            <a:extLst>
              <a:ext uri="{FF2B5EF4-FFF2-40B4-BE49-F238E27FC236}">
                <a16:creationId xmlns:a16="http://schemas.microsoft.com/office/drawing/2014/main" id="{3A6829A8-94A4-0D90-F8E7-8C1547DE295E}"/>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90;p52">
            <a:extLst>
              <a:ext uri="{FF2B5EF4-FFF2-40B4-BE49-F238E27FC236}">
                <a16:creationId xmlns:a16="http://schemas.microsoft.com/office/drawing/2014/main" id="{54FAD447-2A47-3421-1EE8-7E67FD77B921}"/>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30D2C591-74BF-7F57-F164-5B60F6273CF2}"/>
              </a:ext>
            </a:extLst>
          </p:cNvPr>
          <p:cNvSpPr/>
          <p:nvPr/>
        </p:nvSpPr>
        <p:spPr>
          <a:xfrm>
            <a:off x="4701654" y="102358"/>
            <a:ext cx="1678674" cy="342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23;p35">
            <a:extLst>
              <a:ext uri="{FF2B5EF4-FFF2-40B4-BE49-F238E27FC236}">
                <a16:creationId xmlns:a16="http://schemas.microsoft.com/office/drawing/2014/main" id="{CD553A1D-6A2B-A964-DC53-0C39E043A53E}"/>
              </a:ext>
            </a:extLst>
          </p:cNvPr>
          <p:cNvSpPr/>
          <p:nvPr/>
        </p:nvSpPr>
        <p:spPr>
          <a:xfrm rot="16200000">
            <a:off x="352901" y="4798955"/>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3;p35">
            <a:extLst>
              <a:ext uri="{FF2B5EF4-FFF2-40B4-BE49-F238E27FC236}">
                <a16:creationId xmlns:a16="http://schemas.microsoft.com/office/drawing/2014/main" id="{037FB674-FF4C-D5FE-F0CA-4E13CBCC7535}"/>
              </a:ext>
            </a:extLst>
          </p:cNvPr>
          <p:cNvSpPr/>
          <p:nvPr/>
        </p:nvSpPr>
        <p:spPr>
          <a:xfrm rot="16200000">
            <a:off x="352901" y="4572681"/>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3;p35">
            <a:extLst>
              <a:ext uri="{FF2B5EF4-FFF2-40B4-BE49-F238E27FC236}">
                <a16:creationId xmlns:a16="http://schemas.microsoft.com/office/drawing/2014/main" id="{650F9E0E-AA77-3213-A4C2-29D3F2833C46}"/>
              </a:ext>
            </a:extLst>
          </p:cNvPr>
          <p:cNvSpPr/>
          <p:nvPr/>
        </p:nvSpPr>
        <p:spPr>
          <a:xfrm rot="16200000">
            <a:off x="352901" y="4323116"/>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Straight Connector 11">
            <a:extLst>
              <a:ext uri="{FF2B5EF4-FFF2-40B4-BE49-F238E27FC236}">
                <a16:creationId xmlns:a16="http://schemas.microsoft.com/office/drawing/2014/main" id="{F8EDDFFC-08E5-C796-463B-B2B437B64D64}"/>
              </a:ext>
            </a:extLst>
          </p:cNvPr>
          <p:cNvCxnSpPr>
            <a:cxnSpLocks/>
          </p:cNvCxnSpPr>
          <p:nvPr/>
        </p:nvCxnSpPr>
        <p:spPr>
          <a:xfrm>
            <a:off x="263137" y="3404331"/>
            <a:ext cx="0" cy="1489378"/>
          </a:xfrm>
          <a:prstGeom prst="line">
            <a:avLst/>
          </a:prstGeom>
          <a:ln w="12700">
            <a:solidFill>
              <a:srgbClr val="000E2F"/>
            </a:solidFill>
          </a:ln>
        </p:spPr>
        <p:style>
          <a:lnRef idx="1">
            <a:schemeClr val="accent1"/>
          </a:lnRef>
          <a:fillRef idx="0">
            <a:schemeClr val="accent1"/>
          </a:fillRef>
          <a:effectRef idx="0">
            <a:schemeClr val="accent1"/>
          </a:effectRef>
          <a:fontRef idx="minor">
            <a:schemeClr val="tx1"/>
          </a:fontRef>
        </p:style>
      </p:cxnSp>
      <p:sp>
        <p:nvSpPr>
          <p:cNvPr id="14" name="Google Shape;412;p34">
            <a:extLst>
              <a:ext uri="{FF2B5EF4-FFF2-40B4-BE49-F238E27FC236}">
                <a16:creationId xmlns:a16="http://schemas.microsoft.com/office/drawing/2014/main" id="{BCD94FCA-7ECB-33BB-B7E8-FFA4A4EF3B6F}"/>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8CB547F7-4A55-B03F-3333-4BA849FDBEA9}"/>
              </a:ext>
            </a:extLst>
          </p:cNvPr>
          <p:cNvSpPr txBox="1"/>
          <p:nvPr/>
        </p:nvSpPr>
        <p:spPr>
          <a:xfrm>
            <a:off x="5772104" y="2310140"/>
            <a:ext cx="2163170" cy="523220"/>
          </a:xfrm>
          <a:prstGeom prst="rect">
            <a:avLst/>
          </a:prstGeom>
          <a:solidFill>
            <a:srgbClr val="000E2F"/>
          </a:solidFill>
          <a:ln w="38100">
            <a:solidFill>
              <a:srgbClr val="64C7C9"/>
            </a:solidFill>
          </a:ln>
        </p:spPr>
        <p:txBody>
          <a:bodyPr wrap="square" rtlCol="0" anchor="ctr">
            <a:spAutoFit/>
          </a:bodyPr>
          <a:lstStyle/>
          <a:p>
            <a:pPr algn="ctr"/>
            <a:r>
              <a:rPr lang="en-US" b="1">
                <a:solidFill>
                  <a:schemeClr val="bg1"/>
                </a:solidFill>
                <a:latin typeface="Prompt" panose="00000500000000000000" pitchFamily="2" charset="-34"/>
                <a:cs typeface="Prompt" panose="00000500000000000000" pitchFamily="2" charset="-34"/>
              </a:rPr>
              <a:t>Add</a:t>
            </a:r>
            <a:r>
              <a:rPr lang="en-US">
                <a:solidFill>
                  <a:schemeClr val="bg1"/>
                </a:solidFill>
                <a:latin typeface="Prompt" panose="00000500000000000000" pitchFamily="2" charset="-34"/>
                <a:cs typeface="Prompt" panose="00000500000000000000" pitchFamily="2" charset="-34"/>
              </a:rPr>
              <a:t> full mu opioid agonist as needed</a:t>
            </a:r>
          </a:p>
        </p:txBody>
      </p:sp>
      <p:pic>
        <p:nvPicPr>
          <p:cNvPr id="9" name="Graphic 8" descr="Checkmark with solid fill">
            <a:extLst>
              <a:ext uri="{FF2B5EF4-FFF2-40B4-BE49-F238E27FC236}">
                <a16:creationId xmlns:a16="http://schemas.microsoft.com/office/drawing/2014/main" id="{34FB2546-527A-31EF-9D12-66EA3F2233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78073" y="1667885"/>
            <a:ext cx="914401" cy="921203"/>
          </a:xfrm>
          <a:prstGeom prst="rect">
            <a:avLst/>
          </a:prstGeom>
        </p:spPr>
      </p:pic>
      <p:sp>
        <p:nvSpPr>
          <p:cNvPr id="16" name="TextBox 15">
            <a:extLst>
              <a:ext uri="{FF2B5EF4-FFF2-40B4-BE49-F238E27FC236}">
                <a16:creationId xmlns:a16="http://schemas.microsoft.com/office/drawing/2014/main" id="{5A326B99-C436-B89D-ED01-B2571B96F786}"/>
              </a:ext>
            </a:extLst>
          </p:cNvPr>
          <p:cNvSpPr txBox="1"/>
          <p:nvPr/>
        </p:nvSpPr>
        <p:spPr>
          <a:xfrm>
            <a:off x="5884369" y="4894699"/>
            <a:ext cx="2736376" cy="200055"/>
          </a:xfrm>
          <a:prstGeom prst="rect">
            <a:avLst/>
          </a:prstGeom>
          <a:noFill/>
        </p:spPr>
        <p:txBody>
          <a:bodyPr wrap="square" lIns="91440" tIns="45720" rIns="91440" bIns="45720" rtlCol="0" anchor="t">
            <a:spAutoFit/>
          </a:bodyPr>
          <a:lstStyle/>
          <a:p>
            <a:r>
              <a:rPr lang="en-US" sz="700">
                <a:latin typeface="Archivo"/>
                <a:cs typeface="Archivo"/>
              </a:rPr>
              <a:t>Johnson R, et al. </a:t>
            </a:r>
            <a:r>
              <a:rPr lang="en-US" sz="700" i="1">
                <a:latin typeface="Archivo"/>
                <a:cs typeface="Archivo"/>
              </a:rPr>
              <a:t>J Pain Symptom Manage </a:t>
            </a:r>
            <a:r>
              <a:rPr lang="en-US" sz="700">
                <a:latin typeface="Archivo"/>
                <a:cs typeface="Archivo"/>
              </a:rPr>
              <a:t>2005; 29(3):297-326.</a:t>
            </a:r>
          </a:p>
        </p:txBody>
      </p:sp>
    </p:spTree>
    <p:extLst>
      <p:ext uri="{BB962C8B-B14F-4D97-AF65-F5344CB8AC3E}">
        <p14:creationId xmlns:p14="http://schemas.microsoft.com/office/powerpoint/2010/main" val="1640216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11817A-C4FF-F7F0-D7FD-6CDAC576E0BC}"/>
              </a:ext>
            </a:extLst>
          </p:cNvPr>
          <p:cNvSpPr>
            <a:spLocks noGrp="1"/>
          </p:cNvSpPr>
          <p:nvPr>
            <p:ph type="title"/>
          </p:nvPr>
        </p:nvSpPr>
        <p:spPr>
          <a:xfrm>
            <a:off x="1785295" y="1141184"/>
            <a:ext cx="5573409" cy="2861131"/>
          </a:xfrm>
          <a:solidFill>
            <a:srgbClr val="98D7D8"/>
          </a:solidFill>
          <a:ln w="76200">
            <a:solidFill>
              <a:srgbClr val="000E2F"/>
            </a:solidFill>
          </a:ln>
        </p:spPr>
        <p:txBody>
          <a:bodyPr spcFirstLastPara="1" wrap="square" lIns="91425" tIns="91425" rIns="91425" bIns="91425" anchor="ctr" anchorCtr="0">
            <a:noAutofit/>
          </a:bodyPr>
          <a:lstStyle/>
          <a:p>
            <a:pPr algn="ctr"/>
            <a:r>
              <a:rPr lang="en-US" sz="2400">
                <a:solidFill>
                  <a:srgbClr val="000E2F"/>
                </a:solidFill>
              </a:rPr>
              <a:t>Extended-release formulations are NOT ideal for management of acute pain</a:t>
            </a:r>
            <a:br>
              <a:rPr lang="en-US" sz="2400"/>
            </a:br>
            <a:endParaRPr lang="en-US" sz="2400">
              <a:solidFill>
                <a:srgbClr val="000E2F"/>
              </a:solidFill>
            </a:endParaRPr>
          </a:p>
          <a:p>
            <a:pPr algn="ctr"/>
            <a:r>
              <a:rPr lang="en-US" sz="2400">
                <a:solidFill>
                  <a:srgbClr val="000E2F"/>
                </a:solidFill>
              </a:rPr>
              <a:t>Immediate-release, short acting, full agonist opioids are </a:t>
            </a:r>
            <a:r>
              <a:rPr lang="en-US" sz="2400" u="sng">
                <a:solidFill>
                  <a:srgbClr val="000E2F"/>
                </a:solidFill>
              </a:rPr>
              <a:t>preferred</a:t>
            </a:r>
            <a:r>
              <a:rPr lang="en-US" sz="2400">
                <a:solidFill>
                  <a:srgbClr val="000E2F"/>
                </a:solidFill>
              </a:rPr>
              <a:t>!</a:t>
            </a:r>
          </a:p>
        </p:txBody>
      </p:sp>
      <p:sp>
        <p:nvSpPr>
          <p:cNvPr id="7" name="Google Shape;471;p37">
            <a:extLst>
              <a:ext uri="{FF2B5EF4-FFF2-40B4-BE49-F238E27FC236}">
                <a16:creationId xmlns:a16="http://schemas.microsoft.com/office/drawing/2014/main" id="{1B4A5E6C-005B-7DEC-1CB9-5B2FDC0CFA10}"/>
              </a:ext>
            </a:extLst>
          </p:cNvPr>
          <p:cNvSpPr/>
          <p:nvPr/>
        </p:nvSpPr>
        <p:spPr>
          <a:xfrm flipH="1">
            <a:off x="720919" y="633582"/>
            <a:ext cx="847964" cy="421543"/>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4;p37">
            <a:extLst>
              <a:ext uri="{FF2B5EF4-FFF2-40B4-BE49-F238E27FC236}">
                <a16:creationId xmlns:a16="http://schemas.microsoft.com/office/drawing/2014/main" id="{2158A15E-CEB6-FBBF-726C-A187D4059657}"/>
              </a:ext>
            </a:extLst>
          </p:cNvPr>
          <p:cNvSpPr/>
          <p:nvPr/>
        </p:nvSpPr>
        <p:spPr>
          <a:xfrm rot="19840846" flipH="1">
            <a:off x="361239" y="282357"/>
            <a:ext cx="538444" cy="266665"/>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32;p35">
            <a:extLst>
              <a:ext uri="{FF2B5EF4-FFF2-40B4-BE49-F238E27FC236}">
                <a16:creationId xmlns:a16="http://schemas.microsoft.com/office/drawing/2014/main" id="{CD9C023F-351D-7AFE-84E2-6DC4B23EF8CF}"/>
              </a:ext>
            </a:extLst>
          </p:cNvPr>
          <p:cNvSpPr/>
          <p:nvPr/>
        </p:nvSpPr>
        <p:spPr>
          <a:xfrm rot="10800000">
            <a:off x="7705663" y="3697075"/>
            <a:ext cx="1446483" cy="1446434"/>
          </a:xfrm>
          <a:custGeom>
            <a:avLst/>
            <a:gdLst/>
            <a:ahLst/>
            <a:cxnLst/>
            <a:rect l="l" t="t" r="r" b="b"/>
            <a:pathLst>
              <a:path w="29849" h="29848" extrusionOk="0">
                <a:moveTo>
                  <a:pt x="1" y="1"/>
                </a:moveTo>
                <a:lnTo>
                  <a:pt x="1" y="29848"/>
                </a:lnTo>
                <a:cubicBezTo>
                  <a:pt x="16486" y="29848"/>
                  <a:pt x="29848" y="16486"/>
                  <a:pt x="29848" y="1"/>
                </a:cubicBezTo>
                <a:close/>
              </a:path>
            </a:pathLst>
          </a:custGeom>
          <a:solidFill>
            <a:srgbClr val="EE6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887;p52">
            <a:extLst>
              <a:ext uri="{FF2B5EF4-FFF2-40B4-BE49-F238E27FC236}">
                <a16:creationId xmlns:a16="http://schemas.microsoft.com/office/drawing/2014/main" id="{973B241D-3DAA-4B9F-73C2-0489389169A9}"/>
              </a:ext>
            </a:extLst>
          </p:cNvPr>
          <p:cNvSpPr/>
          <p:nvPr/>
        </p:nvSpPr>
        <p:spPr>
          <a:xfrm>
            <a:off x="7850480" y="274302"/>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88;p52">
            <a:extLst>
              <a:ext uri="{FF2B5EF4-FFF2-40B4-BE49-F238E27FC236}">
                <a16:creationId xmlns:a16="http://schemas.microsoft.com/office/drawing/2014/main" id="{79412505-D1AE-C4F5-52C5-474795FE06D0}"/>
              </a:ext>
            </a:extLst>
          </p:cNvPr>
          <p:cNvSpPr/>
          <p:nvPr/>
        </p:nvSpPr>
        <p:spPr>
          <a:xfrm>
            <a:off x="8110639" y="14990"/>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9;p52">
            <a:extLst>
              <a:ext uri="{FF2B5EF4-FFF2-40B4-BE49-F238E27FC236}">
                <a16:creationId xmlns:a16="http://schemas.microsoft.com/office/drawing/2014/main" id="{6F952CBC-2D2B-53C7-83DC-CD34B667EFF1}"/>
              </a:ext>
            </a:extLst>
          </p:cNvPr>
          <p:cNvSpPr/>
          <p:nvPr/>
        </p:nvSpPr>
        <p:spPr>
          <a:xfrm>
            <a:off x="8370576" y="274302"/>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90;p52">
            <a:extLst>
              <a:ext uri="{FF2B5EF4-FFF2-40B4-BE49-F238E27FC236}">
                <a16:creationId xmlns:a16="http://schemas.microsoft.com/office/drawing/2014/main" id="{E7F76593-A5D3-B95A-2B11-FE0BE93D735F}"/>
              </a:ext>
            </a:extLst>
          </p:cNvPr>
          <p:cNvSpPr/>
          <p:nvPr/>
        </p:nvSpPr>
        <p:spPr>
          <a:xfrm>
            <a:off x="8630958" y="14990"/>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3;p35">
            <a:extLst>
              <a:ext uri="{FF2B5EF4-FFF2-40B4-BE49-F238E27FC236}">
                <a16:creationId xmlns:a16="http://schemas.microsoft.com/office/drawing/2014/main" id="{4FEF3CF2-11E8-817E-3E59-65D5D4C71AF3}"/>
              </a:ext>
            </a:extLst>
          </p:cNvPr>
          <p:cNvSpPr/>
          <p:nvPr/>
        </p:nvSpPr>
        <p:spPr>
          <a:xfrm>
            <a:off x="585840" y="4834931"/>
            <a:ext cx="64422" cy="64422"/>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4;p35">
            <a:extLst>
              <a:ext uri="{FF2B5EF4-FFF2-40B4-BE49-F238E27FC236}">
                <a16:creationId xmlns:a16="http://schemas.microsoft.com/office/drawing/2014/main" id="{4276317D-D8B0-4B3E-1BA4-9EB1E92E7539}"/>
              </a:ext>
            </a:extLst>
          </p:cNvPr>
          <p:cNvSpPr/>
          <p:nvPr/>
        </p:nvSpPr>
        <p:spPr>
          <a:xfrm>
            <a:off x="752481" y="4834931"/>
            <a:ext cx="64422" cy="64422"/>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5;p35">
            <a:extLst>
              <a:ext uri="{FF2B5EF4-FFF2-40B4-BE49-F238E27FC236}">
                <a16:creationId xmlns:a16="http://schemas.microsoft.com/office/drawing/2014/main" id="{6BB8561A-EAD1-0CED-6F92-B30C935D64E2}"/>
              </a:ext>
            </a:extLst>
          </p:cNvPr>
          <p:cNvSpPr/>
          <p:nvPr/>
        </p:nvSpPr>
        <p:spPr>
          <a:xfrm>
            <a:off x="927632" y="4834931"/>
            <a:ext cx="64692" cy="64422"/>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26;p35">
            <a:extLst>
              <a:ext uri="{FF2B5EF4-FFF2-40B4-BE49-F238E27FC236}">
                <a16:creationId xmlns:a16="http://schemas.microsoft.com/office/drawing/2014/main" id="{D3FF032F-65E2-7D8E-41A7-F17FE99E08B2}"/>
              </a:ext>
            </a:extLst>
          </p:cNvPr>
          <p:cNvSpPr/>
          <p:nvPr/>
        </p:nvSpPr>
        <p:spPr>
          <a:xfrm>
            <a:off x="585840" y="4761748"/>
            <a:ext cx="1052541" cy="10974"/>
          </a:xfrm>
          <a:custGeom>
            <a:avLst/>
            <a:gdLst/>
            <a:ahLst/>
            <a:cxnLst/>
            <a:rect l="l" t="t" r="r" b="b"/>
            <a:pathLst>
              <a:path w="58507" h="610" extrusionOk="0">
                <a:moveTo>
                  <a:pt x="0" y="0"/>
                </a:moveTo>
                <a:lnTo>
                  <a:pt x="0" y="610"/>
                </a:lnTo>
                <a:lnTo>
                  <a:pt x="58506" y="610"/>
                </a:lnTo>
                <a:lnTo>
                  <a:pt x="58506"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8F052255-236D-928A-EC1B-367B2DD4B13A}"/>
              </a:ext>
            </a:extLst>
          </p:cNvPr>
          <p:cNvSpPr txBox="1"/>
          <p:nvPr/>
        </p:nvSpPr>
        <p:spPr>
          <a:xfrm>
            <a:off x="5494193" y="4899353"/>
            <a:ext cx="3126891" cy="200055"/>
          </a:xfrm>
          <a:prstGeom prst="rect">
            <a:avLst/>
          </a:prstGeom>
          <a:noFill/>
        </p:spPr>
        <p:txBody>
          <a:bodyPr wrap="square" lIns="91440" tIns="45720" rIns="91440" bIns="45720" rtlCol="0" anchor="t">
            <a:spAutoFit/>
          </a:bodyPr>
          <a:lstStyle/>
          <a:p>
            <a:pPr algn="r"/>
            <a:r>
              <a:rPr lang="en-US" sz="700" b="0" i="0">
                <a:solidFill>
                  <a:srgbClr val="1B1B1B"/>
                </a:solidFill>
                <a:effectLst/>
                <a:latin typeface="Archivo"/>
                <a:cs typeface="Archivo"/>
              </a:rPr>
              <a:t>Alford DP, </a:t>
            </a:r>
            <a:r>
              <a:rPr lang="en-US" sz="700">
                <a:solidFill>
                  <a:srgbClr val="1B1B1B"/>
                </a:solidFill>
                <a:latin typeface="Archivo"/>
                <a:cs typeface="Archivo"/>
              </a:rPr>
              <a:t>et al</a:t>
            </a:r>
            <a:r>
              <a:rPr lang="en-US" sz="700" b="0" i="0">
                <a:solidFill>
                  <a:srgbClr val="1B1B1B"/>
                </a:solidFill>
                <a:effectLst/>
                <a:latin typeface="Archivo"/>
                <a:cs typeface="Archivo"/>
              </a:rPr>
              <a:t>. </a:t>
            </a:r>
            <a:r>
              <a:rPr lang="en-US" sz="700" b="0" i="1">
                <a:solidFill>
                  <a:srgbClr val="1B1B1B"/>
                </a:solidFill>
                <a:effectLst/>
                <a:latin typeface="Archivo"/>
                <a:cs typeface="Archivo"/>
              </a:rPr>
              <a:t>Ann Intern Med</a:t>
            </a:r>
            <a:r>
              <a:rPr lang="en-US" sz="700" b="0" i="0">
                <a:solidFill>
                  <a:srgbClr val="1B1B1B"/>
                </a:solidFill>
                <a:effectLst/>
                <a:latin typeface="Archivo"/>
                <a:cs typeface="Archivo"/>
              </a:rPr>
              <a:t>. 2006;144(2):127-134.</a:t>
            </a:r>
            <a:endParaRPr lang="en-US" sz="700">
              <a:latin typeface="Archivo"/>
              <a:cs typeface="Archivo"/>
            </a:endParaRPr>
          </a:p>
        </p:txBody>
      </p:sp>
    </p:spTree>
    <p:extLst>
      <p:ext uri="{BB962C8B-B14F-4D97-AF65-F5344CB8AC3E}">
        <p14:creationId xmlns:p14="http://schemas.microsoft.com/office/powerpoint/2010/main" val="1251970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DE6F-9910-D109-A1CA-69DBC8392B29}"/>
              </a:ext>
            </a:extLst>
          </p:cNvPr>
          <p:cNvSpPr>
            <a:spLocks noGrp="1"/>
          </p:cNvSpPr>
          <p:nvPr>
            <p:ph type="title"/>
          </p:nvPr>
        </p:nvSpPr>
        <p:spPr>
          <a:xfrm>
            <a:off x="733648" y="311428"/>
            <a:ext cx="7704000" cy="572700"/>
          </a:xfrm>
        </p:spPr>
        <p:txBody>
          <a:bodyPr/>
          <a:lstStyle/>
          <a:p>
            <a:r>
              <a:rPr lang="en-US">
                <a:solidFill>
                  <a:srgbClr val="000E2F"/>
                </a:solidFill>
              </a:rPr>
              <a:t>Receptor Binding Affinity </a:t>
            </a:r>
          </a:p>
        </p:txBody>
      </p:sp>
      <p:graphicFrame>
        <p:nvGraphicFramePr>
          <p:cNvPr id="7" name="Table 6">
            <a:extLst>
              <a:ext uri="{FF2B5EF4-FFF2-40B4-BE49-F238E27FC236}">
                <a16:creationId xmlns:a16="http://schemas.microsoft.com/office/drawing/2014/main" id="{DF87DC43-4F09-6422-C651-C8F64BDA6BAB}"/>
              </a:ext>
            </a:extLst>
          </p:cNvPr>
          <p:cNvGraphicFramePr>
            <a:graphicFrameLocks noGrp="1"/>
          </p:cNvGraphicFramePr>
          <p:nvPr>
            <p:extLst>
              <p:ext uri="{D42A27DB-BD31-4B8C-83A1-F6EECF244321}">
                <p14:modId xmlns:p14="http://schemas.microsoft.com/office/powerpoint/2010/main" val="4243456611"/>
              </p:ext>
            </p:extLst>
          </p:nvPr>
        </p:nvGraphicFramePr>
        <p:xfrm>
          <a:off x="1934633" y="882403"/>
          <a:ext cx="5279394" cy="3870604"/>
        </p:xfrm>
        <a:graphic>
          <a:graphicData uri="http://schemas.openxmlformats.org/drawingml/2006/table">
            <a:tbl>
              <a:tblPr bandRow="1">
                <a:tableStyleId>{2D5ABB26-0587-4C30-8999-92F81FD0307C}</a:tableStyleId>
              </a:tblPr>
              <a:tblGrid>
                <a:gridCol w="1759798">
                  <a:extLst>
                    <a:ext uri="{9D8B030D-6E8A-4147-A177-3AD203B41FA5}">
                      <a16:colId xmlns:a16="http://schemas.microsoft.com/office/drawing/2014/main" val="2576157449"/>
                    </a:ext>
                  </a:extLst>
                </a:gridCol>
                <a:gridCol w="1759798">
                  <a:extLst>
                    <a:ext uri="{9D8B030D-6E8A-4147-A177-3AD203B41FA5}">
                      <a16:colId xmlns:a16="http://schemas.microsoft.com/office/drawing/2014/main" val="812189413"/>
                    </a:ext>
                  </a:extLst>
                </a:gridCol>
                <a:gridCol w="1759798">
                  <a:extLst>
                    <a:ext uri="{9D8B030D-6E8A-4147-A177-3AD203B41FA5}">
                      <a16:colId xmlns:a16="http://schemas.microsoft.com/office/drawing/2014/main" val="3362739560"/>
                    </a:ext>
                  </a:extLst>
                </a:gridCol>
              </a:tblGrid>
              <a:tr h="378854">
                <a:tc>
                  <a:txBody>
                    <a:bodyPr/>
                    <a:lstStyle/>
                    <a:p>
                      <a:pPr algn="ctr" fontAlgn="base">
                        <a:lnSpc>
                          <a:spcPts val="2400"/>
                        </a:lnSpc>
                      </a:pPr>
                      <a:r>
                        <a:rPr lang="en-US" sz="1400" b="1">
                          <a:solidFill>
                            <a:srgbClr val="FFFFFF"/>
                          </a:solidFill>
                          <a:effectLst/>
                          <a:latin typeface="Prompt" panose="00000500000000000000" pitchFamily="2" charset="-34"/>
                          <a:cs typeface="Prompt" panose="00000500000000000000" pitchFamily="2" charset="-34"/>
                        </a:rPr>
                        <a:t>Binding Affinity</a:t>
                      </a:r>
                    </a:p>
                  </a:txBody>
                  <a:tcPr anchor="ctr">
                    <a:solidFill>
                      <a:srgbClr val="000E2F"/>
                    </a:solidFill>
                  </a:tcPr>
                </a:tc>
                <a:tc>
                  <a:txBody>
                    <a:bodyPr/>
                    <a:lstStyle/>
                    <a:p>
                      <a:pPr algn="ctr" fontAlgn="base">
                        <a:lnSpc>
                          <a:spcPts val="2400"/>
                        </a:lnSpc>
                      </a:pPr>
                      <a:r>
                        <a:rPr lang="en-US" sz="1400" b="1">
                          <a:solidFill>
                            <a:srgbClr val="FFFFFF"/>
                          </a:solidFill>
                          <a:effectLst/>
                          <a:latin typeface="Prompt" panose="00000500000000000000" pitchFamily="2" charset="-34"/>
                          <a:cs typeface="Prompt" panose="00000500000000000000" pitchFamily="2" charset="-34"/>
                        </a:rPr>
                        <a:t>Drug</a:t>
                      </a:r>
                    </a:p>
                  </a:txBody>
                  <a:tcPr anchor="ctr">
                    <a:solidFill>
                      <a:srgbClr val="000E2F"/>
                    </a:solidFill>
                  </a:tcPr>
                </a:tc>
                <a:tc>
                  <a:txBody>
                    <a:bodyPr/>
                    <a:lstStyle/>
                    <a:p>
                      <a:pPr algn="ctr" fontAlgn="base">
                        <a:lnSpc>
                          <a:spcPts val="2400"/>
                        </a:lnSpc>
                      </a:pPr>
                      <a:r>
                        <a:rPr lang="en-US" sz="1400" b="1">
                          <a:solidFill>
                            <a:srgbClr val="FFFFFF"/>
                          </a:solidFill>
                          <a:effectLst/>
                          <a:latin typeface="Prompt" panose="00000500000000000000" pitchFamily="2" charset="-34"/>
                          <a:cs typeface="Prompt" panose="00000500000000000000" pitchFamily="2" charset="-34"/>
                        </a:rPr>
                        <a:t>Ki (</a:t>
                      </a:r>
                      <a:r>
                        <a:rPr lang="en-US" sz="1400" b="1" err="1">
                          <a:solidFill>
                            <a:srgbClr val="FFFFFF"/>
                          </a:solidFill>
                          <a:effectLst/>
                          <a:latin typeface="Prompt" panose="00000500000000000000" pitchFamily="2" charset="-34"/>
                          <a:cs typeface="Prompt" panose="00000500000000000000" pitchFamily="2" charset="-34"/>
                        </a:rPr>
                        <a:t>nM</a:t>
                      </a:r>
                      <a:r>
                        <a:rPr lang="en-US" sz="1400" b="1">
                          <a:solidFill>
                            <a:srgbClr val="FFFFFF"/>
                          </a:solidFill>
                          <a:effectLst/>
                          <a:latin typeface="Prompt" panose="00000500000000000000" pitchFamily="2" charset="-34"/>
                          <a:cs typeface="Prompt" panose="00000500000000000000" pitchFamily="2" charset="-34"/>
                        </a:rPr>
                        <a:t>)</a:t>
                      </a:r>
                    </a:p>
                  </a:txBody>
                  <a:tcPr anchor="ctr">
                    <a:solidFill>
                      <a:srgbClr val="000E2F"/>
                    </a:solidFill>
                  </a:tcPr>
                </a:tc>
                <a:extLst>
                  <a:ext uri="{0D108BD9-81ED-4DB2-BD59-A6C34878D82A}">
                    <a16:rowId xmlns:a16="http://schemas.microsoft.com/office/drawing/2014/main" val="3285835402"/>
                  </a:ext>
                </a:extLst>
              </a:tr>
              <a:tr h="347283">
                <a:tc rowSpan="10">
                  <a:txBody>
                    <a:bodyPr/>
                    <a:lstStyle/>
                    <a:p>
                      <a:pPr algn="ctr" fontAlgn="base">
                        <a:lnSpc>
                          <a:spcPts val="2850"/>
                        </a:lnSpc>
                      </a:pPr>
                      <a:r>
                        <a:rPr lang="en-US" sz="1800" b="1">
                          <a:solidFill>
                            <a:srgbClr val="000E2F"/>
                          </a:solidFill>
                          <a:effectLst/>
                          <a:latin typeface="Archivo" panose="020B0604020202020204" charset="0"/>
                          <a:cs typeface="Archivo" panose="020B0604020202020204" charset="0"/>
                        </a:rPr>
                        <a:t>Higher</a:t>
                      </a:r>
                    </a:p>
                    <a:p>
                      <a:pPr lvl="0" algn="ctr">
                        <a:lnSpc>
                          <a:spcPts val="2850"/>
                        </a:lnSpc>
                        <a:buNone/>
                      </a:pPr>
                      <a:endParaRPr lang="en-US" sz="1800">
                        <a:solidFill>
                          <a:srgbClr val="000E2F"/>
                        </a:solidFill>
                        <a:effectLst/>
                        <a:latin typeface="Archivo" panose="020B0604020202020204" charset="0"/>
                        <a:cs typeface="Archivo" panose="020B0604020202020204" charset="0"/>
                      </a:endParaRPr>
                    </a:p>
                    <a:p>
                      <a:pPr lvl="0" algn="ctr">
                        <a:lnSpc>
                          <a:spcPts val="2850"/>
                        </a:lnSpc>
                        <a:buNone/>
                      </a:pPr>
                      <a:endParaRPr lang="en-US" sz="1800">
                        <a:solidFill>
                          <a:srgbClr val="000E2F"/>
                        </a:solidFill>
                        <a:effectLst/>
                        <a:latin typeface="Archivo" panose="020B0604020202020204" charset="0"/>
                        <a:cs typeface="Archivo" panose="020B0604020202020204" charset="0"/>
                      </a:endParaRPr>
                    </a:p>
                    <a:p>
                      <a:pPr lvl="0" algn="ctr">
                        <a:lnSpc>
                          <a:spcPts val="2850"/>
                        </a:lnSpc>
                        <a:buNone/>
                      </a:pPr>
                      <a:endParaRPr lang="en-US" sz="1800">
                        <a:solidFill>
                          <a:srgbClr val="000E2F"/>
                        </a:solidFill>
                        <a:effectLst/>
                        <a:latin typeface="Archivo" panose="020B0604020202020204" charset="0"/>
                        <a:cs typeface="Archivo" panose="020B0604020202020204" charset="0"/>
                      </a:endParaRPr>
                    </a:p>
                    <a:p>
                      <a:pPr lvl="0" algn="ctr">
                        <a:lnSpc>
                          <a:spcPts val="2850"/>
                        </a:lnSpc>
                        <a:buNone/>
                      </a:pPr>
                      <a:endParaRPr lang="en-US" sz="1800">
                        <a:solidFill>
                          <a:srgbClr val="000E2F"/>
                        </a:solidFill>
                        <a:effectLst/>
                        <a:latin typeface="Archivo" panose="020B0604020202020204" charset="0"/>
                        <a:cs typeface="Archivo" panose="020B0604020202020204" charset="0"/>
                      </a:endParaRPr>
                    </a:p>
                    <a:p>
                      <a:pPr lvl="0" algn="ctr">
                        <a:lnSpc>
                          <a:spcPts val="2850"/>
                        </a:lnSpc>
                        <a:buNone/>
                      </a:pPr>
                      <a:endParaRPr lang="en-US" sz="1800">
                        <a:solidFill>
                          <a:srgbClr val="000E2F"/>
                        </a:solidFill>
                        <a:effectLst/>
                        <a:latin typeface="Archivo" panose="020B0604020202020204" charset="0"/>
                        <a:cs typeface="Archivo" panose="020B0604020202020204" charset="0"/>
                      </a:endParaRPr>
                    </a:p>
                    <a:p>
                      <a:pPr lvl="0" algn="ctr">
                        <a:lnSpc>
                          <a:spcPts val="2850"/>
                        </a:lnSpc>
                        <a:buNone/>
                      </a:pPr>
                      <a:endParaRPr lang="en-US" sz="1800">
                        <a:solidFill>
                          <a:srgbClr val="000E2F"/>
                        </a:solidFill>
                        <a:effectLst/>
                        <a:latin typeface="Archivo" panose="020B0604020202020204" charset="0"/>
                        <a:cs typeface="Archivo" panose="020B0604020202020204" charset="0"/>
                      </a:endParaRPr>
                    </a:p>
                    <a:p>
                      <a:pPr lvl="0" algn="ctr">
                        <a:lnSpc>
                          <a:spcPts val="2850"/>
                        </a:lnSpc>
                        <a:buNone/>
                      </a:pPr>
                      <a:endParaRPr lang="en-US" sz="1800">
                        <a:solidFill>
                          <a:srgbClr val="000E2F"/>
                        </a:solidFill>
                        <a:effectLst/>
                        <a:latin typeface="Archivo" panose="020B0604020202020204" charset="0"/>
                        <a:cs typeface="Archivo" panose="020B0604020202020204" charset="0"/>
                      </a:endParaRPr>
                    </a:p>
                    <a:p>
                      <a:pPr algn="ctr" fontAlgn="base">
                        <a:lnSpc>
                          <a:spcPts val="2850"/>
                        </a:lnSpc>
                      </a:pPr>
                      <a:r>
                        <a:rPr lang="en-US" sz="1800" b="1">
                          <a:solidFill>
                            <a:srgbClr val="000E2F"/>
                          </a:solidFill>
                          <a:effectLst/>
                          <a:latin typeface="Archivo" panose="020B0604020202020204" charset="0"/>
                          <a:cs typeface="Archivo" panose="020B0604020202020204" charset="0"/>
                        </a:rPr>
                        <a:t>Lower</a:t>
                      </a:r>
                    </a:p>
                  </a:txBody>
                  <a:tcPr anchor="ctr">
                    <a:solidFill>
                      <a:srgbClr val="64C7C9"/>
                    </a:solidFill>
                  </a:tcPr>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Buprenorphine</a:t>
                      </a:r>
                    </a:p>
                  </a:txBody>
                  <a:tcPr anchor="ctr"/>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0.22</a:t>
                      </a:r>
                    </a:p>
                  </a:txBody>
                  <a:tcPr anchor="ctr"/>
                </a:tc>
                <a:extLst>
                  <a:ext uri="{0D108BD9-81ED-4DB2-BD59-A6C34878D82A}">
                    <a16:rowId xmlns:a16="http://schemas.microsoft.com/office/drawing/2014/main" val="287889062"/>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Hydromorphone</a:t>
                      </a:r>
                    </a:p>
                  </a:txBody>
                  <a:tcPr anchor="ctr">
                    <a:solidFill>
                      <a:srgbClr val="64C7C9"/>
                    </a:solidFill>
                  </a:tcPr>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0.37</a:t>
                      </a:r>
                    </a:p>
                  </a:txBody>
                  <a:tcPr anchor="ctr">
                    <a:solidFill>
                      <a:srgbClr val="64C7C9"/>
                    </a:solidFill>
                  </a:tcPr>
                </a:tc>
                <a:extLst>
                  <a:ext uri="{0D108BD9-81ED-4DB2-BD59-A6C34878D82A}">
                    <a16:rowId xmlns:a16="http://schemas.microsoft.com/office/drawing/2014/main" val="2134936649"/>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Oxymorphone</a:t>
                      </a:r>
                    </a:p>
                  </a:txBody>
                  <a:tcPr anchor="ctr"/>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0.41</a:t>
                      </a:r>
                    </a:p>
                  </a:txBody>
                  <a:tcPr anchor="ctr"/>
                </a:tc>
                <a:extLst>
                  <a:ext uri="{0D108BD9-81ED-4DB2-BD59-A6C34878D82A}">
                    <a16:rowId xmlns:a16="http://schemas.microsoft.com/office/drawing/2014/main" val="885869204"/>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Morphine</a:t>
                      </a:r>
                    </a:p>
                  </a:txBody>
                  <a:tcPr anchor="ctr">
                    <a:solidFill>
                      <a:srgbClr val="64C7C9"/>
                    </a:solidFill>
                  </a:tcPr>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1.17</a:t>
                      </a:r>
                    </a:p>
                  </a:txBody>
                  <a:tcPr anchor="ctr">
                    <a:solidFill>
                      <a:srgbClr val="64C7C9"/>
                    </a:solidFill>
                  </a:tcPr>
                </a:tc>
                <a:extLst>
                  <a:ext uri="{0D108BD9-81ED-4DB2-BD59-A6C34878D82A}">
                    <a16:rowId xmlns:a16="http://schemas.microsoft.com/office/drawing/2014/main" val="590588978"/>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Fentanyl</a:t>
                      </a:r>
                    </a:p>
                  </a:txBody>
                  <a:tcPr anchor="ctr"/>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1.35</a:t>
                      </a:r>
                    </a:p>
                  </a:txBody>
                  <a:tcPr anchor="ctr"/>
                </a:tc>
                <a:extLst>
                  <a:ext uri="{0D108BD9-81ED-4DB2-BD59-A6C34878D82A}">
                    <a16:rowId xmlns:a16="http://schemas.microsoft.com/office/drawing/2014/main" val="2897853356"/>
                  </a:ext>
                </a:extLst>
              </a:tr>
              <a:tr h="36620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Methadone</a:t>
                      </a:r>
                    </a:p>
                  </a:txBody>
                  <a:tcPr anchor="ctr">
                    <a:solidFill>
                      <a:srgbClr val="64C7C9"/>
                    </a:solidFill>
                  </a:tcPr>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3.38</a:t>
                      </a:r>
                    </a:p>
                  </a:txBody>
                  <a:tcPr anchor="ctr">
                    <a:solidFill>
                      <a:srgbClr val="64C7C9"/>
                    </a:solidFill>
                  </a:tcPr>
                </a:tc>
                <a:extLst>
                  <a:ext uri="{0D108BD9-81ED-4DB2-BD59-A6C34878D82A}">
                    <a16:rowId xmlns:a16="http://schemas.microsoft.com/office/drawing/2014/main" val="49150015"/>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Oxycodone</a:t>
                      </a:r>
                    </a:p>
                  </a:txBody>
                  <a:tcPr anchor="ctr"/>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25.87</a:t>
                      </a:r>
                    </a:p>
                  </a:txBody>
                  <a:tcPr anchor="ctr"/>
                </a:tc>
                <a:extLst>
                  <a:ext uri="{0D108BD9-81ED-4DB2-BD59-A6C34878D82A}">
                    <a16:rowId xmlns:a16="http://schemas.microsoft.com/office/drawing/2014/main" val="4180524304"/>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Hydrocodone</a:t>
                      </a:r>
                    </a:p>
                  </a:txBody>
                  <a:tcPr anchor="ctr">
                    <a:solidFill>
                      <a:srgbClr val="64C7C9"/>
                    </a:solidFill>
                  </a:tcPr>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41.58</a:t>
                      </a:r>
                    </a:p>
                  </a:txBody>
                  <a:tcPr anchor="ctr">
                    <a:solidFill>
                      <a:srgbClr val="64C7C9"/>
                    </a:solidFill>
                  </a:tcPr>
                </a:tc>
                <a:extLst>
                  <a:ext uri="{0D108BD9-81ED-4DB2-BD59-A6C34878D82A}">
                    <a16:rowId xmlns:a16="http://schemas.microsoft.com/office/drawing/2014/main" val="322104942"/>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Codeine</a:t>
                      </a:r>
                    </a:p>
                  </a:txBody>
                  <a:tcPr anchor="ctr"/>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734.2</a:t>
                      </a:r>
                    </a:p>
                  </a:txBody>
                  <a:tcPr anchor="ctr"/>
                </a:tc>
                <a:extLst>
                  <a:ext uri="{0D108BD9-81ED-4DB2-BD59-A6C34878D82A}">
                    <a16:rowId xmlns:a16="http://schemas.microsoft.com/office/drawing/2014/main" val="1851971217"/>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Tramadol </a:t>
                      </a:r>
                    </a:p>
                  </a:txBody>
                  <a:tcPr anchor="ctr">
                    <a:solidFill>
                      <a:srgbClr val="64C7C9"/>
                    </a:solidFill>
                  </a:tcPr>
                </a:tc>
                <a:tc>
                  <a:txBody>
                    <a:bodyPr/>
                    <a:lstStyle/>
                    <a:p>
                      <a:pPr algn="ctr" fontAlgn="base">
                        <a:lnSpc>
                          <a:spcPts val="2175"/>
                        </a:lnSpc>
                      </a:pPr>
                      <a:r>
                        <a:rPr lang="en-US" sz="1400">
                          <a:solidFill>
                            <a:schemeClr val="tx1"/>
                          </a:solidFill>
                          <a:effectLst/>
                          <a:latin typeface="Archivo" panose="020B0604020202020204" charset="0"/>
                          <a:cs typeface="Archivo" panose="020B0604020202020204" charset="0"/>
                        </a:rPr>
                        <a:t>12,486</a:t>
                      </a:r>
                    </a:p>
                  </a:txBody>
                  <a:tcPr anchor="ctr">
                    <a:solidFill>
                      <a:srgbClr val="64C7C9"/>
                    </a:solidFill>
                  </a:tcPr>
                </a:tc>
                <a:extLst>
                  <a:ext uri="{0D108BD9-81ED-4DB2-BD59-A6C34878D82A}">
                    <a16:rowId xmlns:a16="http://schemas.microsoft.com/office/drawing/2014/main" val="4124593795"/>
                  </a:ext>
                </a:extLst>
              </a:tr>
            </a:tbl>
          </a:graphicData>
        </a:graphic>
      </p:graphicFrame>
      <p:cxnSp>
        <p:nvCxnSpPr>
          <p:cNvPr id="8" name="Straight Arrow Connector 7">
            <a:extLst>
              <a:ext uri="{FF2B5EF4-FFF2-40B4-BE49-F238E27FC236}">
                <a16:creationId xmlns:a16="http://schemas.microsoft.com/office/drawing/2014/main" id="{38F86C23-0D8E-1D2A-231B-7CE1389FDEF5}"/>
              </a:ext>
            </a:extLst>
          </p:cNvPr>
          <p:cNvCxnSpPr>
            <a:cxnSpLocks/>
          </p:cNvCxnSpPr>
          <p:nvPr/>
        </p:nvCxnSpPr>
        <p:spPr>
          <a:xfrm flipH="1">
            <a:off x="2791083" y="1896338"/>
            <a:ext cx="12316" cy="2498933"/>
          </a:xfrm>
          <a:prstGeom prst="straightConnector1">
            <a:avLst/>
          </a:prstGeom>
          <a:ln w="76200">
            <a:solidFill>
              <a:srgbClr val="000E2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Google Shape;412;p34">
            <a:extLst>
              <a:ext uri="{FF2B5EF4-FFF2-40B4-BE49-F238E27FC236}">
                <a16:creationId xmlns:a16="http://schemas.microsoft.com/office/drawing/2014/main" id="{9D6C2CF7-C313-1AE9-7061-008395746D73}"/>
              </a:ext>
            </a:extLst>
          </p:cNvPr>
          <p:cNvSpPr/>
          <p:nvPr/>
        </p:nvSpPr>
        <p:spPr>
          <a:xfrm rot="10800000">
            <a:off x="0" y="-1"/>
            <a:ext cx="935836" cy="934872"/>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FE68BFED-01FA-E89D-E5DA-39F653095F78}"/>
              </a:ext>
            </a:extLst>
          </p:cNvPr>
          <p:cNvSpPr txBox="1"/>
          <p:nvPr/>
        </p:nvSpPr>
        <p:spPr>
          <a:xfrm>
            <a:off x="4600002" y="4943445"/>
            <a:ext cx="4026090" cy="200055"/>
          </a:xfrm>
          <a:prstGeom prst="rect">
            <a:avLst/>
          </a:prstGeom>
          <a:noFill/>
        </p:spPr>
        <p:txBody>
          <a:bodyPr wrap="square" lIns="91440" tIns="45720" rIns="91440" bIns="45720" rtlCol="0" anchor="t">
            <a:spAutoFit/>
          </a:bodyPr>
          <a:lstStyle/>
          <a:p>
            <a:pPr algn="r"/>
            <a:r>
              <a:rPr lang="en-US" sz="700">
                <a:latin typeface="Archivo"/>
                <a:cs typeface="Archivo"/>
              </a:rPr>
              <a:t>Volpe DA, et al. </a:t>
            </a:r>
            <a:r>
              <a:rPr lang="en-US" sz="700" i="1" err="1">
                <a:latin typeface="Archivo"/>
                <a:cs typeface="Archivo"/>
              </a:rPr>
              <a:t>Regul</a:t>
            </a:r>
            <a:r>
              <a:rPr lang="en-US" sz="700" i="1">
                <a:latin typeface="Archivo"/>
                <a:cs typeface="Archivo"/>
              </a:rPr>
              <a:t> </a:t>
            </a:r>
            <a:r>
              <a:rPr lang="en-US" sz="700" i="1" err="1">
                <a:latin typeface="Archivo"/>
                <a:cs typeface="Archivo"/>
              </a:rPr>
              <a:t>Toxicol</a:t>
            </a:r>
            <a:r>
              <a:rPr lang="en-US" sz="700" i="1">
                <a:latin typeface="Archivo"/>
                <a:cs typeface="Archivo"/>
              </a:rPr>
              <a:t> </a:t>
            </a:r>
            <a:r>
              <a:rPr lang="en-US" sz="700" i="1" err="1">
                <a:latin typeface="Archivo"/>
                <a:cs typeface="Archivo"/>
              </a:rPr>
              <a:t>Pharmacol</a:t>
            </a:r>
            <a:r>
              <a:rPr lang="en-US" sz="700">
                <a:latin typeface="Archivo"/>
                <a:cs typeface="Archivo"/>
              </a:rPr>
              <a:t>. 2011;59(3):385-390.</a:t>
            </a:r>
          </a:p>
        </p:txBody>
      </p:sp>
    </p:spTree>
    <p:extLst>
      <p:ext uri="{BB962C8B-B14F-4D97-AF65-F5344CB8AC3E}">
        <p14:creationId xmlns:p14="http://schemas.microsoft.com/office/powerpoint/2010/main" val="2288320310"/>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a:extLst>
            <a:ext uri="{FF2B5EF4-FFF2-40B4-BE49-F238E27FC236}">
              <a16:creationId xmlns:a16="http://schemas.microsoft.com/office/drawing/2014/main" id="{E1C95BFA-BAA1-EE21-C256-40F39E73CCC9}"/>
            </a:ext>
          </a:extLst>
        </p:cNvPr>
        <p:cNvGrpSpPr/>
        <p:nvPr/>
      </p:nvGrpSpPr>
      <p:grpSpPr>
        <a:xfrm>
          <a:off x="0" y="0"/>
          <a:ext cx="0" cy="0"/>
          <a:chOff x="0" y="0"/>
          <a:chExt cx="0" cy="0"/>
        </a:xfrm>
      </p:grpSpPr>
      <p:grpSp>
        <p:nvGrpSpPr>
          <p:cNvPr id="404" name="Google Shape;404;p34">
            <a:extLst>
              <a:ext uri="{FF2B5EF4-FFF2-40B4-BE49-F238E27FC236}">
                <a16:creationId xmlns:a16="http://schemas.microsoft.com/office/drawing/2014/main" id="{1F76E4C4-4A26-47BC-3BD3-C4F8767E7B2B}"/>
              </a:ext>
            </a:extLst>
          </p:cNvPr>
          <p:cNvGrpSpPr/>
          <p:nvPr/>
        </p:nvGrpSpPr>
        <p:grpSpPr>
          <a:xfrm>
            <a:off x="3706250" y="2029600"/>
            <a:ext cx="2471100" cy="1869000"/>
            <a:chOff x="1076750" y="1449450"/>
            <a:chExt cx="2471100" cy="1869000"/>
          </a:xfrm>
        </p:grpSpPr>
        <p:cxnSp>
          <p:nvCxnSpPr>
            <p:cNvPr id="405" name="Google Shape;405;p34">
              <a:extLst>
                <a:ext uri="{FF2B5EF4-FFF2-40B4-BE49-F238E27FC236}">
                  <a16:creationId xmlns:a16="http://schemas.microsoft.com/office/drawing/2014/main" id="{E1868256-C6F5-8087-7528-D9D3F7258F25}"/>
                </a:ext>
              </a:extLst>
            </p:cNvPr>
            <p:cNvCxnSpPr/>
            <p:nvPr/>
          </p:nvCxnSpPr>
          <p:spPr>
            <a:xfrm>
              <a:off x="1076750" y="1449450"/>
              <a:ext cx="2471100" cy="0"/>
            </a:xfrm>
            <a:prstGeom prst="straightConnector1">
              <a:avLst/>
            </a:prstGeom>
            <a:noFill/>
            <a:ln w="9525" cap="flat" cmpd="sng">
              <a:solidFill>
                <a:schemeClr val="accent2"/>
              </a:solidFill>
              <a:prstDash val="solid"/>
              <a:round/>
              <a:headEnd type="none" w="med" len="med"/>
              <a:tailEnd type="none" w="med" len="med"/>
            </a:ln>
          </p:spPr>
        </p:cxnSp>
        <p:cxnSp>
          <p:nvCxnSpPr>
            <p:cNvPr id="406" name="Google Shape;406;p34">
              <a:extLst>
                <a:ext uri="{FF2B5EF4-FFF2-40B4-BE49-F238E27FC236}">
                  <a16:creationId xmlns:a16="http://schemas.microsoft.com/office/drawing/2014/main" id="{7393EBBC-BACA-BDA8-B52F-ADBC59924C44}"/>
                </a:ext>
              </a:extLst>
            </p:cNvPr>
            <p:cNvCxnSpPr/>
            <p:nvPr/>
          </p:nvCxnSpPr>
          <p:spPr>
            <a:xfrm>
              <a:off x="1081925" y="1449450"/>
              <a:ext cx="0" cy="1869000"/>
            </a:xfrm>
            <a:prstGeom prst="straightConnector1">
              <a:avLst/>
            </a:prstGeom>
            <a:noFill/>
            <a:ln w="9525" cap="flat" cmpd="sng">
              <a:solidFill>
                <a:schemeClr val="accent2"/>
              </a:solidFill>
              <a:prstDash val="solid"/>
              <a:round/>
              <a:headEnd type="none" w="med" len="med"/>
              <a:tailEnd type="none" w="med" len="med"/>
            </a:ln>
          </p:spPr>
        </p:cxnSp>
      </p:grpSp>
      <p:sp>
        <p:nvSpPr>
          <p:cNvPr id="407" name="Google Shape;407;p34">
            <a:extLst>
              <a:ext uri="{FF2B5EF4-FFF2-40B4-BE49-F238E27FC236}">
                <a16:creationId xmlns:a16="http://schemas.microsoft.com/office/drawing/2014/main" id="{5763CE12-ED77-4379-91C3-3C9840389557}"/>
              </a:ext>
            </a:extLst>
          </p:cNvPr>
          <p:cNvSpPr/>
          <p:nvPr/>
        </p:nvSpPr>
        <p:spPr>
          <a:xfrm>
            <a:off x="940825" y="1036100"/>
            <a:ext cx="3106345" cy="2450559"/>
          </a:xfrm>
          <a:custGeom>
            <a:avLst/>
            <a:gdLst/>
            <a:ahLst/>
            <a:cxnLst/>
            <a:rect l="l" t="t" r="r" b="b"/>
            <a:pathLst>
              <a:path w="42509" h="33536" extrusionOk="0">
                <a:moveTo>
                  <a:pt x="0" y="1"/>
                </a:moveTo>
                <a:lnTo>
                  <a:pt x="0" y="33535"/>
                </a:lnTo>
                <a:lnTo>
                  <a:pt x="21254" y="33535"/>
                </a:lnTo>
                <a:cubicBezTo>
                  <a:pt x="33001" y="33535"/>
                  <a:pt x="42508" y="26039"/>
                  <a:pt x="42508" y="16776"/>
                </a:cubicBezTo>
                <a:cubicBezTo>
                  <a:pt x="42508" y="7497"/>
                  <a:pt x="33001" y="1"/>
                  <a:pt x="21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a:extLst>
              <a:ext uri="{FF2B5EF4-FFF2-40B4-BE49-F238E27FC236}">
                <a16:creationId xmlns:a16="http://schemas.microsoft.com/office/drawing/2014/main" id="{DEAA7257-8023-ADC8-9709-DB81B23BD171}"/>
              </a:ext>
            </a:extLst>
          </p:cNvPr>
          <p:cNvSpPr txBox="1">
            <a:spLocks noGrp="1"/>
          </p:cNvSpPr>
          <p:nvPr>
            <p:ph type="title"/>
          </p:nvPr>
        </p:nvSpPr>
        <p:spPr>
          <a:xfrm>
            <a:off x="3978150" y="2256400"/>
            <a:ext cx="4795418" cy="1811536"/>
          </a:xfrm>
          <a:prstGeom prst="rect">
            <a:avLst/>
          </a:prstGeom>
        </p:spPr>
        <p:txBody>
          <a:bodyPr spcFirstLastPara="1" wrap="square" lIns="91425" tIns="91425" rIns="91425" bIns="91425" anchor="t" anchorCtr="0">
            <a:noAutofit/>
          </a:bodyPr>
          <a:lstStyle/>
          <a:p>
            <a:r>
              <a:rPr lang="en" sz="3200">
                <a:solidFill>
                  <a:srgbClr val="000E2F"/>
                </a:solidFill>
              </a:rPr>
              <a:t>Acute Pain Management while on Naltrexone Therapy</a:t>
            </a:r>
          </a:p>
        </p:txBody>
      </p:sp>
      <p:sp>
        <p:nvSpPr>
          <p:cNvPr id="409" name="Google Shape;409;p34">
            <a:extLst>
              <a:ext uri="{FF2B5EF4-FFF2-40B4-BE49-F238E27FC236}">
                <a16:creationId xmlns:a16="http://schemas.microsoft.com/office/drawing/2014/main" id="{4270112B-F9C3-7390-320F-93721FDB6A10}"/>
              </a:ext>
            </a:extLst>
          </p:cNvPr>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410" name="Google Shape;410;p34">
            <a:extLst>
              <a:ext uri="{FF2B5EF4-FFF2-40B4-BE49-F238E27FC236}">
                <a16:creationId xmlns:a16="http://schemas.microsoft.com/office/drawing/2014/main" id="{DFFEC518-95CF-AF97-9774-0134A3D9ADDC}"/>
              </a:ext>
            </a:extLst>
          </p:cNvPr>
          <p:cNvSpPr/>
          <p:nvPr/>
        </p:nvSpPr>
        <p:spPr>
          <a:xfrm>
            <a:off x="1956696" y="1428427"/>
            <a:ext cx="1749566" cy="1631084"/>
          </a:xfrm>
          <a:custGeom>
            <a:avLst/>
            <a:gdLst/>
            <a:ahLst/>
            <a:cxnLst/>
            <a:rect l="l" t="t" r="r" b="b"/>
            <a:pathLst>
              <a:path w="15694" h="15694" extrusionOk="0">
                <a:moveTo>
                  <a:pt x="7847" y="0"/>
                </a:moveTo>
                <a:cubicBezTo>
                  <a:pt x="3504" y="0"/>
                  <a:pt x="0" y="3505"/>
                  <a:pt x="0" y="7847"/>
                </a:cubicBezTo>
                <a:cubicBezTo>
                  <a:pt x="0" y="12174"/>
                  <a:pt x="3504" y="15693"/>
                  <a:pt x="7847" y="15693"/>
                </a:cubicBezTo>
                <a:cubicBezTo>
                  <a:pt x="12159" y="15693"/>
                  <a:pt x="15693" y="12189"/>
                  <a:pt x="15693" y="7847"/>
                </a:cubicBezTo>
                <a:cubicBezTo>
                  <a:pt x="15693" y="3520"/>
                  <a:pt x="12189" y="0"/>
                  <a:pt x="7847" y="0"/>
                </a:cubicBezTo>
                <a:close/>
              </a:path>
            </a:pathLst>
          </a:custGeom>
          <a:solidFill>
            <a:srgbClr val="000E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baseline="0">
                <a:solidFill>
                  <a:srgbClr val="F8F8F8"/>
                </a:solidFill>
                <a:latin typeface="Prompt"/>
              </a:rPr>
              <a:t>Case </a:t>
            </a:r>
            <a:r>
              <a:rPr lang="en-US" sz="3200" b="1">
                <a:solidFill>
                  <a:srgbClr val="F8F8F8"/>
                </a:solidFill>
                <a:latin typeface="Prompt"/>
              </a:rPr>
              <a:t>3</a:t>
            </a:r>
            <a:r>
              <a:rPr lang="en-US" sz="3200" b="1" baseline="0">
                <a:solidFill>
                  <a:srgbClr val="F8F8F8"/>
                </a:solidFill>
                <a:latin typeface="Prompt"/>
              </a:rPr>
              <a:t> </a:t>
            </a:r>
            <a:endParaRPr>
              <a:solidFill>
                <a:schemeClr val="lt1"/>
              </a:solidFill>
            </a:endParaRPr>
          </a:p>
        </p:txBody>
      </p:sp>
      <p:sp>
        <p:nvSpPr>
          <p:cNvPr id="411" name="Google Shape;411;p34">
            <a:extLst>
              <a:ext uri="{FF2B5EF4-FFF2-40B4-BE49-F238E27FC236}">
                <a16:creationId xmlns:a16="http://schemas.microsoft.com/office/drawing/2014/main" id="{82A0A5A7-7CD7-F9BA-F09E-68D789AD797A}"/>
              </a:ext>
            </a:extLst>
          </p:cNvPr>
          <p:cNvSpPr/>
          <p:nvPr/>
        </p:nvSpPr>
        <p:spPr>
          <a:xfrm>
            <a:off x="715100" y="1372275"/>
            <a:ext cx="623943" cy="623943"/>
          </a:xfrm>
          <a:custGeom>
            <a:avLst/>
            <a:gdLst/>
            <a:ahLst/>
            <a:cxnLst/>
            <a:rect l="l" t="t" r="r" b="b"/>
            <a:pathLst>
              <a:path w="17431" h="17431" extrusionOk="0">
                <a:moveTo>
                  <a:pt x="17431" y="0"/>
                </a:moveTo>
                <a:cubicBezTo>
                  <a:pt x="7817" y="0"/>
                  <a:pt x="1" y="7801"/>
                  <a:pt x="1" y="17430"/>
                </a:cubicBezTo>
                <a:lnTo>
                  <a:pt x="9523" y="17430"/>
                </a:lnTo>
                <a:cubicBezTo>
                  <a:pt x="9523" y="13058"/>
                  <a:pt x="13073" y="9523"/>
                  <a:pt x="17431" y="9523"/>
                </a:cubicBezTo>
                <a:lnTo>
                  <a:pt x="17431" y="0"/>
                </a:lnTo>
                <a:close/>
              </a:path>
            </a:pathLst>
          </a:custGeom>
          <a:solidFill>
            <a:srgbClr val="EE6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a:extLst>
              <a:ext uri="{FF2B5EF4-FFF2-40B4-BE49-F238E27FC236}">
                <a16:creationId xmlns:a16="http://schemas.microsoft.com/office/drawing/2014/main" id="{55C977BF-A6C7-9299-E878-6A764ACD65D6}"/>
              </a:ext>
            </a:extLst>
          </p:cNvPr>
          <p:cNvSpPr/>
          <p:nvPr/>
        </p:nvSpPr>
        <p:spPr>
          <a:xfrm rot="10800000">
            <a:off x="7298000" y="4064050"/>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a:extLst>
              <a:ext uri="{FF2B5EF4-FFF2-40B4-BE49-F238E27FC236}">
                <a16:creationId xmlns:a16="http://schemas.microsoft.com/office/drawing/2014/main" id="{4ED6DBAB-7D1A-C86F-BCE0-EC5C9210F78B}"/>
              </a:ext>
            </a:extLst>
          </p:cNvPr>
          <p:cNvSpPr/>
          <p:nvPr/>
        </p:nvSpPr>
        <p:spPr>
          <a:xfrm rot="10800000">
            <a:off x="6960900" y="3726950"/>
            <a:ext cx="758775" cy="758775"/>
          </a:xfrm>
          <a:custGeom>
            <a:avLst/>
            <a:gdLst/>
            <a:ahLst/>
            <a:cxnLst/>
            <a:rect l="l" t="t" r="r" b="b"/>
            <a:pathLst>
              <a:path w="30351" h="30351" extrusionOk="0">
                <a:moveTo>
                  <a:pt x="30350" y="1"/>
                </a:moveTo>
                <a:cubicBezTo>
                  <a:pt x="13621" y="1"/>
                  <a:pt x="0" y="13606"/>
                  <a:pt x="0" y="30351"/>
                </a:cubicBezTo>
                <a:lnTo>
                  <a:pt x="549" y="30351"/>
                </a:lnTo>
                <a:cubicBezTo>
                  <a:pt x="549" y="13926"/>
                  <a:pt x="13926" y="549"/>
                  <a:pt x="30350" y="549"/>
                </a:cubicBezTo>
                <a:lnTo>
                  <a:pt x="303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887;p52">
            <a:extLst>
              <a:ext uri="{FF2B5EF4-FFF2-40B4-BE49-F238E27FC236}">
                <a16:creationId xmlns:a16="http://schemas.microsoft.com/office/drawing/2014/main" id="{33974306-1B29-6759-C1CB-018F82B0154B}"/>
              </a:ext>
            </a:extLst>
          </p:cNvPr>
          <p:cNvSpPr/>
          <p:nvPr/>
        </p:nvSpPr>
        <p:spPr>
          <a:xfrm>
            <a:off x="7854510" y="267701"/>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88;p52">
            <a:extLst>
              <a:ext uri="{FF2B5EF4-FFF2-40B4-BE49-F238E27FC236}">
                <a16:creationId xmlns:a16="http://schemas.microsoft.com/office/drawing/2014/main" id="{D0F7389B-003E-1A4C-9A17-1A48853CE8BD}"/>
              </a:ext>
            </a:extLst>
          </p:cNvPr>
          <p:cNvSpPr/>
          <p:nvPr/>
        </p:nvSpPr>
        <p:spPr>
          <a:xfrm>
            <a:off x="8114669" y="8389"/>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9;p52">
            <a:extLst>
              <a:ext uri="{FF2B5EF4-FFF2-40B4-BE49-F238E27FC236}">
                <a16:creationId xmlns:a16="http://schemas.microsoft.com/office/drawing/2014/main" id="{87E8BFFA-A1B8-9677-3627-B3F4DC5FAFFD}"/>
              </a:ext>
            </a:extLst>
          </p:cNvPr>
          <p:cNvSpPr/>
          <p:nvPr/>
        </p:nvSpPr>
        <p:spPr>
          <a:xfrm>
            <a:off x="8374606" y="267701"/>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0;p52">
            <a:extLst>
              <a:ext uri="{FF2B5EF4-FFF2-40B4-BE49-F238E27FC236}">
                <a16:creationId xmlns:a16="http://schemas.microsoft.com/office/drawing/2014/main" id="{55D4D48D-48FC-576A-4586-B8DF14B57E1E}"/>
              </a:ext>
            </a:extLst>
          </p:cNvPr>
          <p:cNvSpPr/>
          <p:nvPr/>
        </p:nvSpPr>
        <p:spPr>
          <a:xfrm>
            <a:off x="8634988" y="8389"/>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3;p35">
            <a:extLst>
              <a:ext uri="{FF2B5EF4-FFF2-40B4-BE49-F238E27FC236}">
                <a16:creationId xmlns:a16="http://schemas.microsoft.com/office/drawing/2014/main" id="{7ED517B3-7CCC-25BD-4130-32E7605CE319}"/>
              </a:ext>
            </a:extLst>
          </p:cNvPr>
          <p:cNvSpPr/>
          <p:nvPr/>
        </p:nvSpPr>
        <p:spPr>
          <a:xfrm>
            <a:off x="567429" y="4641802"/>
            <a:ext cx="64422" cy="64422"/>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4;p35">
            <a:extLst>
              <a:ext uri="{FF2B5EF4-FFF2-40B4-BE49-F238E27FC236}">
                <a16:creationId xmlns:a16="http://schemas.microsoft.com/office/drawing/2014/main" id="{02E7EE24-331B-CA24-63F0-8B815C6B74E2}"/>
              </a:ext>
            </a:extLst>
          </p:cNvPr>
          <p:cNvSpPr/>
          <p:nvPr/>
        </p:nvSpPr>
        <p:spPr>
          <a:xfrm>
            <a:off x="734070" y="4641802"/>
            <a:ext cx="64422" cy="64422"/>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5;p35">
            <a:extLst>
              <a:ext uri="{FF2B5EF4-FFF2-40B4-BE49-F238E27FC236}">
                <a16:creationId xmlns:a16="http://schemas.microsoft.com/office/drawing/2014/main" id="{8C943CB9-538C-E66D-197F-6789F82DDF07}"/>
              </a:ext>
            </a:extLst>
          </p:cNvPr>
          <p:cNvSpPr/>
          <p:nvPr/>
        </p:nvSpPr>
        <p:spPr>
          <a:xfrm>
            <a:off x="909221" y="4641802"/>
            <a:ext cx="64692" cy="64422"/>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6;p35">
            <a:extLst>
              <a:ext uri="{FF2B5EF4-FFF2-40B4-BE49-F238E27FC236}">
                <a16:creationId xmlns:a16="http://schemas.microsoft.com/office/drawing/2014/main" id="{2438A39F-87DA-16DA-1467-197548C698FE}"/>
              </a:ext>
            </a:extLst>
          </p:cNvPr>
          <p:cNvSpPr/>
          <p:nvPr/>
        </p:nvSpPr>
        <p:spPr>
          <a:xfrm>
            <a:off x="567429" y="4568619"/>
            <a:ext cx="1052541" cy="10974"/>
          </a:xfrm>
          <a:custGeom>
            <a:avLst/>
            <a:gdLst/>
            <a:ahLst/>
            <a:cxnLst/>
            <a:rect l="l" t="t" r="r" b="b"/>
            <a:pathLst>
              <a:path w="58507" h="610" extrusionOk="0">
                <a:moveTo>
                  <a:pt x="0" y="0"/>
                </a:moveTo>
                <a:lnTo>
                  <a:pt x="0" y="610"/>
                </a:lnTo>
                <a:lnTo>
                  <a:pt x="58506" y="610"/>
                </a:lnTo>
                <a:lnTo>
                  <a:pt x="58506"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a:extLst>
              <a:ext uri="{FF2B5EF4-FFF2-40B4-BE49-F238E27FC236}">
                <a16:creationId xmlns:a16="http://schemas.microsoft.com/office/drawing/2014/main" id="{009654ED-995C-4007-4354-00547647EEF9}"/>
              </a:ext>
            </a:extLst>
          </p:cNvPr>
          <p:cNvSpPr/>
          <p:nvPr/>
        </p:nvSpPr>
        <p:spPr>
          <a:xfrm>
            <a:off x="461394" y="4706224"/>
            <a:ext cx="1495676" cy="285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36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93F5E-DD01-95C1-1740-6F94C480D80A}"/>
              </a:ext>
            </a:extLst>
          </p:cNvPr>
          <p:cNvSpPr>
            <a:spLocks noGrp="1"/>
          </p:cNvSpPr>
          <p:nvPr>
            <p:ph type="title"/>
          </p:nvPr>
        </p:nvSpPr>
        <p:spPr>
          <a:xfrm>
            <a:off x="740472" y="445025"/>
            <a:ext cx="7704000" cy="572700"/>
          </a:xfrm>
        </p:spPr>
        <p:txBody>
          <a:bodyPr/>
          <a:lstStyle/>
          <a:p>
            <a:r>
              <a:rPr lang="en-US"/>
              <a:t>Case 3: Meet Patient CN</a:t>
            </a:r>
          </a:p>
        </p:txBody>
      </p:sp>
      <p:sp>
        <p:nvSpPr>
          <p:cNvPr id="4" name="Text Placeholder 2">
            <a:extLst>
              <a:ext uri="{FF2B5EF4-FFF2-40B4-BE49-F238E27FC236}">
                <a16:creationId xmlns:a16="http://schemas.microsoft.com/office/drawing/2014/main" id="{959A4AD2-4030-8185-B4B7-71106EB19BAF}"/>
              </a:ext>
            </a:extLst>
          </p:cNvPr>
          <p:cNvSpPr txBox="1">
            <a:spLocks/>
          </p:cNvSpPr>
          <p:nvPr/>
        </p:nvSpPr>
        <p:spPr>
          <a:xfrm>
            <a:off x="597168" y="1138827"/>
            <a:ext cx="7704000" cy="24710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434343"/>
              </a:buClr>
              <a:buSzPts val="1400"/>
              <a:buFont typeface="Archivo"/>
              <a:buChar char="●"/>
              <a:defRPr sz="1200" b="0" i="0" u="none" strike="noStrike" cap="none">
                <a:solidFill>
                  <a:schemeClr val="dk1"/>
                </a:solidFill>
                <a:latin typeface="Archivo"/>
                <a:ea typeface="Archivo"/>
                <a:cs typeface="Archivo"/>
                <a:sym typeface="Archivo"/>
              </a:defRPr>
            </a:lvl1pPr>
            <a:lvl2pPr marL="914400" marR="0" lvl="1" indent="-304800" algn="l" rtl="0">
              <a:lnSpc>
                <a:spcPct val="115000"/>
              </a:lnSpc>
              <a:spcBef>
                <a:spcPts val="0"/>
              </a:spcBef>
              <a:spcAft>
                <a:spcPts val="0"/>
              </a:spcAft>
              <a:buClr>
                <a:srgbClr val="434343"/>
              </a:buClr>
              <a:buSzPts val="1200"/>
              <a:buFont typeface="Archivo"/>
              <a:buChar char="○"/>
              <a:defRPr sz="1200" b="0" i="0" u="none" strike="noStrike" cap="none">
                <a:solidFill>
                  <a:srgbClr val="434343"/>
                </a:solidFill>
                <a:latin typeface="Archivo"/>
                <a:ea typeface="Archivo"/>
                <a:cs typeface="Archivo"/>
                <a:sym typeface="Archivo"/>
              </a:defRPr>
            </a:lvl2pPr>
            <a:lvl3pPr marL="1371600" marR="0" lvl="2" indent="-304800" algn="l" rtl="0">
              <a:lnSpc>
                <a:spcPct val="115000"/>
              </a:lnSpc>
              <a:spcBef>
                <a:spcPts val="0"/>
              </a:spcBef>
              <a:spcAft>
                <a:spcPts val="0"/>
              </a:spcAft>
              <a:buClr>
                <a:srgbClr val="434343"/>
              </a:buClr>
              <a:buSzPts val="1200"/>
              <a:buFont typeface="Archivo"/>
              <a:buChar char="■"/>
              <a:defRPr sz="1200" b="0" i="0" u="none" strike="noStrike" cap="none">
                <a:solidFill>
                  <a:srgbClr val="434343"/>
                </a:solidFill>
                <a:latin typeface="Archivo"/>
                <a:ea typeface="Archivo"/>
                <a:cs typeface="Archivo"/>
                <a:sym typeface="Archivo"/>
              </a:defRPr>
            </a:lvl3pPr>
            <a:lvl4pPr marL="1828800" marR="0" lvl="3" indent="-304800" algn="l" rtl="0">
              <a:lnSpc>
                <a:spcPct val="115000"/>
              </a:lnSpc>
              <a:spcBef>
                <a:spcPts val="0"/>
              </a:spcBef>
              <a:spcAft>
                <a:spcPts val="0"/>
              </a:spcAft>
              <a:buClr>
                <a:srgbClr val="434343"/>
              </a:buClr>
              <a:buSzPts val="1200"/>
              <a:buFont typeface="Archivo"/>
              <a:buChar char="●"/>
              <a:defRPr sz="1200" b="0" i="0" u="none" strike="noStrike" cap="none">
                <a:solidFill>
                  <a:srgbClr val="434343"/>
                </a:solidFill>
                <a:latin typeface="Archivo"/>
                <a:ea typeface="Archivo"/>
                <a:cs typeface="Archivo"/>
                <a:sym typeface="Archivo"/>
              </a:defRPr>
            </a:lvl4pPr>
            <a:lvl5pPr marL="2286000" marR="0" lvl="4" indent="-304800" algn="l" rtl="0">
              <a:lnSpc>
                <a:spcPct val="115000"/>
              </a:lnSpc>
              <a:spcBef>
                <a:spcPts val="0"/>
              </a:spcBef>
              <a:spcAft>
                <a:spcPts val="0"/>
              </a:spcAft>
              <a:buClr>
                <a:srgbClr val="434343"/>
              </a:buClr>
              <a:buSzPts val="1200"/>
              <a:buFont typeface="Archivo"/>
              <a:buChar char="○"/>
              <a:defRPr sz="1200" b="0" i="0" u="none" strike="noStrike" cap="none">
                <a:solidFill>
                  <a:srgbClr val="434343"/>
                </a:solidFill>
                <a:latin typeface="Archivo"/>
                <a:ea typeface="Archivo"/>
                <a:cs typeface="Archivo"/>
                <a:sym typeface="Archivo"/>
              </a:defRPr>
            </a:lvl5pPr>
            <a:lvl6pPr marL="2743200" marR="0" lvl="5" indent="-304800" algn="l" rtl="0">
              <a:lnSpc>
                <a:spcPct val="115000"/>
              </a:lnSpc>
              <a:spcBef>
                <a:spcPts val="0"/>
              </a:spcBef>
              <a:spcAft>
                <a:spcPts val="0"/>
              </a:spcAft>
              <a:buClr>
                <a:srgbClr val="434343"/>
              </a:buClr>
              <a:buSzPts val="1200"/>
              <a:buFont typeface="Archivo"/>
              <a:buChar char="■"/>
              <a:defRPr sz="1200" b="0" i="0" u="none" strike="noStrike" cap="none">
                <a:solidFill>
                  <a:srgbClr val="434343"/>
                </a:solidFill>
                <a:latin typeface="Archivo"/>
                <a:ea typeface="Archivo"/>
                <a:cs typeface="Archivo"/>
                <a:sym typeface="Archivo"/>
              </a:defRPr>
            </a:lvl6pPr>
            <a:lvl7pPr marL="3200400" marR="0" lvl="6" indent="-304800" algn="l" rtl="0">
              <a:lnSpc>
                <a:spcPct val="115000"/>
              </a:lnSpc>
              <a:spcBef>
                <a:spcPts val="0"/>
              </a:spcBef>
              <a:spcAft>
                <a:spcPts val="0"/>
              </a:spcAft>
              <a:buClr>
                <a:srgbClr val="434343"/>
              </a:buClr>
              <a:buSzPts val="1200"/>
              <a:buFont typeface="Archivo"/>
              <a:buChar char="●"/>
              <a:defRPr sz="1200" b="0" i="0" u="none" strike="noStrike" cap="none">
                <a:solidFill>
                  <a:srgbClr val="434343"/>
                </a:solidFill>
                <a:latin typeface="Archivo"/>
                <a:ea typeface="Archivo"/>
                <a:cs typeface="Archivo"/>
                <a:sym typeface="Archivo"/>
              </a:defRPr>
            </a:lvl7pPr>
            <a:lvl8pPr marL="3657600" marR="0" lvl="7" indent="-304800" algn="l" rtl="0">
              <a:lnSpc>
                <a:spcPct val="115000"/>
              </a:lnSpc>
              <a:spcBef>
                <a:spcPts val="0"/>
              </a:spcBef>
              <a:spcAft>
                <a:spcPts val="0"/>
              </a:spcAft>
              <a:buClr>
                <a:srgbClr val="434343"/>
              </a:buClr>
              <a:buSzPts val="1200"/>
              <a:buFont typeface="Archivo"/>
              <a:buChar char="○"/>
              <a:defRPr sz="1200" b="0" i="0" u="none" strike="noStrike" cap="none">
                <a:solidFill>
                  <a:srgbClr val="434343"/>
                </a:solidFill>
                <a:latin typeface="Archivo"/>
                <a:ea typeface="Archivo"/>
                <a:cs typeface="Archivo"/>
                <a:sym typeface="Archivo"/>
              </a:defRPr>
            </a:lvl8pPr>
            <a:lvl9pPr marL="4114800" marR="0" lvl="8" indent="-304800" algn="l" rtl="0">
              <a:lnSpc>
                <a:spcPct val="115000"/>
              </a:lnSpc>
              <a:spcBef>
                <a:spcPts val="0"/>
              </a:spcBef>
              <a:spcAft>
                <a:spcPts val="0"/>
              </a:spcAft>
              <a:buClr>
                <a:srgbClr val="434343"/>
              </a:buClr>
              <a:buSzPts val="1200"/>
              <a:buFont typeface="Archivo"/>
              <a:buChar char="■"/>
              <a:defRPr sz="1200" b="0" i="0" u="none" strike="noStrike" cap="none">
                <a:solidFill>
                  <a:srgbClr val="434343"/>
                </a:solidFill>
                <a:latin typeface="Archivo"/>
                <a:ea typeface="Archivo"/>
                <a:cs typeface="Archivo"/>
                <a:sym typeface="Archivo"/>
              </a:defRPr>
            </a:lvl9pPr>
          </a:lstStyle>
          <a:p>
            <a:pPr>
              <a:lnSpc>
                <a:spcPct val="150000"/>
              </a:lnSpc>
              <a:buClr>
                <a:schemeClr val="tx1"/>
              </a:buClr>
              <a:buFont typeface="Arial" panose="020B0604020202020204" pitchFamily="34" charset="0"/>
              <a:buChar char="•"/>
            </a:pPr>
            <a:r>
              <a:rPr lang="en-US" sz="1400"/>
              <a:t>Patient CN is a 43-year-old male who presents to your emergency department with complaints of LLQ </a:t>
            </a:r>
            <a:r>
              <a:rPr lang="en-US" sz="1400" b="1"/>
              <a:t>abdominal pain</a:t>
            </a:r>
            <a:r>
              <a:rPr lang="en-US" sz="1400"/>
              <a:t>. He is currently reporting his pain as 8/10 and describes it as dull and aching. </a:t>
            </a:r>
          </a:p>
          <a:p>
            <a:pPr>
              <a:lnSpc>
                <a:spcPct val="150000"/>
              </a:lnSpc>
              <a:buClr>
                <a:schemeClr val="tx1"/>
              </a:buClr>
              <a:buFont typeface="Arial" panose="020B0604020202020204" pitchFamily="34" charset="0"/>
              <a:buChar char="•"/>
            </a:pPr>
            <a:r>
              <a:rPr lang="en-US" sz="1400"/>
              <a:t>He has a history of OUD after being prescribed opioids for a broken leg 15 years ago. </a:t>
            </a:r>
          </a:p>
          <a:p>
            <a:pPr>
              <a:lnSpc>
                <a:spcPct val="150000"/>
              </a:lnSpc>
              <a:buClr>
                <a:schemeClr val="tx1"/>
              </a:buClr>
              <a:buFont typeface="Arial" panose="020B0604020202020204" pitchFamily="34" charset="0"/>
              <a:buChar char="•"/>
            </a:pPr>
            <a:r>
              <a:rPr lang="en-US" sz="1400"/>
              <a:t>He has been taking </a:t>
            </a:r>
            <a:r>
              <a:rPr lang="en-US" sz="1400" b="1"/>
              <a:t>naltrexone 380 mg intramuscularly every 4 weeks </a:t>
            </a:r>
            <a:r>
              <a:rPr lang="en-US" sz="1400"/>
              <a:t>for the past 3 years and reports no missed doses and no illicit drug use. </a:t>
            </a:r>
          </a:p>
          <a:p>
            <a:pPr>
              <a:lnSpc>
                <a:spcPct val="150000"/>
              </a:lnSpc>
              <a:buClr>
                <a:schemeClr val="tx1"/>
              </a:buClr>
              <a:buFont typeface="Arial" panose="020B0604020202020204" pitchFamily="34" charset="0"/>
              <a:buChar char="•"/>
            </a:pPr>
            <a:r>
              <a:rPr lang="en-US" sz="1400"/>
              <a:t>The team looks to you for pain management recommendations for CN.</a:t>
            </a:r>
            <a:endParaRPr lang="en-US"/>
          </a:p>
        </p:txBody>
      </p:sp>
      <p:sp>
        <p:nvSpPr>
          <p:cNvPr id="5" name="Rectangle: Rounded Corners 4">
            <a:extLst>
              <a:ext uri="{FF2B5EF4-FFF2-40B4-BE49-F238E27FC236}">
                <a16:creationId xmlns:a16="http://schemas.microsoft.com/office/drawing/2014/main" id="{8BE5E33C-4711-F3A1-5C59-8A58D0047105}"/>
              </a:ext>
            </a:extLst>
          </p:cNvPr>
          <p:cNvSpPr/>
          <p:nvPr/>
        </p:nvSpPr>
        <p:spPr>
          <a:xfrm>
            <a:off x="1371593" y="3769897"/>
            <a:ext cx="6428109" cy="469551"/>
          </a:xfrm>
          <a:prstGeom prst="roundRect">
            <a:avLst/>
          </a:prstGeom>
          <a:solidFill>
            <a:srgbClr val="7D868C"/>
          </a:solidFill>
          <a:ln>
            <a:solidFill>
              <a:srgbClr val="BCC0C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bg1"/>
                </a:solidFill>
                <a:latin typeface="Prompt" panose="00000500000000000000" pitchFamily="2" charset="-34"/>
                <a:cs typeface="Prompt" panose="00000500000000000000" pitchFamily="2" charset="-34"/>
              </a:rPr>
              <a:t>What treatment strategies can be utilized to treat CN's pain?</a:t>
            </a:r>
            <a:endParaRPr lang="en-US" b="1">
              <a:solidFill>
                <a:schemeClr val="bg1"/>
              </a:solidFill>
              <a:latin typeface="Prompt" panose="00000500000000000000" pitchFamily="2" charset="-34"/>
              <a:cs typeface="Prompt" panose="00000500000000000000" pitchFamily="2" charset="-34"/>
            </a:endParaRPr>
          </a:p>
        </p:txBody>
      </p:sp>
      <p:sp>
        <p:nvSpPr>
          <p:cNvPr id="6" name="Google Shape;423;p35">
            <a:extLst>
              <a:ext uri="{FF2B5EF4-FFF2-40B4-BE49-F238E27FC236}">
                <a16:creationId xmlns:a16="http://schemas.microsoft.com/office/drawing/2014/main" id="{718A5224-C4FA-2B43-41CD-71DB8204BBD6}"/>
              </a:ext>
            </a:extLst>
          </p:cNvPr>
          <p:cNvSpPr/>
          <p:nvPr/>
        </p:nvSpPr>
        <p:spPr>
          <a:xfrm rot="16200000">
            <a:off x="352901" y="4798955"/>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3;p35">
            <a:extLst>
              <a:ext uri="{FF2B5EF4-FFF2-40B4-BE49-F238E27FC236}">
                <a16:creationId xmlns:a16="http://schemas.microsoft.com/office/drawing/2014/main" id="{D1FE2F14-188A-D69D-D20E-CE872EA3C3CA}"/>
              </a:ext>
            </a:extLst>
          </p:cNvPr>
          <p:cNvSpPr/>
          <p:nvPr/>
        </p:nvSpPr>
        <p:spPr>
          <a:xfrm rot="16200000">
            <a:off x="352901" y="4572681"/>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3;p35">
            <a:extLst>
              <a:ext uri="{FF2B5EF4-FFF2-40B4-BE49-F238E27FC236}">
                <a16:creationId xmlns:a16="http://schemas.microsoft.com/office/drawing/2014/main" id="{817B4DC7-D556-3B84-73D1-C7EB10C3E3D9}"/>
              </a:ext>
            </a:extLst>
          </p:cNvPr>
          <p:cNvSpPr/>
          <p:nvPr/>
        </p:nvSpPr>
        <p:spPr>
          <a:xfrm rot="16200000">
            <a:off x="352901" y="4323116"/>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 name="Straight Connector 8">
            <a:extLst>
              <a:ext uri="{FF2B5EF4-FFF2-40B4-BE49-F238E27FC236}">
                <a16:creationId xmlns:a16="http://schemas.microsoft.com/office/drawing/2014/main" id="{020D9E28-4CD3-13BE-4BCC-B1884C116459}"/>
              </a:ext>
            </a:extLst>
          </p:cNvPr>
          <p:cNvCxnSpPr>
            <a:cxnSpLocks/>
          </p:cNvCxnSpPr>
          <p:nvPr/>
        </p:nvCxnSpPr>
        <p:spPr>
          <a:xfrm>
            <a:off x="263137" y="3404331"/>
            <a:ext cx="0" cy="1489378"/>
          </a:xfrm>
          <a:prstGeom prst="line">
            <a:avLst/>
          </a:prstGeom>
          <a:ln w="12700">
            <a:solidFill>
              <a:srgbClr val="000E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129314"/>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3B606820-1484-3B45-933A-FF027ABEAF3C}"/>
            </a:ext>
          </a:extLst>
        </p:cNvPr>
        <p:cNvGrpSpPr/>
        <p:nvPr/>
      </p:nvGrpSpPr>
      <p:grpSpPr>
        <a:xfrm>
          <a:off x="0" y="0"/>
          <a:ext cx="0" cy="0"/>
          <a:chOff x="0" y="0"/>
          <a:chExt cx="0" cy="0"/>
        </a:xfrm>
      </p:grpSpPr>
      <p:grpSp>
        <p:nvGrpSpPr>
          <p:cNvPr id="469" name="Google Shape;469;p37">
            <a:extLst>
              <a:ext uri="{FF2B5EF4-FFF2-40B4-BE49-F238E27FC236}">
                <a16:creationId xmlns:a16="http://schemas.microsoft.com/office/drawing/2014/main" id="{E6E9728F-44EC-ED1C-5385-5070C95F9E72}"/>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EF29E09A-BB7D-A453-D15B-46D2673703A5}"/>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C9EDFDE6-AC41-771D-9729-DF8B59058996}"/>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BA532777-F0A0-54EE-83FC-0CCE7AC3ED7A}"/>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E0088AD9-77E7-9457-E80E-1FBFFEB6C806}"/>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B5A270EB-6C2E-F361-FF1A-E57BA271B1EC}"/>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089C6299-820F-CFC7-8D85-223F46BBF4F2}"/>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
        <p:nvSpPr>
          <p:cNvPr id="2" name="Google Shape;887;p52">
            <a:extLst>
              <a:ext uri="{FF2B5EF4-FFF2-40B4-BE49-F238E27FC236}">
                <a16:creationId xmlns:a16="http://schemas.microsoft.com/office/drawing/2014/main" id="{DB52EABE-5FDA-9EA6-7B46-3113FAF379D3}"/>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8;p52">
            <a:extLst>
              <a:ext uri="{FF2B5EF4-FFF2-40B4-BE49-F238E27FC236}">
                <a16:creationId xmlns:a16="http://schemas.microsoft.com/office/drawing/2014/main" id="{22B347CA-E2E9-EA37-F02F-3DE8F810F912}"/>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89;p52">
            <a:extLst>
              <a:ext uri="{FF2B5EF4-FFF2-40B4-BE49-F238E27FC236}">
                <a16:creationId xmlns:a16="http://schemas.microsoft.com/office/drawing/2014/main" id="{53B1CDEE-9EC6-BF90-F77D-F5F181B4A3D3}"/>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0;p52">
            <a:extLst>
              <a:ext uri="{FF2B5EF4-FFF2-40B4-BE49-F238E27FC236}">
                <a16:creationId xmlns:a16="http://schemas.microsoft.com/office/drawing/2014/main" id="{144872E2-42FE-80BC-A580-3D7A71940641}"/>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275B86A-E0E1-3A2E-BA94-8B92197281BE}"/>
              </a:ext>
            </a:extLst>
          </p:cNvPr>
          <p:cNvSpPr/>
          <p:nvPr/>
        </p:nvSpPr>
        <p:spPr>
          <a:xfrm>
            <a:off x="4701654" y="102358"/>
            <a:ext cx="1678674" cy="342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412;p34">
            <a:extLst>
              <a:ext uri="{FF2B5EF4-FFF2-40B4-BE49-F238E27FC236}">
                <a16:creationId xmlns:a16="http://schemas.microsoft.com/office/drawing/2014/main" id="{9D3CBD82-12E9-E853-0FEA-037D0EEDD0AD}"/>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003EB267-A746-6FBA-2AD0-D0565AAFB158}"/>
              </a:ext>
            </a:extLst>
          </p:cNvPr>
          <p:cNvSpPr txBox="1"/>
          <p:nvPr/>
        </p:nvSpPr>
        <p:spPr>
          <a:xfrm>
            <a:off x="3399043" y="2247946"/>
            <a:ext cx="2163170" cy="523220"/>
          </a:xfrm>
          <a:prstGeom prst="rect">
            <a:avLst/>
          </a:prstGeom>
          <a:solidFill>
            <a:srgbClr val="7D868C"/>
          </a:solidFill>
          <a:ln w="38100">
            <a:solidFill>
              <a:srgbClr val="BCC0C3"/>
            </a:solidFill>
          </a:ln>
        </p:spPr>
        <p:txBody>
          <a:bodyPr wrap="square" rtlCol="0" anchor="ctr">
            <a:spAutoFit/>
          </a:bodyPr>
          <a:lstStyle/>
          <a:p>
            <a:pPr algn="ctr"/>
            <a:r>
              <a:rPr lang="en-US" b="1">
                <a:solidFill>
                  <a:schemeClr val="bg1"/>
                </a:solidFill>
                <a:latin typeface="Prompt" panose="00000500000000000000" pitchFamily="2" charset="-34"/>
                <a:cs typeface="Prompt" panose="00000500000000000000" pitchFamily="2" charset="-34"/>
              </a:rPr>
              <a:t>Continue </a:t>
            </a:r>
            <a:r>
              <a:rPr lang="en-US">
                <a:solidFill>
                  <a:schemeClr val="bg1"/>
                </a:solidFill>
                <a:latin typeface="Prompt" panose="00000500000000000000" pitchFamily="2" charset="-34"/>
                <a:cs typeface="Prompt" panose="00000500000000000000" pitchFamily="2" charset="-34"/>
              </a:rPr>
              <a:t>naltrexone therapy</a:t>
            </a:r>
          </a:p>
        </p:txBody>
      </p:sp>
      <p:sp>
        <p:nvSpPr>
          <p:cNvPr id="11" name="TextBox 10">
            <a:extLst>
              <a:ext uri="{FF2B5EF4-FFF2-40B4-BE49-F238E27FC236}">
                <a16:creationId xmlns:a16="http://schemas.microsoft.com/office/drawing/2014/main" id="{8F2DCE56-3A9A-8169-0EBD-741F0A04D75B}"/>
              </a:ext>
            </a:extLst>
          </p:cNvPr>
          <p:cNvSpPr txBox="1"/>
          <p:nvPr/>
        </p:nvSpPr>
        <p:spPr>
          <a:xfrm>
            <a:off x="5959886" y="2140224"/>
            <a:ext cx="2163170" cy="738664"/>
          </a:xfrm>
          <a:prstGeom prst="rect">
            <a:avLst/>
          </a:prstGeom>
          <a:solidFill>
            <a:srgbClr val="7D868C"/>
          </a:solidFill>
          <a:ln w="38100">
            <a:solidFill>
              <a:srgbClr val="BCC0C3"/>
            </a:solidFill>
          </a:ln>
        </p:spPr>
        <p:txBody>
          <a:bodyPr wrap="square" rtlCol="0" anchor="ctr">
            <a:spAutoFit/>
          </a:bodyPr>
          <a:lstStyle/>
          <a:p>
            <a:pPr algn="ctr"/>
            <a:r>
              <a:rPr lang="en-US" b="1">
                <a:solidFill>
                  <a:schemeClr val="bg1"/>
                </a:solidFill>
                <a:latin typeface="Prompt" panose="00000500000000000000" pitchFamily="2" charset="-34"/>
                <a:cs typeface="Prompt" panose="00000500000000000000" pitchFamily="2" charset="-34"/>
              </a:rPr>
              <a:t>Administer opioids </a:t>
            </a:r>
            <a:r>
              <a:rPr lang="en-US">
                <a:solidFill>
                  <a:schemeClr val="bg1"/>
                </a:solidFill>
                <a:latin typeface="Prompt" panose="00000500000000000000" pitchFamily="2" charset="-34"/>
                <a:cs typeface="Prompt" panose="00000500000000000000" pitchFamily="2" charset="-34"/>
              </a:rPr>
              <a:t>while naltrexone is still in effect</a:t>
            </a:r>
          </a:p>
        </p:txBody>
      </p:sp>
      <p:sp>
        <p:nvSpPr>
          <p:cNvPr id="12" name="TextBox 11">
            <a:extLst>
              <a:ext uri="{FF2B5EF4-FFF2-40B4-BE49-F238E27FC236}">
                <a16:creationId xmlns:a16="http://schemas.microsoft.com/office/drawing/2014/main" id="{88B88DBD-CD3A-D60B-2470-CE8B74358102}"/>
              </a:ext>
            </a:extLst>
          </p:cNvPr>
          <p:cNvSpPr txBox="1"/>
          <p:nvPr/>
        </p:nvSpPr>
        <p:spPr>
          <a:xfrm>
            <a:off x="838200" y="2140224"/>
            <a:ext cx="2163170" cy="738664"/>
          </a:xfrm>
          <a:prstGeom prst="rect">
            <a:avLst/>
          </a:prstGeom>
          <a:solidFill>
            <a:srgbClr val="7D868C"/>
          </a:solidFill>
          <a:ln w="38100">
            <a:solidFill>
              <a:srgbClr val="BCC0C3"/>
            </a:solidFill>
          </a:ln>
        </p:spPr>
        <p:txBody>
          <a:bodyPr wrap="square" lIns="91440" tIns="45720" rIns="91440" bIns="45720" rtlCol="0" anchor="ctr">
            <a:spAutoFit/>
          </a:bodyPr>
          <a:lstStyle/>
          <a:p>
            <a:pPr algn="ctr"/>
            <a:r>
              <a:rPr lang="en-US" b="1" dirty="0">
                <a:solidFill>
                  <a:schemeClr val="bg1"/>
                </a:solidFill>
                <a:latin typeface="Prompt"/>
                <a:cs typeface="Prompt"/>
              </a:rPr>
              <a:t>Maximize </a:t>
            </a:r>
            <a:r>
              <a:rPr lang="en-US" dirty="0">
                <a:solidFill>
                  <a:schemeClr val="bg1"/>
                </a:solidFill>
                <a:latin typeface="Prompt"/>
                <a:cs typeface="Prompt"/>
              </a:rPr>
              <a:t>non-opioid methods for pain control</a:t>
            </a:r>
          </a:p>
        </p:txBody>
      </p:sp>
      <p:sp>
        <p:nvSpPr>
          <p:cNvPr id="14" name="Google Shape;462;p37">
            <a:extLst>
              <a:ext uri="{FF2B5EF4-FFF2-40B4-BE49-F238E27FC236}">
                <a16:creationId xmlns:a16="http://schemas.microsoft.com/office/drawing/2014/main" id="{5C637307-5CD9-381D-B223-9BF745AFEA0F}"/>
              </a:ext>
            </a:extLst>
          </p:cNvPr>
          <p:cNvSpPr txBox="1">
            <a:spLocks noGrp="1"/>
          </p:cNvSpPr>
          <p:nvPr>
            <p:ph type="title"/>
          </p:nvPr>
        </p:nvSpPr>
        <p:spPr>
          <a:xfrm>
            <a:off x="655087" y="380256"/>
            <a:ext cx="7838439" cy="1414437"/>
          </a:xfrm>
          <a:prstGeom prst="rect">
            <a:avLst/>
          </a:prstGeom>
        </p:spPr>
        <p:txBody>
          <a:bodyPr spcFirstLastPara="1" wrap="square" lIns="91425" tIns="91425" rIns="91425" bIns="91425" anchor="t" anchorCtr="0">
            <a:noAutofit/>
          </a:bodyPr>
          <a:lstStyle/>
          <a:p>
            <a:pPr algn="ctr"/>
            <a:r>
              <a:rPr lang="en">
                <a:solidFill>
                  <a:srgbClr val="000E2F"/>
                </a:solidFill>
              </a:rPr>
              <a:t>Pause and Think!</a:t>
            </a:r>
            <a:br>
              <a:rPr lang="en"/>
            </a:br>
            <a:r>
              <a:rPr lang="en" b="0">
                <a:solidFill>
                  <a:srgbClr val="000E2F"/>
                </a:solidFill>
              </a:rPr>
              <a:t>Consider Appropriateness of the Following Treatment Options:</a:t>
            </a:r>
            <a:endParaRPr lang="en-US" b="0">
              <a:solidFill>
                <a:srgbClr val="000E2F"/>
              </a:solidFill>
            </a:endParaRPr>
          </a:p>
        </p:txBody>
      </p:sp>
    </p:spTree>
    <p:extLst>
      <p:ext uri="{BB962C8B-B14F-4D97-AF65-F5344CB8AC3E}">
        <p14:creationId xmlns:p14="http://schemas.microsoft.com/office/powerpoint/2010/main" val="2163256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11799D8F-96BA-EC5A-BAFB-40FE715850B9}"/>
            </a:ext>
          </a:extLst>
        </p:cNvPr>
        <p:cNvGrpSpPr/>
        <p:nvPr/>
      </p:nvGrpSpPr>
      <p:grpSpPr>
        <a:xfrm>
          <a:off x="0" y="0"/>
          <a:ext cx="0" cy="0"/>
          <a:chOff x="0" y="0"/>
          <a:chExt cx="0" cy="0"/>
        </a:xfrm>
      </p:grpSpPr>
      <p:sp>
        <p:nvSpPr>
          <p:cNvPr id="462" name="Google Shape;462;p37">
            <a:extLst>
              <a:ext uri="{FF2B5EF4-FFF2-40B4-BE49-F238E27FC236}">
                <a16:creationId xmlns:a16="http://schemas.microsoft.com/office/drawing/2014/main" id="{9B921DB5-FCE3-A384-F93A-CA92029EBDD2}"/>
              </a:ext>
            </a:extLst>
          </p:cNvPr>
          <p:cNvSpPr txBox="1">
            <a:spLocks noGrp="1"/>
          </p:cNvSpPr>
          <p:nvPr>
            <p:ph type="title"/>
          </p:nvPr>
        </p:nvSpPr>
        <p:spPr>
          <a:xfrm>
            <a:off x="672232" y="445025"/>
            <a:ext cx="7704000" cy="572700"/>
          </a:xfrm>
          <a:prstGeom prst="rect">
            <a:avLst/>
          </a:prstGeom>
        </p:spPr>
        <p:txBody>
          <a:bodyPr spcFirstLastPara="1" wrap="square" lIns="91425" tIns="91425" rIns="91425" bIns="91425" anchor="t" anchorCtr="0">
            <a:noAutofit/>
          </a:bodyPr>
          <a:lstStyle/>
          <a:p>
            <a:r>
              <a:rPr lang="en"/>
              <a:t>Treatment Options</a:t>
            </a:r>
            <a:endParaRPr lang="en-US"/>
          </a:p>
        </p:txBody>
      </p:sp>
      <p:grpSp>
        <p:nvGrpSpPr>
          <p:cNvPr id="469" name="Google Shape;469;p37">
            <a:extLst>
              <a:ext uri="{FF2B5EF4-FFF2-40B4-BE49-F238E27FC236}">
                <a16:creationId xmlns:a16="http://schemas.microsoft.com/office/drawing/2014/main" id="{89E6D4B5-62BE-ECBE-C42B-7C7184BBEA40}"/>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FCA74134-FAFB-B512-AAF7-A6B4212EFBC1}"/>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7F2E7260-1D13-F89A-C987-02BF0E06B642}"/>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1BD9CDC5-2674-C4A9-3700-D2AF07809CE3}"/>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8D2BD5F8-ABB6-BD03-345D-823EC44760F9}"/>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85EC9AA5-F972-CA30-9FF4-52DBCEC6CB7A}"/>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6AF5B501-A3FA-A87E-7C2A-3E0C7F8B0A2F}"/>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
        <p:nvSpPr>
          <p:cNvPr id="5" name="Text Placeholder 2">
            <a:extLst>
              <a:ext uri="{FF2B5EF4-FFF2-40B4-BE49-F238E27FC236}">
                <a16:creationId xmlns:a16="http://schemas.microsoft.com/office/drawing/2014/main" id="{D63B0E67-2A24-9919-A38B-C4BFC5D23B8D}"/>
              </a:ext>
            </a:extLst>
          </p:cNvPr>
          <p:cNvSpPr txBox="1">
            <a:spLocks/>
          </p:cNvSpPr>
          <p:nvPr/>
        </p:nvSpPr>
        <p:spPr>
          <a:xfrm>
            <a:off x="3516394" y="1625438"/>
            <a:ext cx="5072255" cy="2675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1pPr>
            <a:lvl2pPr marL="914400" marR="0" lvl="1"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2pPr>
            <a:lvl3pPr marL="1371600" marR="0" lvl="2"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3pPr>
            <a:lvl4pPr marL="1828800" marR="0" lvl="3"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4pPr>
            <a:lvl5pPr marL="2286000" marR="0" lvl="4"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5pPr>
            <a:lvl6pPr marL="2743200" marR="0" lvl="5"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6pPr>
            <a:lvl7pPr marL="3200400" marR="0" lvl="6"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7pPr>
            <a:lvl8pPr marL="3657600" marR="0" lvl="7"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8pPr>
            <a:lvl9pPr marL="4114800" marR="0" lvl="8"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9pPr>
          </a:lstStyle>
          <a:p>
            <a:pPr>
              <a:lnSpc>
                <a:spcPct val="150000"/>
              </a:lnSpc>
              <a:buFont typeface="Arial"/>
              <a:buChar char="•"/>
            </a:pPr>
            <a:r>
              <a:rPr lang="en-US" sz="1600">
                <a:solidFill>
                  <a:srgbClr val="232323"/>
                </a:solidFill>
                <a:ea typeface="Noto Sans"/>
                <a:cs typeface="Noto Sans"/>
              </a:rPr>
              <a:t>In most cases, naltrexone should be withheld until the patient has been off opioids for </a:t>
            </a:r>
            <a:r>
              <a:rPr lang="en-US" sz="1600" b="1">
                <a:solidFill>
                  <a:srgbClr val="232323"/>
                </a:solidFill>
                <a:ea typeface="Noto Sans"/>
                <a:cs typeface="Noto Sans"/>
              </a:rPr>
              <a:t>at least 7 days</a:t>
            </a:r>
          </a:p>
          <a:p>
            <a:pPr>
              <a:lnSpc>
                <a:spcPct val="150000"/>
              </a:lnSpc>
              <a:buFont typeface="Arial"/>
              <a:buChar char="•"/>
            </a:pPr>
            <a:r>
              <a:rPr lang="en-US" sz="1600">
                <a:solidFill>
                  <a:srgbClr val="232323"/>
                </a:solidFill>
                <a:ea typeface="Noto Sans"/>
                <a:cs typeface="Noto Sans"/>
              </a:rPr>
              <a:t>If surgery is needed, optimally discontinue </a:t>
            </a:r>
            <a:r>
              <a:rPr lang="en-US" sz="1600" b="1">
                <a:solidFill>
                  <a:srgbClr val="232323"/>
                </a:solidFill>
                <a:ea typeface="Noto Sans"/>
                <a:cs typeface="Noto Sans"/>
              </a:rPr>
              <a:t>oral</a:t>
            </a:r>
            <a:r>
              <a:rPr lang="en-US" sz="1600">
                <a:solidFill>
                  <a:srgbClr val="232323"/>
                </a:solidFill>
                <a:ea typeface="Noto Sans"/>
                <a:cs typeface="Noto Sans"/>
              </a:rPr>
              <a:t> naltrexone </a:t>
            </a:r>
            <a:r>
              <a:rPr lang="en-US" sz="1600" b="1">
                <a:solidFill>
                  <a:srgbClr val="232323"/>
                </a:solidFill>
                <a:ea typeface="Noto Sans"/>
                <a:cs typeface="Noto Sans"/>
              </a:rPr>
              <a:t>at least 3 days </a:t>
            </a:r>
            <a:r>
              <a:rPr lang="en-US" sz="1600">
                <a:solidFill>
                  <a:srgbClr val="232323"/>
                </a:solidFill>
                <a:ea typeface="Noto Sans"/>
                <a:cs typeface="Noto Sans"/>
              </a:rPr>
              <a:t>prior to surgery or </a:t>
            </a:r>
            <a:r>
              <a:rPr lang="en-US" sz="1600" b="1">
                <a:solidFill>
                  <a:srgbClr val="232323"/>
                </a:solidFill>
                <a:ea typeface="Noto Sans"/>
                <a:cs typeface="Noto Sans"/>
              </a:rPr>
              <a:t>1 month</a:t>
            </a:r>
            <a:r>
              <a:rPr lang="en-US" sz="1600">
                <a:solidFill>
                  <a:srgbClr val="232323"/>
                </a:solidFill>
                <a:ea typeface="Noto Sans"/>
                <a:cs typeface="Noto Sans"/>
              </a:rPr>
              <a:t> for </a:t>
            </a:r>
            <a:r>
              <a:rPr lang="en-US" sz="1600" b="1">
                <a:solidFill>
                  <a:srgbClr val="232323"/>
                </a:solidFill>
                <a:ea typeface="Noto Sans"/>
                <a:cs typeface="Noto Sans"/>
              </a:rPr>
              <a:t>IM</a:t>
            </a:r>
            <a:r>
              <a:rPr lang="en-US" sz="1600">
                <a:solidFill>
                  <a:srgbClr val="232323"/>
                </a:solidFill>
                <a:ea typeface="Noto Sans"/>
                <a:cs typeface="Noto Sans"/>
              </a:rPr>
              <a:t> naltrexone</a:t>
            </a:r>
          </a:p>
        </p:txBody>
      </p:sp>
      <p:sp>
        <p:nvSpPr>
          <p:cNvPr id="2" name="Google Shape;887;p52">
            <a:extLst>
              <a:ext uri="{FF2B5EF4-FFF2-40B4-BE49-F238E27FC236}">
                <a16:creationId xmlns:a16="http://schemas.microsoft.com/office/drawing/2014/main" id="{4A004376-E7B6-D879-5A24-3287BF9EDDFC}"/>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8;p52">
            <a:extLst>
              <a:ext uri="{FF2B5EF4-FFF2-40B4-BE49-F238E27FC236}">
                <a16:creationId xmlns:a16="http://schemas.microsoft.com/office/drawing/2014/main" id="{7AD4F1C1-CD7A-8D83-C48E-DF2DAB411B81}"/>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89;p52">
            <a:extLst>
              <a:ext uri="{FF2B5EF4-FFF2-40B4-BE49-F238E27FC236}">
                <a16:creationId xmlns:a16="http://schemas.microsoft.com/office/drawing/2014/main" id="{FBC47A49-9044-69C8-F8DC-4AEC9531FDB9}"/>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0;p52">
            <a:extLst>
              <a:ext uri="{FF2B5EF4-FFF2-40B4-BE49-F238E27FC236}">
                <a16:creationId xmlns:a16="http://schemas.microsoft.com/office/drawing/2014/main" id="{64217884-B8E9-3D3C-29F2-857AE5467DDF}"/>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BBD0222F-E795-ADA2-6FD1-4ABD3A35FE17}"/>
              </a:ext>
            </a:extLst>
          </p:cNvPr>
          <p:cNvSpPr/>
          <p:nvPr/>
        </p:nvSpPr>
        <p:spPr>
          <a:xfrm>
            <a:off x="4701654" y="102358"/>
            <a:ext cx="1678674" cy="342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423;p35">
            <a:extLst>
              <a:ext uri="{FF2B5EF4-FFF2-40B4-BE49-F238E27FC236}">
                <a16:creationId xmlns:a16="http://schemas.microsoft.com/office/drawing/2014/main" id="{BD1C0AC9-5E4E-38F8-44A8-33E5FFCA460E}"/>
              </a:ext>
            </a:extLst>
          </p:cNvPr>
          <p:cNvSpPr/>
          <p:nvPr/>
        </p:nvSpPr>
        <p:spPr>
          <a:xfrm rot="16200000">
            <a:off x="352901" y="4798955"/>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3;p35">
            <a:extLst>
              <a:ext uri="{FF2B5EF4-FFF2-40B4-BE49-F238E27FC236}">
                <a16:creationId xmlns:a16="http://schemas.microsoft.com/office/drawing/2014/main" id="{A674344E-BFCD-F9DE-550F-43400B37830B}"/>
              </a:ext>
            </a:extLst>
          </p:cNvPr>
          <p:cNvSpPr/>
          <p:nvPr/>
        </p:nvSpPr>
        <p:spPr>
          <a:xfrm rot="16200000">
            <a:off x="352901" y="4572681"/>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3;p35">
            <a:extLst>
              <a:ext uri="{FF2B5EF4-FFF2-40B4-BE49-F238E27FC236}">
                <a16:creationId xmlns:a16="http://schemas.microsoft.com/office/drawing/2014/main" id="{D2AED759-6843-2F92-B6E9-AFC71D0993E3}"/>
              </a:ext>
            </a:extLst>
          </p:cNvPr>
          <p:cNvSpPr/>
          <p:nvPr/>
        </p:nvSpPr>
        <p:spPr>
          <a:xfrm rot="16200000">
            <a:off x="352901" y="4323116"/>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Straight Connector 12">
            <a:extLst>
              <a:ext uri="{FF2B5EF4-FFF2-40B4-BE49-F238E27FC236}">
                <a16:creationId xmlns:a16="http://schemas.microsoft.com/office/drawing/2014/main" id="{9848DBD4-48A4-2097-F5C0-A37C70368672}"/>
              </a:ext>
            </a:extLst>
          </p:cNvPr>
          <p:cNvCxnSpPr>
            <a:cxnSpLocks/>
          </p:cNvCxnSpPr>
          <p:nvPr/>
        </p:nvCxnSpPr>
        <p:spPr>
          <a:xfrm>
            <a:off x="263137" y="3404331"/>
            <a:ext cx="0" cy="1489378"/>
          </a:xfrm>
          <a:prstGeom prst="line">
            <a:avLst/>
          </a:prstGeom>
          <a:ln w="12700">
            <a:solidFill>
              <a:srgbClr val="000E2F"/>
            </a:solidFill>
          </a:ln>
        </p:spPr>
        <p:style>
          <a:lnRef idx="1">
            <a:schemeClr val="accent1"/>
          </a:lnRef>
          <a:fillRef idx="0">
            <a:schemeClr val="accent1"/>
          </a:fillRef>
          <a:effectRef idx="0">
            <a:schemeClr val="accent1"/>
          </a:effectRef>
          <a:fontRef idx="minor">
            <a:schemeClr val="tx1"/>
          </a:fontRef>
        </p:style>
      </p:cxnSp>
      <p:sp>
        <p:nvSpPr>
          <p:cNvPr id="14" name="Google Shape;412;p34">
            <a:extLst>
              <a:ext uri="{FF2B5EF4-FFF2-40B4-BE49-F238E27FC236}">
                <a16:creationId xmlns:a16="http://schemas.microsoft.com/office/drawing/2014/main" id="{E2C48535-E855-F07A-3738-D0AE8965BA24}"/>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24D5A4CD-AA16-3819-EB6D-4FAE83D499D8}"/>
              </a:ext>
            </a:extLst>
          </p:cNvPr>
          <p:cNvSpPr txBox="1"/>
          <p:nvPr/>
        </p:nvSpPr>
        <p:spPr>
          <a:xfrm>
            <a:off x="5426171" y="4674393"/>
            <a:ext cx="3188497" cy="523220"/>
          </a:xfrm>
          <a:prstGeom prst="rect">
            <a:avLst/>
          </a:prstGeom>
          <a:noFill/>
        </p:spPr>
        <p:txBody>
          <a:bodyPr wrap="square" lIns="91440" tIns="45720" rIns="91440" bIns="45720" rtlCol="0" anchor="t">
            <a:spAutoFit/>
          </a:bodyPr>
          <a:lstStyle/>
          <a:p>
            <a:pPr algn="r"/>
            <a:r>
              <a:rPr lang="en-US" sz="700">
                <a:latin typeface="Archivo"/>
                <a:cs typeface="Archivo"/>
              </a:rPr>
              <a:t>Johnson R, et al. </a:t>
            </a:r>
            <a:r>
              <a:rPr lang="en-US" sz="700" i="1">
                <a:latin typeface="Archivo"/>
                <a:cs typeface="Archivo"/>
              </a:rPr>
              <a:t>J Pain Symptom Manage </a:t>
            </a:r>
            <a:r>
              <a:rPr lang="en-US" sz="700">
                <a:latin typeface="Archivo"/>
                <a:cs typeface="Archivo"/>
              </a:rPr>
              <a:t>2005; 29(3):297-326.</a:t>
            </a:r>
          </a:p>
          <a:p>
            <a:pPr algn="r"/>
            <a:r>
              <a:rPr lang="en-US" sz="700" b="0" i="0">
                <a:solidFill>
                  <a:srgbClr val="212121"/>
                </a:solidFill>
                <a:effectLst/>
                <a:latin typeface="Archivo"/>
                <a:cs typeface="Archivo"/>
              </a:rPr>
              <a:t>Terasaki D, </a:t>
            </a:r>
            <a:r>
              <a:rPr lang="en-US" sz="700">
                <a:solidFill>
                  <a:srgbClr val="212121"/>
                </a:solidFill>
                <a:latin typeface="Archivo"/>
                <a:cs typeface="Archivo"/>
              </a:rPr>
              <a:t>et al</a:t>
            </a:r>
            <a:r>
              <a:rPr lang="en-US" sz="700" b="0" i="0">
                <a:solidFill>
                  <a:srgbClr val="212121"/>
                </a:solidFill>
                <a:effectLst/>
                <a:latin typeface="Archivo"/>
                <a:cs typeface="Archivo"/>
              </a:rPr>
              <a:t>. </a:t>
            </a:r>
            <a:r>
              <a:rPr lang="en-US" sz="700" b="0" i="1">
                <a:solidFill>
                  <a:srgbClr val="212121"/>
                </a:solidFill>
                <a:effectLst/>
                <a:latin typeface="Archivo"/>
                <a:cs typeface="Archivo"/>
              </a:rPr>
              <a:t>Addiction</a:t>
            </a:r>
            <a:r>
              <a:rPr lang="en-US" sz="700" b="0" i="0">
                <a:solidFill>
                  <a:srgbClr val="212121"/>
                </a:solidFill>
                <a:effectLst/>
                <a:latin typeface="Archivo"/>
                <a:cs typeface="Archivo"/>
              </a:rPr>
              <a:t>. 2024;119(12):2044-2047.</a:t>
            </a:r>
          </a:p>
          <a:p>
            <a:pPr algn="r"/>
            <a:r>
              <a:rPr lang="en-US" sz="700" b="0" i="0">
                <a:solidFill>
                  <a:srgbClr val="1B1B1B"/>
                </a:solidFill>
                <a:effectLst/>
                <a:latin typeface="Archivo"/>
                <a:cs typeface="Archivo"/>
              </a:rPr>
              <a:t>Sandhu S, Calcaterra SL. </a:t>
            </a:r>
            <a:r>
              <a:rPr lang="en-US" sz="700" b="0" i="1">
                <a:solidFill>
                  <a:srgbClr val="1B1B1B"/>
                </a:solidFill>
                <a:effectLst/>
                <a:latin typeface="Archivo"/>
                <a:cs typeface="Archivo"/>
              </a:rPr>
              <a:t>NEJM Evid</a:t>
            </a:r>
            <a:r>
              <a:rPr lang="en-US" sz="700" b="0" i="0">
                <a:solidFill>
                  <a:srgbClr val="1B1B1B"/>
                </a:solidFill>
                <a:effectLst/>
                <a:latin typeface="Archivo"/>
                <a:cs typeface="Archivo"/>
              </a:rPr>
              <a:t>. 2024;3(5):EVIDccon2300275.</a:t>
            </a:r>
            <a:endParaRPr lang="en-US" sz="700">
              <a:latin typeface="Archivo"/>
              <a:cs typeface="Archivo"/>
            </a:endParaRPr>
          </a:p>
          <a:p>
            <a:pPr algn="r"/>
            <a:endParaRPr lang="en-US" sz="700">
              <a:latin typeface="Archivo" panose="020B0604020202020204" charset="0"/>
              <a:cs typeface="Archivo" panose="020B0604020202020204" charset="0"/>
            </a:endParaRPr>
          </a:p>
        </p:txBody>
      </p:sp>
      <p:sp>
        <p:nvSpPr>
          <p:cNvPr id="3" name="TextBox 2">
            <a:extLst>
              <a:ext uri="{FF2B5EF4-FFF2-40B4-BE49-F238E27FC236}">
                <a16:creationId xmlns:a16="http://schemas.microsoft.com/office/drawing/2014/main" id="{A841A012-5BFA-13D8-E793-4D6EBEC32600}"/>
              </a:ext>
            </a:extLst>
          </p:cNvPr>
          <p:cNvSpPr txBox="1"/>
          <p:nvPr/>
        </p:nvSpPr>
        <p:spPr>
          <a:xfrm>
            <a:off x="851883" y="2100449"/>
            <a:ext cx="2163170" cy="523220"/>
          </a:xfrm>
          <a:prstGeom prst="rect">
            <a:avLst/>
          </a:prstGeom>
          <a:solidFill>
            <a:srgbClr val="7D868C"/>
          </a:solidFill>
          <a:ln w="38100">
            <a:solidFill>
              <a:srgbClr val="BCC0C3"/>
            </a:solidFill>
          </a:ln>
        </p:spPr>
        <p:txBody>
          <a:bodyPr wrap="square" rtlCol="0" anchor="ctr">
            <a:spAutoFit/>
          </a:bodyPr>
          <a:lstStyle/>
          <a:p>
            <a:pPr algn="ctr"/>
            <a:r>
              <a:rPr lang="en-US" b="1">
                <a:solidFill>
                  <a:schemeClr val="bg1"/>
                </a:solidFill>
                <a:latin typeface="Prompt" panose="00000500000000000000" pitchFamily="2" charset="-34"/>
                <a:cs typeface="Prompt" panose="00000500000000000000" pitchFamily="2" charset="-34"/>
              </a:rPr>
              <a:t>Continue </a:t>
            </a:r>
            <a:r>
              <a:rPr lang="en-US">
                <a:solidFill>
                  <a:schemeClr val="bg1"/>
                </a:solidFill>
                <a:latin typeface="Prompt" panose="00000500000000000000" pitchFamily="2" charset="-34"/>
                <a:cs typeface="Prompt" panose="00000500000000000000" pitchFamily="2" charset="-34"/>
              </a:rPr>
              <a:t>naltrexone therapy</a:t>
            </a:r>
          </a:p>
        </p:txBody>
      </p:sp>
      <p:pic>
        <p:nvPicPr>
          <p:cNvPr id="11" name="Graphic 10" descr="Close with solid fill">
            <a:extLst>
              <a:ext uri="{FF2B5EF4-FFF2-40B4-BE49-F238E27FC236}">
                <a16:creationId xmlns:a16="http://schemas.microsoft.com/office/drawing/2014/main" id="{A860CEB4-6BC4-A007-F1F6-31A8E90CF1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08818" y="1740802"/>
            <a:ext cx="914400" cy="914400"/>
          </a:xfrm>
          <a:prstGeom prst="rect">
            <a:avLst/>
          </a:prstGeom>
        </p:spPr>
      </p:pic>
    </p:spTree>
    <p:extLst>
      <p:ext uri="{BB962C8B-B14F-4D97-AF65-F5344CB8AC3E}">
        <p14:creationId xmlns:p14="http://schemas.microsoft.com/office/powerpoint/2010/main" val="143737542"/>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3">
          <a:extLst>
            <a:ext uri="{FF2B5EF4-FFF2-40B4-BE49-F238E27FC236}">
              <a16:creationId xmlns:a16="http://schemas.microsoft.com/office/drawing/2014/main" id="{D0912FDD-26A1-FB74-631C-E0557C8BC5B8}"/>
            </a:ext>
          </a:extLst>
        </p:cNvPr>
        <p:cNvGrpSpPr/>
        <p:nvPr/>
      </p:nvGrpSpPr>
      <p:grpSpPr>
        <a:xfrm>
          <a:off x="0" y="0"/>
          <a:ext cx="0" cy="0"/>
          <a:chOff x="0" y="0"/>
          <a:chExt cx="0" cy="0"/>
        </a:xfrm>
      </p:grpSpPr>
      <p:grpSp>
        <p:nvGrpSpPr>
          <p:cNvPr id="404" name="Google Shape;404;p34">
            <a:extLst>
              <a:ext uri="{FF2B5EF4-FFF2-40B4-BE49-F238E27FC236}">
                <a16:creationId xmlns:a16="http://schemas.microsoft.com/office/drawing/2014/main" id="{15EAF292-53E3-60A9-F163-2D81EB79965A}"/>
              </a:ext>
            </a:extLst>
          </p:cNvPr>
          <p:cNvGrpSpPr/>
          <p:nvPr/>
        </p:nvGrpSpPr>
        <p:grpSpPr>
          <a:xfrm>
            <a:off x="3706250" y="2029600"/>
            <a:ext cx="2471100" cy="1869000"/>
            <a:chOff x="1076750" y="1449450"/>
            <a:chExt cx="2471100" cy="1869000"/>
          </a:xfrm>
        </p:grpSpPr>
        <p:cxnSp>
          <p:nvCxnSpPr>
            <p:cNvPr id="405" name="Google Shape;405;p34">
              <a:extLst>
                <a:ext uri="{FF2B5EF4-FFF2-40B4-BE49-F238E27FC236}">
                  <a16:creationId xmlns:a16="http://schemas.microsoft.com/office/drawing/2014/main" id="{21EBCCFB-41C4-450D-B798-B60866B5E5AD}"/>
                </a:ext>
              </a:extLst>
            </p:cNvPr>
            <p:cNvCxnSpPr/>
            <p:nvPr/>
          </p:nvCxnSpPr>
          <p:spPr>
            <a:xfrm>
              <a:off x="1076750" y="1449450"/>
              <a:ext cx="2471100" cy="0"/>
            </a:xfrm>
            <a:prstGeom prst="straightConnector1">
              <a:avLst/>
            </a:prstGeom>
            <a:noFill/>
            <a:ln w="9525" cap="flat" cmpd="sng">
              <a:solidFill>
                <a:schemeClr val="accent2"/>
              </a:solidFill>
              <a:prstDash val="solid"/>
              <a:round/>
              <a:headEnd type="none" w="med" len="med"/>
              <a:tailEnd type="none" w="med" len="med"/>
            </a:ln>
          </p:spPr>
        </p:cxnSp>
        <p:cxnSp>
          <p:nvCxnSpPr>
            <p:cNvPr id="406" name="Google Shape;406;p34">
              <a:extLst>
                <a:ext uri="{FF2B5EF4-FFF2-40B4-BE49-F238E27FC236}">
                  <a16:creationId xmlns:a16="http://schemas.microsoft.com/office/drawing/2014/main" id="{D82EDF90-A1A2-FB73-302C-0E35C67D7C3B}"/>
                </a:ext>
              </a:extLst>
            </p:cNvPr>
            <p:cNvCxnSpPr/>
            <p:nvPr/>
          </p:nvCxnSpPr>
          <p:spPr>
            <a:xfrm>
              <a:off x="1081925" y="1449450"/>
              <a:ext cx="0" cy="1869000"/>
            </a:xfrm>
            <a:prstGeom prst="straightConnector1">
              <a:avLst/>
            </a:prstGeom>
            <a:noFill/>
            <a:ln w="9525" cap="flat" cmpd="sng">
              <a:solidFill>
                <a:schemeClr val="accent2"/>
              </a:solidFill>
              <a:prstDash val="solid"/>
              <a:round/>
              <a:headEnd type="none" w="med" len="med"/>
              <a:tailEnd type="none" w="med" len="med"/>
            </a:ln>
          </p:spPr>
        </p:cxnSp>
      </p:grpSp>
      <p:sp>
        <p:nvSpPr>
          <p:cNvPr id="407" name="Google Shape;407;p34">
            <a:extLst>
              <a:ext uri="{FF2B5EF4-FFF2-40B4-BE49-F238E27FC236}">
                <a16:creationId xmlns:a16="http://schemas.microsoft.com/office/drawing/2014/main" id="{95584CBC-96E4-C3E9-27A1-1200EF24010D}"/>
              </a:ext>
            </a:extLst>
          </p:cNvPr>
          <p:cNvSpPr/>
          <p:nvPr/>
        </p:nvSpPr>
        <p:spPr>
          <a:xfrm>
            <a:off x="940825" y="1036100"/>
            <a:ext cx="3106345" cy="2450559"/>
          </a:xfrm>
          <a:custGeom>
            <a:avLst/>
            <a:gdLst/>
            <a:ahLst/>
            <a:cxnLst/>
            <a:rect l="l" t="t" r="r" b="b"/>
            <a:pathLst>
              <a:path w="42509" h="33536" extrusionOk="0">
                <a:moveTo>
                  <a:pt x="0" y="1"/>
                </a:moveTo>
                <a:lnTo>
                  <a:pt x="0" y="33535"/>
                </a:lnTo>
                <a:lnTo>
                  <a:pt x="21254" y="33535"/>
                </a:lnTo>
                <a:cubicBezTo>
                  <a:pt x="33001" y="33535"/>
                  <a:pt x="42508" y="26039"/>
                  <a:pt x="42508" y="16776"/>
                </a:cubicBezTo>
                <a:cubicBezTo>
                  <a:pt x="42508" y="7497"/>
                  <a:pt x="33001" y="1"/>
                  <a:pt x="21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a:extLst>
              <a:ext uri="{FF2B5EF4-FFF2-40B4-BE49-F238E27FC236}">
                <a16:creationId xmlns:a16="http://schemas.microsoft.com/office/drawing/2014/main" id="{40DBF00C-300C-46B3-8A6B-F3846D2BBFB5}"/>
              </a:ext>
            </a:extLst>
          </p:cNvPr>
          <p:cNvSpPr txBox="1">
            <a:spLocks noGrp="1"/>
          </p:cNvSpPr>
          <p:nvPr>
            <p:ph type="title"/>
          </p:nvPr>
        </p:nvSpPr>
        <p:spPr>
          <a:xfrm>
            <a:off x="3918190" y="2256400"/>
            <a:ext cx="4339577" cy="1811536"/>
          </a:xfrm>
          <a:prstGeom prst="rect">
            <a:avLst/>
          </a:prstGeom>
        </p:spPr>
        <p:txBody>
          <a:bodyPr spcFirstLastPara="1" wrap="square" lIns="91425" tIns="91425" rIns="91425" bIns="91425" anchor="t" anchorCtr="0">
            <a:noAutofit/>
          </a:bodyPr>
          <a:lstStyle/>
          <a:p>
            <a:pPr algn="ctr"/>
            <a:r>
              <a:rPr lang="en" sz="4000">
                <a:solidFill>
                  <a:srgbClr val="000E2F"/>
                </a:solidFill>
              </a:rPr>
              <a:t>Opioid Use Disorder (OUD)</a:t>
            </a:r>
            <a:br>
              <a:rPr lang="en" sz="4000">
                <a:solidFill>
                  <a:srgbClr val="000E2F"/>
                </a:solidFill>
              </a:rPr>
            </a:br>
            <a:r>
              <a:rPr lang="en" sz="4000">
                <a:solidFill>
                  <a:srgbClr val="000E2F"/>
                </a:solidFill>
              </a:rPr>
              <a:t>Basics</a:t>
            </a:r>
            <a:endParaRPr lang="en-US">
              <a:solidFill>
                <a:srgbClr val="000E2F"/>
              </a:solidFill>
            </a:endParaRPr>
          </a:p>
        </p:txBody>
      </p:sp>
      <p:sp>
        <p:nvSpPr>
          <p:cNvPr id="409" name="Google Shape;409;p34">
            <a:extLst>
              <a:ext uri="{FF2B5EF4-FFF2-40B4-BE49-F238E27FC236}">
                <a16:creationId xmlns:a16="http://schemas.microsoft.com/office/drawing/2014/main" id="{62D087E7-EE8B-2955-501E-CBABB454FBAB}"/>
              </a:ext>
            </a:extLst>
          </p:cNvPr>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410" name="Google Shape;410;p34">
            <a:extLst>
              <a:ext uri="{FF2B5EF4-FFF2-40B4-BE49-F238E27FC236}">
                <a16:creationId xmlns:a16="http://schemas.microsoft.com/office/drawing/2014/main" id="{DFDB66E2-B818-AE04-51C7-53F82BC3769D}"/>
              </a:ext>
            </a:extLst>
          </p:cNvPr>
          <p:cNvSpPr/>
          <p:nvPr/>
        </p:nvSpPr>
        <p:spPr>
          <a:xfrm>
            <a:off x="2110025" y="1463274"/>
            <a:ext cx="1596237" cy="1596237"/>
          </a:xfrm>
          <a:custGeom>
            <a:avLst/>
            <a:gdLst/>
            <a:ahLst/>
            <a:cxnLst/>
            <a:rect l="l" t="t" r="r" b="b"/>
            <a:pathLst>
              <a:path w="15694" h="15694" extrusionOk="0">
                <a:moveTo>
                  <a:pt x="7847" y="0"/>
                </a:moveTo>
                <a:cubicBezTo>
                  <a:pt x="3504" y="0"/>
                  <a:pt x="0" y="3505"/>
                  <a:pt x="0" y="7847"/>
                </a:cubicBezTo>
                <a:cubicBezTo>
                  <a:pt x="0" y="12174"/>
                  <a:pt x="3504" y="15693"/>
                  <a:pt x="7847" y="15693"/>
                </a:cubicBezTo>
                <a:cubicBezTo>
                  <a:pt x="12159" y="15693"/>
                  <a:pt x="15693" y="12189"/>
                  <a:pt x="15693" y="7847"/>
                </a:cubicBezTo>
                <a:cubicBezTo>
                  <a:pt x="15693" y="3520"/>
                  <a:pt x="12189" y="0"/>
                  <a:pt x="7847" y="0"/>
                </a:cubicBezTo>
                <a:close/>
              </a:path>
            </a:pathLst>
          </a:custGeom>
          <a:solidFill>
            <a:srgbClr val="000E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chemeClr val="lt1"/>
                </a:solidFill>
                <a:latin typeface="Prompt"/>
                <a:ea typeface="Prompt"/>
                <a:cs typeface="Prompt"/>
                <a:sym typeface="Prompt"/>
              </a:rPr>
              <a:t>01 </a:t>
            </a:r>
            <a:endParaRPr/>
          </a:p>
        </p:txBody>
      </p:sp>
      <p:sp>
        <p:nvSpPr>
          <p:cNvPr id="411" name="Google Shape;411;p34">
            <a:extLst>
              <a:ext uri="{FF2B5EF4-FFF2-40B4-BE49-F238E27FC236}">
                <a16:creationId xmlns:a16="http://schemas.microsoft.com/office/drawing/2014/main" id="{B1A17AFD-C1F0-8871-8518-5537A6052493}"/>
              </a:ext>
            </a:extLst>
          </p:cNvPr>
          <p:cNvSpPr/>
          <p:nvPr/>
        </p:nvSpPr>
        <p:spPr>
          <a:xfrm>
            <a:off x="715100" y="1372275"/>
            <a:ext cx="623943" cy="623943"/>
          </a:xfrm>
          <a:custGeom>
            <a:avLst/>
            <a:gdLst/>
            <a:ahLst/>
            <a:cxnLst/>
            <a:rect l="l" t="t" r="r" b="b"/>
            <a:pathLst>
              <a:path w="17431" h="17431" extrusionOk="0">
                <a:moveTo>
                  <a:pt x="17431" y="0"/>
                </a:moveTo>
                <a:cubicBezTo>
                  <a:pt x="7817" y="0"/>
                  <a:pt x="1" y="7801"/>
                  <a:pt x="1" y="17430"/>
                </a:cubicBezTo>
                <a:lnTo>
                  <a:pt x="9523" y="17430"/>
                </a:lnTo>
                <a:cubicBezTo>
                  <a:pt x="9523" y="13058"/>
                  <a:pt x="13073" y="9523"/>
                  <a:pt x="17431" y="9523"/>
                </a:cubicBezTo>
                <a:lnTo>
                  <a:pt x="17431" y="0"/>
                </a:lnTo>
                <a:close/>
              </a:path>
            </a:pathLst>
          </a:custGeom>
          <a:solidFill>
            <a:schemeClr val="accent1"/>
          </a:solidFill>
          <a:ln>
            <a:solidFill>
              <a:srgbClr val="EE692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a:extLst>
              <a:ext uri="{FF2B5EF4-FFF2-40B4-BE49-F238E27FC236}">
                <a16:creationId xmlns:a16="http://schemas.microsoft.com/office/drawing/2014/main" id="{EE166354-85EF-7FD0-7638-C22CDF930399}"/>
              </a:ext>
            </a:extLst>
          </p:cNvPr>
          <p:cNvSpPr/>
          <p:nvPr/>
        </p:nvSpPr>
        <p:spPr>
          <a:xfrm rot="10800000">
            <a:off x="7298000" y="4064050"/>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a:extLst>
              <a:ext uri="{FF2B5EF4-FFF2-40B4-BE49-F238E27FC236}">
                <a16:creationId xmlns:a16="http://schemas.microsoft.com/office/drawing/2014/main" id="{C267AC0D-8572-23AB-C34A-0E8439F301EE}"/>
              </a:ext>
            </a:extLst>
          </p:cNvPr>
          <p:cNvSpPr/>
          <p:nvPr/>
        </p:nvSpPr>
        <p:spPr>
          <a:xfrm rot="10800000">
            <a:off x="6960900" y="3726950"/>
            <a:ext cx="758775" cy="758775"/>
          </a:xfrm>
          <a:custGeom>
            <a:avLst/>
            <a:gdLst/>
            <a:ahLst/>
            <a:cxnLst/>
            <a:rect l="l" t="t" r="r" b="b"/>
            <a:pathLst>
              <a:path w="30351" h="30351" extrusionOk="0">
                <a:moveTo>
                  <a:pt x="30350" y="1"/>
                </a:moveTo>
                <a:cubicBezTo>
                  <a:pt x="13621" y="1"/>
                  <a:pt x="0" y="13606"/>
                  <a:pt x="0" y="30351"/>
                </a:cubicBezTo>
                <a:lnTo>
                  <a:pt x="549" y="30351"/>
                </a:lnTo>
                <a:cubicBezTo>
                  <a:pt x="549" y="13926"/>
                  <a:pt x="13926" y="549"/>
                  <a:pt x="30350" y="549"/>
                </a:cubicBezTo>
                <a:lnTo>
                  <a:pt x="303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887;p52">
            <a:extLst>
              <a:ext uri="{FF2B5EF4-FFF2-40B4-BE49-F238E27FC236}">
                <a16:creationId xmlns:a16="http://schemas.microsoft.com/office/drawing/2014/main" id="{78DC79BF-B0DB-3A7E-347E-5B1DD6CC5B64}"/>
              </a:ext>
            </a:extLst>
          </p:cNvPr>
          <p:cNvSpPr/>
          <p:nvPr/>
        </p:nvSpPr>
        <p:spPr>
          <a:xfrm>
            <a:off x="7866072" y="267701"/>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88;p52">
            <a:extLst>
              <a:ext uri="{FF2B5EF4-FFF2-40B4-BE49-F238E27FC236}">
                <a16:creationId xmlns:a16="http://schemas.microsoft.com/office/drawing/2014/main" id="{661E9BDB-E3D7-0EDE-7C2E-A909A02A9571}"/>
              </a:ext>
            </a:extLst>
          </p:cNvPr>
          <p:cNvSpPr/>
          <p:nvPr/>
        </p:nvSpPr>
        <p:spPr>
          <a:xfrm>
            <a:off x="8126231" y="8389"/>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9;p52">
            <a:extLst>
              <a:ext uri="{FF2B5EF4-FFF2-40B4-BE49-F238E27FC236}">
                <a16:creationId xmlns:a16="http://schemas.microsoft.com/office/drawing/2014/main" id="{1B5A623B-0D2B-8D00-415D-7BD5A5C4BE08}"/>
              </a:ext>
            </a:extLst>
          </p:cNvPr>
          <p:cNvSpPr/>
          <p:nvPr/>
        </p:nvSpPr>
        <p:spPr>
          <a:xfrm>
            <a:off x="8386168" y="267701"/>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0;p52">
            <a:extLst>
              <a:ext uri="{FF2B5EF4-FFF2-40B4-BE49-F238E27FC236}">
                <a16:creationId xmlns:a16="http://schemas.microsoft.com/office/drawing/2014/main" id="{0C29132D-0E07-CE92-0DF9-62637F3C6943}"/>
              </a:ext>
            </a:extLst>
          </p:cNvPr>
          <p:cNvSpPr/>
          <p:nvPr/>
        </p:nvSpPr>
        <p:spPr>
          <a:xfrm>
            <a:off x="8646550" y="8389"/>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3;p35">
            <a:extLst>
              <a:ext uri="{FF2B5EF4-FFF2-40B4-BE49-F238E27FC236}">
                <a16:creationId xmlns:a16="http://schemas.microsoft.com/office/drawing/2014/main" id="{286DE9F4-5FC7-F72E-8667-368047CF9984}"/>
              </a:ext>
            </a:extLst>
          </p:cNvPr>
          <p:cNvSpPr/>
          <p:nvPr/>
        </p:nvSpPr>
        <p:spPr>
          <a:xfrm>
            <a:off x="567429" y="4641802"/>
            <a:ext cx="64422" cy="64422"/>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4;p35">
            <a:extLst>
              <a:ext uri="{FF2B5EF4-FFF2-40B4-BE49-F238E27FC236}">
                <a16:creationId xmlns:a16="http://schemas.microsoft.com/office/drawing/2014/main" id="{CE545C1E-144A-0B67-6969-5BEA87BD890E}"/>
              </a:ext>
            </a:extLst>
          </p:cNvPr>
          <p:cNvSpPr/>
          <p:nvPr/>
        </p:nvSpPr>
        <p:spPr>
          <a:xfrm>
            <a:off x="734070" y="4641802"/>
            <a:ext cx="64422" cy="64422"/>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5;p35">
            <a:extLst>
              <a:ext uri="{FF2B5EF4-FFF2-40B4-BE49-F238E27FC236}">
                <a16:creationId xmlns:a16="http://schemas.microsoft.com/office/drawing/2014/main" id="{03EC4E32-D810-A037-7920-6E4AEBBAA921}"/>
              </a:ext>
            </a:extLst>
          </p:cNvPr>
          <p:cNvSpPr/>
          <p:nvPr/>
        </p:nvSpPr>
        <p:spPr>
          <a:xfrm>
            <a:off x="909221" y="4641802"/>
            <a:ext cx="64692" cy="64422"/>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6;p35">
            <a:extLst>
              <a:ext uri="{FF2B5EF4-FFF2-40B4-BE49-F238E27FC236}">
                <a16:creationId xmlns:a16="http://schemas.microsoft.com/office/drawing/2014/main" id="{F1DCC63E-595D-E8F6-BFBB-99B972F65359}"/>
              </a:ext>
            </a:extLst>
          </p:cNvPr>
          <p:cNvSpPr/>
          <p:nvPr/>
        </p:nvSpPr>
        <p:spPr>
          <a:xfrm>
            <a:off x="567429" y="4568619"/>
            <a:ext cx="1052541" cy="10974"/>
          </a:xfrm>
          <a:custGeom>
            <a:avLst/>
            <a:gdLst/>
            <a:ahLst/>
            <a:cxnLst/>
            <a:rect l="l" t="t" r="r" b="b"/>
            <a:pathLst>
              <a:path w="58507" h="610" extrusionOk="0">
                <a:moveTo>
                  <a:pt x="0" y="0"/>
                </a:moveTo>
                <a:lnTo>
                  <a:pt x="0" y="610"/>
                </a:lnTo>
                <a:lnTo>
                  <a:pt x="58506" y="610"/>
                </a:lnTo>
                <a:lnTo>
                  <a:pt x="58506"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a:extLst>
              <a:ext uri="{FF2B5EF4-FFF2-40B4-BE49-F238E27FC236}">
                <a16:creationId xmlns:a16="http://schemas.microsoft.com/office/drawing/2014/main" id="{BD57912D-4F76-B495-2EFE-72D73A871F79}"/>
              </a:ext>
            </a:extLst>
          </p:cNvPr>
          <p:cNvSpPr/>
          <p:nvPr/>
        </p:nvSpPr>
        <p:spPr>
          <a:xfrm>
            <a:off x="461394" y="4706224"/>
            <a:ext cx="1495676" cy="285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949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2F66362C-1481-9EB2-9F70-1E674EE0C828}"/>
            </a:ext>
          </a:extLst>
        </p:cNvPr>
        <p:cNvGrpSpPr/>
        <p:nvPr/>
      </p:nvGrpSpPr>
      <p:grpSpPr>
        <a:xfrm>
          <a:off x="0" y="0"/>
          <a:ext cx="0" cy="0"/>
          <a:chOff x="0" y="0"/>
          <a:chExt cx="0" cy="0"/>
        </a:xfrm>
      </p:grpSpPr>
      <p:sp>
        <p:nvSpPr>
          <p:cNvPr id="462" name="Google Shape;462;p37">
            <a:extLst>
              <a:ext uri="{FF2B5EF4-FFF2-40B4-BE49-F238E27FC236}">
                <a16:creationId xmlns:a16="http://schemas.microsoft.com/office/drawing/2014/main" id="{E2A2D475-D5D9-5FF0-DC9E-07D554E3556D}"/>
              </a:ext>
            </a:extLst>
          </p:cNvPr>
          <p:cNvSpPr txBox="1">
            <a:spLocks noGrp="1"/>
          </p:cNvSpPr>
          <p:nvPr>
            <p:ph type="title"/>
          </p:nvPr>
        </p:nvSpPr>
        <p:spPr>
          <a:xfrm>
            <a:off x="672232" y="445025"/>
            <a:ext cx="7704000" cy="572700"/>
          </a:xfrm>
          <a:prstGeom prst="rect">
            <a:avLst/>
          </a:prstGeom>
        </p:spPr>
        <p:txBody>
          <a:bodyPr spcFirstLastPara="1" wrap="square" lIns="91425" tIns="91425" rIns="91425" bIns="91425" anchor="t" anchorCtr="0">
            <a:noAutofit/>
          </a:bodyPr>
          <a:lstStyle/>
          <a:p>
            <a:r>
              <a:rPr lang="en"/>
              <a:t>Treatment Options</a:t>
            </a:r>
            <a:endParaRPr lang="en-US"/>
          </a:p>
        </p:txBody>
      </p:sp>
      <p:grpSp>
        <p:nvGrpSpPr>
          <p:cNvPr id="469" name="Google Shape;469;p37">
            <a:extLst>
              <a:ext uri="{FF2B5EF4-FFF2-40B4-BE49-F238E27FC236}">
                <a16:creationId xmlns:a16="http://schemas.microsoft.com/office/drawing/2014/main" id="{5AB41873-BF9F-9728-CBE1-D8315337BC83}"/>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F4D08A86-8E8C-3389-3994-D9517B87FEBF}"/>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7BD23E15-7DC5-781E-BC12-0F4CBBE22445}"/>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C13D5B6E-ECD7-208C-60D0-3710B4038899}"/>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725D0AAF-7F30-058B-D906-D2F37516575D}"/>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F6A6A0AD-41CC-3BAD-5127-AE65AB6BDB68}"/>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2CFDF3B7-5EF7-4ACE-9BE5-24ABFF8D506B}"/>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
        <p:nvSpPr>
          <p:cNvPr id="5" name="Text Placeholder 2">
            <a:extLst>
              <a:ext uri="{FF2B5EF4-FFF2-40B4-BE49-F238E27FC236}">
                <a16:creationId xmlns:a16="http://schemas.microsoft.com/office/drawing/2014/main" id="{F012ED31-2444-124D-A56A-670752F88983}"/>
              </a:ext>
            </a:extLst>
          </p:cNvPr>
          <p:cNvSpPr txBox="1">
            <a:spLocks/>
          </p:cNvSpPr>
          <p:nvPr/>
        </p:nvSpPr>
        <p:spPr>
          <a:xfrm>
            <a:off x="3638719" y="1253975"/>
            <a:ext cx="5072255" cy="2675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1pPr>
            <a:lvl2pPr marL="914400" marR="0" lvl="1"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2pPr>
            <a:lvl3pPr marL="1371600" marR="0" lvl="2"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3pPr>
            <a:lvl4pPr marL="1828800" marR="0" lvl="3"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4pPr>
            <a:lvl5pPr marL="2286000" marR="0" lvl="4"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5pPr>
            <a:lvl6pPr marL="2743200" marR="0" lvl="5"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6pPr>
            <a:lvl7pPr marL="3200400" marR="0" lvl="6"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7pPr>
            <a:lvl8pPr marL="3657600" marR="0" lvl="7"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8pPr>
            <a:lvl9pPr marL="4114800" marR="0" lvl="8"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9pPr>
          </a:lstStyle>
          <a:p>
            <a:pPr>
              <a:lnSpc>
                <a:spcPct val="150000"/>
              </a:lnSpc>
              <a:buFont typeface="Arial"/>
              <a:buChar char="•"/>
            </a:pPr>
            <a:r>
              <a:rPr lang="en-US" sz="1600">
                <a:solidFill>
                  <a:srgbClr val="232323"/>
                </a:solidFill>
                <a:ea typeface="Noto Sans"/>
                <a:cs typeface="Noto Sans"/>
              </a:rPr>
              <a:t>Nonopioid options for acute pain control include </a:t>
            </a:r>
            <a:r>
              <a:rPr lang="en-US" sz="1600" b="1">
                <a:solidFill>
                  <a:srgbClr val="232323"/>
                </a:solidFill>
                <a:ea typeface="Noto Sans"/>
                <a:cs typeface="Noto Sans"/>
              </a:rPr>
              <a:t>ketamine, regional anesthesia, acetaminophen, NSAIDs, etc.</a:t>
            </a:r>
            <a:endParaRPr lang="en-US" sz="1600">
              <a:solidFill>
                <a:srgbClr val="232323"/>
              </a:solidFill>
              <a:ea typeface="Noto Sans"/>
              <a:cs typeface="Noto Sans"/>
            </a:endParaRPr>
          </a:p>
          <a:p>
            <a:pPr>
              <a:lnSpc>
                <a:spcPct val="150000"/>
              </a:lnSpc>
              <a:buFont typeface="Arial"/>
              <a:buChar char="•"/>
            </a:pPr>
            <a:r>
              <a:rPr lang="en-US" sz="1600">
                <a:solidFill>
                  <a:srgbClr val="232323"/>
                </a:solidFill>
                <a:ea typeface="Noto Sans"/>
                <a:cs typeface="Noto Sans"/>
              </a:rPr>
              <a:t>Utilize physical measures and complementary practices</a:t>
            </a:r>
          </a:p>
        </p:txBody>
      </p:sp>
      <p:sp>
        <p:nvSpPr>
          <p:cNvPr id="2" name="Google Shape;887;p52">
            <a:extLst>
              <a:ext uri="{FF2B5EF4-FFF2-40B4-BE49-F238E27FC236}">
                <a16:creationId xmlns:a16="http://schemas.microsoft.com/office/drawing/2014/main" id="{93A15117-9011-AFA1-A0B7-557DB9663541}"/>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8;p52">
            <a:extLst>
              <a:ext uri="{FF2B5EF4-FFF2-40B4-BE49-F238E27FC236}">
                <a16:creationId xmlns:a16="http://schemas.microsoft.com/office/drawing/2014/main" id="{31EE7FC8-78EC-A9A9-BDAA-7AEC7F41A256}"/>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89;p52">
            <a:extLst>
              <a:ext uri="{FF2B5EF4-FFF2-40B4-BE49-F238E27FC236}">
                <a16:creationId xmlns:a16="http://schemas.microsoft.com/office/drawing/2014/main" id="{82F60A6D-2EB2-B2FE-03C6-F415D086A5C1}"/>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0;p52">
            <a:extLst>
              <a:ext uri="{FF2B5EF4-FFF2-40B4-BE49-F238E27FC236}">
                <a16:creationId xmlns:a16="http://schemas.microsoft.com/office/drawing/2014/main" id="{9029CF13-6550-0288-D412-466B56197FE6}"/>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C7257654-F831-4CAC-F4F6-16F86D7A841C}"/>
              </a:ext>
            </a:extLst>
          </p:cNvPr>
          <p:cNvSpPr/>
          <p:nvPr/>
        </p:nvSpPr>
        <p:spPr>
          <a:xfrm>
            <a:off x="4701654" y="102358"/>
            <a:ext cx="1678674" cy="342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423;p35">
            <a:extLst>
              <a:ext uri="{FF2B5EF4-FFF2-40B4-BE49-F238E27FC236}">
                <a16:creationId xmlns:a16="http://schemas.microsoft.com/office/drawing/2014/main" id="{1BDBC468-113A-0A68-60E4-B9B7524FA6C4}"/>
              </a:ext>
            </a:extLst>
          </p:cNvPr>
          <p:cNvSpPr/>
          <p:nvPr/>
        </p:nvSpPr>
        <p:spPr>
          <a:xfrm rot="16200000">
            <a:off x="352901" y="4798955"/>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3;p35">
            <a:extLst>
              <a:ext uri="{FF2B5EF4-FFF2-40B4-BE49-F238E27FC236}">
                <a16:creationId xmlns:a16="http://schemas.microsoft.com/office/drawing/2014/main" id="{4668DAC7-33EC-E6BD-32DB-4E034D5FC4A3}"/>
              </a:ext>
            </a:extLst>
          </p:cNvPr>
          <p:cNvSpPr/>
          <p:nvPr/>
        </p:nvSpPr>
        <p:spPr>
          <a:xfrm rot="16200000">
            <a:off x="352901" y="4572681"/>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3;p35">
            <a:extLst>
              <a:ext uri="{FF2B5EF4-FFF2-40B4-BE49-F238E27FC236}">
                <a16:creationId xmlns:a16="http://schemas.microsoft.com/office/drawing/2014/main" id="{FE3E7F2C-31E0-A679-C433-4774261C6590}"/>
              </a:ext>
            </a:extLst>
          </p:cNvPr>
          <p:cNvSpPr/>
          <p:nvPr/>
        </p:nvSpPr>
        <p:spPr>
          <a:xfrm rot="16200000">
            <a:off x="352901" y="4323116"/>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Straight Connector 12">
            <a:extLst>
              <a:ext uri="{FF2B5EF4-FFF2-40B4-BE49-F238E27FC236}">
                <a16:creationId xmlns:a16="http://schemas.microsoft.com/office/drawing/2014/main" id="{5B33EED0-1968-5CE7-E61E-9DEDEC27944A}"/>
              </a:ext>
            </a:extLst>
          </p:cNvPr>
          <p:cNvCxnSpPr>
            <a:cxnSpLocks/>
          </p:cNvCxnSpPr>
          <p:nvPr/>
        </p:nvCxnSpPr>
        <p:spPr>
          <a:xfrm>
            <a:off x="263137" y="3404331"/>
            <a:ext cx="0" cy="1489378"/>
          </a:xfrm>
          <a:prstGeom prst="line">
            <a:avLst/>
          </a:prstGeom>
          <a:ln w="12700">
            <a:solidFill>
              <a:srgbClr val="000E2F"/>
            </a:solidFill>
          </a:ln>
        </p:spPr>
        <p:style>
          <a:lnRef idx="1">
            <a:schemeClr val="accent1"/>
          </a:lnRef>
          <a:fillRef idx="0">
            <a:schemeClr val="accent1"/>
          </a:fillRef>
          <a:effectRef idx="0">
            <a:schemeClr val="accent1"/>
          </a:effectRef>
          <a:fontRef idx="minor">
            <a:schemeClr val="tx1"/>
          </a:fontRef>
        </p:style>
      </p:cxnSp>
      <p:sp>
        <p:nvSpPr>
          <p:cNvPr id="14" name="Google Shape;412;p34">
            <a:extLst>
              <a:ext uri="{FF2B5EF4-FFF2-40B4-BE49-F238E27FC236}">
                <a16:creationId xmlns:a16="http://schemas.microsoft.com/office/drawing/2014/main" id="{44D3083E-8B53-C61B-0065-B9B4C669A6F5}"/>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88882EDE-6FBA-4B2A-AD63-2DB96BF8C64A}"/>
              </a:ext>
            </a:extLst>
          </p:cNvPr>
          <p:cNvSpPr txBox="1"/>
          <p:nvPr/>
        </p:nvSpPr>
        <p:spPr>
          <a:xfrm>
            <a:off x="5435315" y="4674393"/>
            <a:ext cx="3188497" cy="523220"/>
          </a:xfrm>
          <a:prstGeom prst="rect">
            <a:avLst/>
          </a:prstGeom>
          <a:noFill/>
        </p:spPr>
        <p:txBody>
          <a:bodyPr wrap="square" lIns="91440" tIns="45720" rIns="91440" bIns="45720" rtlCol="0" anchor="t">
            <a:spAutoFit/>
          </a:bodyPr>
          <a:lstStyle/>
          <a:p>
            <a:pPr algn="r"/>
            <a:r>
              <a:rPr lang="en-US" sz="700">
                <a:latin typeface="Archivo"/>
                <a:cs typeface="Archivo"/>
              </a:rPr>
              <a:t>Johnson R, et al. </a:t>
            </a:r>
            <a:r>
              <a:rPr lang="en-US" sz="700" i="1">
                <a:latin typeface="Archivo"/>
                <a:cs typeface="Archivo"/>
              </a:rPr>
              <a:t>J Pain Symptom Manage </a:t>
            </a:r>
            <a:r>
              <a:rPr lang="en-US" sz="700">
                <a:latin typeface="Archivo"/>
                <a:cs typeface="Archivo"/>
              </a:rPr>
              <a:t>2005; 29(3):297-326.</a:t>
            </a:r>
          </a:p>
          <a:p>
            <a:pPr algn="r"/>
            <a:r>
              <a:rPr lang="en-US" sz="700" b="0" i="0">
                <a:solidFill>
                  <a:srgbClr val="212121"/>
                </a:solidFill>
                <a:effectLst/>
                <a:latin typeface="Archivo"/>
                <a:cs typeface="Archivo"/>
              </a:rPr>
              <a:t>Terasaki D, </a:t>
            </a:r>
            <a:r>
              <a:rPr lang="en-US" sz="700">
                <a:solidFill>
                  <a:srgbClr val="212121"/>
                </a:solidFill>
                <a:latin typeface="Archivo"/>
                <a:cs typeface="Archivo"/>
              </a:rPr>
              <a:t>et al</a:t>
            </a:r>
            <a:r>
              <a:rPr lang="en-US" sz="700" b="0" i="0">
                <a:solidFill>
                  <a:srgbClr val="212121"/>
                </a:solidFill>
                <a:effectLst/>
                <a:latin typeface="Archivo"/>
                <a:cs typeface="Archivo"/>
              </a:rPr>
              <a:t>. </a:t>
            </a:r>
            <a:r>
              <a:rPr lang="en-US" sz="700" b="0" i="1">
                <a:solidFill>
                  <a:srgbClr val="212121"/>
                </a:solidFill>
                <a:effectLst/>
                <a:latin typeface="Archivo"/>
                <a:cs typeface="Archivo"/>
              </a:rPr>
              <a:t>Addiction</a:t>
            </a:r>
            <a:r>
              <a:rPr lang="en-US" sz="700" b="0" i="0">
                <a:solidFill>
                  <a:srgbClr val="212121"/>
                </a:solidFill>
                <a:effectLst/>
                <a:latin typeface="Archivo"/>
                <a:cs typeface="Archivo"/>
              </a:rPr>
              <a:t>. 2024;119(12):2044-2047.</a:t>
            </a:r>
          </a:p>
          <a:p>
            <a:pPr algn="r"/>
            <a:r>
              <a:rPr lang="en-US" sz="700" b="0" i="0">
                <a:solidFill>
                  <a:srgbClr val="1B1B1B"/>
                </a:solidFill>
                <a:effectLst/>
                <a:latin typeface="Archivo"/>
                <a:cs typeface="Archivo"/>
              </a:rPr>
              <a:t>Sandhu S, Calcaterra SL. </a:t>
            </a:r>
            <a:r>
              <a:rPr lang="en-US" sz="700" b="0" i="1">
                <a:solidFill>
                  <a:srgbClr val="1B1B1B"/>
                </a:solidFill>
                <a:effectLst/>
                <a:latin typeface="Archivo"/>
                <a:cs typeface="Archivo"/>
              </a:rPr>
              <a:t>NEJM Evid</a:t>
            </a:r>
            <a:r>
              <a:rPr lang="en-US" sz="700" b="0" i="0">
                <a:solidFill>
                  <a:srgbClr val="1B1B1B"/>
                </a:solidFill>
                <a:effectLst/>
                <a:latin typeface="Archivo"/>
                <a:cs typeface="Archivo"/>
              </a:rPr>
              <a:t>. 2024;3(5):EVIDccon2300275.</a:t>
            </a:r>
            <a:endParaRPr lang="en-US" sz="700">
              <a:latin typeface="Archivo"/>
              <a:cs typeface="Archivo"/>
            </a:endParaRPr>
          </a:p>
          <a:p>
            <a:pPr algn="r"/>
            <a:endParaRPr lang="en-US" sz="700">
              <a:latin typeface="Archivo" panose="020B0604020202020204" charset="0"/>
              <a:cs typeface="Archivo" panose="020B0604020202020204" charset="0"/>
            </a:endParaRPr>
          </a:p>
        </p:txBody>
      </p:sp>
      <p:sp>
        <p:nvSpPr>
          <p:cNvPr id="3" name="TextBox 2">
            <a:extLst>
              <a:ext uri="{FF2B5EF4-FFF2-40B4-BE49-F238E27FC236}">
                <a16:creationId xmlns:a16="http://schemas.microsoft.com/office/drawing/2014/main" id="{39AD4FF7-A5B4-7722-0690-618CD7EA668A}"/>
              </a:ext>
            </a:extLst>
          </p:cNvPr>
          <p:cNvSpPr txBox="1"/>
          <p:nvPr/>
        </p:nvSpPr>
        <p:spPr>
          <a:xfrm>
            <a:off x="869344" y="2214328"/>
            <a:ext cx="2163170" cy="738664"/>
          </a:xfrm>
          <a:prstGeom prst="rect">
            <a:avLst/>
          </a:prstGeom>
          <a:solidFill>
            <a:srgbClr val="7D868C"/>
          </a:solidFill>
          <a:ln w="38100">
            <a:solidFill>
              <a:srgbClr val="BCC0C3"/>
            </a:solidFill>
          </a:ln>
        </p:spPr>
        <p:txBody>
          <a:bodyPr wrap="square" lIns="91440" tIns="45720" rIns="91440" bIns="45720" rtlCol="0" anchor="ctr">
            <a:spAutoFit/>
          </a:bodyPr>
          <a:lstStyle/>
          <a:p>
            <a:pPr algn="ctr"/>
            <a:r>
              <a:rPr lang="en-US" b="1" dirty="0">
                <a:solidFill>
                  <a:schemeClr val="bg1"/>
                </a:solidFill>
                <a:latin typeface="Prompt"/>
                <a:cs typeface="Prompt"/>
              </a:rPr>
              <a:t>Maximize </a:t>
            </a:r>
            <a:r>
              <a:rPr lang="en-US" dirty="0">
                <a:solidFill>
                  <a:schemeClr val="bg1"/>
                </a:solidFill>
                <a:latin typeface="Prompt"/>
                <a:cs typeface="Prompt"/>
              </a:rPr>
              <a:t>non-opioid methods for pain control</a:t>
            </a:r>
          </a:p>
        </p:txBody>
      </p:sp>
      <p:pic>
        <p:nvPicPr>
          <p:cNvPr id="16" name="Graphic 15" descr="Checkmark with solid fill">
            <a:extLst>
              <a:ext uri="{FF2B5EF4-FFF2-40B4-BE49-F238E27FC236}">
                <a16:creationId xmlns:a16="http://schemas.microsoft.com/office/drawing/2014/main" id="{2847575E-8A8C-B31C-D465-79DCA26D77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43745" y="1571191"/>
            <a:ext cx="914401" cy="921203"/>
          </a:xfrm>
          <a:prstGeom prst="rect">
            <a:avLst/>
          </a:prstGeom>
        </p:spPr>
      </p:pic>
    </p:spTree>
    <p:extLst>
      <p:ext uri="{BB962C8B-B14F-4D97-AF65-F5344CB8AC3E}">
        <p14:creationId xmlns:p14="http://schemas.microsoft.com/office/powerpoint/2010/main" val="2822879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C926BC30-597F-474D-154F-71F489CF2DEB}"/>
            </a:ext>
          </a:extLst>
        </p:cNvPr>
        <p:cNvGrpSpPr/>
        <p:nvPr/>
      </p:nvGrpSpPr>
      <p:grpSpPr>
        <a:xfrm>
          <a:off x="0" y="0"/>
          <a:ext cx="0" cy="0"/>
          <a:chOff x="0" y="0"/>
          <a:chExt cx="0" cy="0"/>
        </a:xfrm>
      </p:grpSpPr>
      <p:sp>
        <p:nvSpPr>
          <p:cNvPr id="462" name="Google Shape;462;p37">
            <a:extLst>
              <a:ext uri="{FF2B5EF4-FFF2-40B4-BE49-F238E27FC236}">
                <a16:creationId xmlns:a16="http://schemas.microsoft.com/office/drawing/2014/main" id="{3E62BB7B-9550-244D-B861-A3F8E4FF2BD0}"/>
              </a:ext>
            </a:extLst>
          </p:cNvPr>
          <p:cNvSpPr txBox="1">
            <a:spLocks noGrp="1"/>
          </p:cNvSpPr>
          <p:nvPr>
            <p:ph type="title"/>
          </p:nvPr>
        </p:nvSpPr>
        <p:spPr>
          <a:xfrm>
            <a:off x="672232" y="445025"/>
            <a:ext cx="7704000" cy="572700"/>
          </a:xfrm>
          <a:prstGeom prst="rect">
            <a:avLst/>
          </a:prstGeom>
        </p:spPr>
        <p:txBody>
          <a:bodyPr spcFirstLastPara="1" wrap="square" lIns="91425" tIns="91425" rIns="91425" bIns="91425" anchor="t" anchorCtr="0">
            <a:noAutofit/>
          </a:bodyPr>
          <a:lstStyle/>
          <a:p>
            <a:r>
              <a:rPr lang="en"/>
              <a:t>Treatment Options</a:t>
            </a:r>
            <a:endParaRPr lang="en-US"/>
          </a:p>
        </p:txBody>
      </p:sp>
      <p:grpSp>
        <p:nvGrpSpPr>
          <p:cNvPr id="469" name="Google Shape;469;p37">
            <a:extLst>
              <a:ext uri="{FF2B5EF4-FFF2-40B4-BE49-F238E27FC236}">
                <a16:creationId xmlns:a16="http://schemas.microsoft.com/office/drawing/2014/main" id="{E902AB9B-8A95-747A-32F2-F04EA945A0D9}"/>
              </a:ext>
            </a:extLst>
          </p:cNvPr>
          <p:cNvGrpSpPr/>
          <p:nvPr/>
        </p:nvGrpSpPr>
        <p:grpSpPr>
          <a:xfrm flipH="1">
            <a:off x="2916581" y="4149531"/>
            <a:ext cx="1053757" cy="773321"/>
            <a:chOff x="5407081" y="4062056"/>
            <a:chExt cx="1053757" cy="773321"/>
          </a:xfrm>
        </p:grpSpPr>
        <p:grpSp>
          <p:nvGrpSpPr>
            <p:cNvPr id="470" name="Google Shape;470;p37">
              <a:extLst>
                <a:ext uri="{FF2B5EF4-FFF2-40B4-BE49-F238E27FC236}">
                  <a16:creationId xmlns:a16="http://schemas.microsoft.com/office/drawing/2014/main" id="{506A3D3A-4400-7453-142A-36E87A5467E1}"/>
                </a:ext>
              </a:extLst>
            </p:cNvPr>
            <p:cNvGrpSpPr/>
            <p:nvPr/>
          </p:nvGrpSpPr>
          <p:grpSpPr>
            <a:xfrm>
              <a:off x="5407081" y="4471562"/>
              <a:ext cx="663237" cy="363816"/>
              <a:chOff x="2809200" y="576325"/>
              <a:chExt cx="855900" cy="469500"/>
            </a:xfrm>
          </p:grpSpPr>
          <p:sp>
            <p:nvSpPr>
              <p:cNvPr id="471" name="Google Shape;471;p37">
                <a:extLst>
                  <a:ext uri="{FF2B5EF4-FFF2-40B4-BE49-F238E27FC236}">
                    <a16:creationId xmlns:a16="http://schemas.microsoft.com/office/drawing/2014/main" id="{4ACE2852-705A-ABA3-57A9-68847FA557E7}"/>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a:extLst>
                  <a:ext uri="{FF2B5EF4-FFF2-40B4-BE49-F238E27FC236}">
                    <a16:creationId xmlns:a16="http://schemas.microsoft.com/office/drawing/2014/main" id="{E0D6DBF7-433E-A44A-9D38-D3973E9EA619}"/>
                  </a:ext>
                </a:extLst>
              </p:cNvPr>
              <p:cNvCxnSpPr>
                <a:stCxn id="471" idx="0"/>
                <a:endCxn id="471"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473" name="Google Shape;473;p37">
              <a:extLst>
                <a:ext uri="{FF2B5EF4-FFF2-40B4-BE49-F238E27FC236}">
                  <a16:creationId xmlns:a16="http://schemas.microsoft.com/office/drawing/2014/main" id="{0D18D94A-020E-599F-898D-A90BF0621A5B}"/>
                </a:ext>
              </a:extLst>
            </p:cNvPr>
            <p:cNvGrpSpPr/>
            <p:nvPr/>
          </p:nvGrpSpPr>
          <p:grpSpPr>
            <a:xfrm rot="1759154">
              <a:off x="6008112" y="4150754"/>
              <a:ext cx="422990" cy="232103"/>
              <a:chOff x="2809200" y="576175"/>
              <a:chExt cx="855900" cy="469650"/>
            </a:xfrm>
          </p:grpSpPr>
          <p:sp>
            <p:nvSpPr>
              <p:cNvPr id="474" name="Google Shape;474;p37">
                <a:extLst>
                  <a:ext uri="{FF2B5EF4-FFF2-40B4-BE49-F238E27FC236}">
                    <a16:creationId xmlns:a16="http://schemas.microsoft.com/office/drawing/2014/main" id="{14120461-2470-60F3-FA5D-B5817CDED43A}"/>
                  </a:ext>
                </a:extLst>
              </p:cNvPr>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37">
                <a:extLst>
                  <a:ext uri="{FF2B5EF4-FFF2-40B4-BE49-F238E27FC236}">
                    <a16:creationId xmlns:a16="http://schemas.microsoft.com/office/drawing/2014/main" id="{DFB19620-659A-9B0D-5042-04F0FAAD81F7}"/>
                  </a:ext>
                </a:extLst>
              </p:cNvPr>
              <p:cNvCxnSpPr>
                <a:stCxn id="474" idx="0"/>
                <a:endCxn id="474"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sp>
        <p:nvSpPr>
          <p:cNvPr id="5" name="Text Placeholder 2">
            <a:extLst>
              <a:ext uri="{FF2B5EF4-FFF2-40B4-BE49-F238E27FC236}">
                <a16:creationId xmlns:a16="http://schemas.microsoft.com/office/drawing/2014/main" id="{9B466C19-E1C6-0E24-0FDE-12DE7367D192}"/>
              </a:ext>
            </a:extLst>
          </p:cNvPr>
          <p:cNvSpPr txBox="1">
            <a:spLocks/>
          </p:cNvSpPr>
          <p:nvPr/>
        </p:nvSpPr>
        <p:spPr>
          <a:xfrm>
            <a:off x="3638719" y="1342312"/>
            <a:ext cx="5072255" cy="2675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1pPr>
            <a:lvl2pPr marL="914400" marR="0" lvl="1"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2pPr>
            <a:lvl3pPr marL="1371600" marR="0" lvl="2"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3pPr>
            <a:lvl4pPr marL="1828800" marR="0" lvl="3"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4pPr>
            <a:lvl5pPr marL="2286000" marR="0" lvl="4"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5pPr>
            <a:lvl6pPr marL="2743200" marR="0" lvl="5"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6pPr>
            <a:lvl7pPr marL="3200400" marR="0" lvl="6"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7pPr>
            <a:lvl8pPr marL="3657600" marR="0" lvl="7"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8pPr>
            <a:lvl9pPr marL="4114800" marR="0" lvl="8"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9pPr>
          </a:lstStyle>
          <a:p>
            <a:pPr>
              <a:lnSpc>
                <a:spcPct val="150000"/>
              </a:lnSpc>
              <a:buFont typeface="Arial"/>
              <a:buChar char="•"/>
            </a:pPr>
            <a:r>
              <a:rPr lang="en-US" sz="1600">
                <a:solidFill>
                  <a:srgbClr val="232323"/>
                </a:solidFill>
                <a:ea typeface="Noto Sans"/>
                <a:cs typeface="Noto Sans"/>
              </a:rPr>
              <a:t>Naltrexone is still in effect within </a:t>
            </a:r>
            <a:r>
              <a:rPr lang="en-US" sz="1600" b="1">
                <a:solidFill>
                  <a:srgbClr val="232323"/>
                </a:solidFill>
                <a:ea typeface="Noto Sans"/>
                <a:cs typeface="Noto Sans"/>
              </a:rPr>
              <a:t>3 days </a:t>
            </a:r>
            <a:r>
              <a:rPr lang="en-US" sz="1600">
                <a:solidFill>
                  <a:srgbClr val="232323"/>
                </a:solidFill>
                <a:ea typeface="Noto Sans"/>
                <a:cs typeface="Noto Sans"/>
              </a:rPr>
              <a:t>of oral naltrexone or within </a:t>
            </a:r>
            <a:r>
              <a:rPr lang="en-US" sz="1600" b="1">
                <a:solidFill>
                  <a:srgbClr val="232323"/>
                </a:solidFill>
                <a:ea typeface="Noto Sans"/>
                <a:cs typeface="Noto Sans"/>
              </a:rPr>
              <a:t>1 month </a:t>
            </a:r>
            <a:r>
              <a:rPr lang="en-US" sz="1600">
                <a:solidFill>
                  <a:srgbClr val="232323"/>
                </a:solidFill>
                <a:ea typeface="Noto Sans"/>
                <a:cs typeface="Noto Sans"/>
              </a:rPr>
              <a:t>of IM naltrexone</a:t>
            </a:r>
          </a:p>
          <a:p>
            <a:pPr>
              <a:lnSpc>
                <a:spcPct val="150000"/>
              </a:lnSpc>
              <a:buFont typeface="Arial"/>
              <a:buChar char="•"/>
            </a:pPr>
            <a:r>
              <a:rPr lang="en-US" sz="1600" b="1">
                <a:solidFill>
                  <a:srgbClr val="232323"/>
                </a:solidFill>
                <a:ea typeface="Noto Sans"/>
                <a:cs typeface="Noto Sans"/>
              </a:rPr>
              <a:t>Higher doses </a:t>
            </a:r>
            <a:r>
              <a:rPr lang="en-US" sz="1600">
                <a:solidFill>
                  <a:srgbClr val="232323"/>
                </a:solidFill>
                <a:ea typeface="Noto Sans"/>
                <a:cs typeface="Noto Sans"/>
              </a:rPr>
              <a:t>of full agonist opioids may be required to overcome naltrexone effect</a:t>
            </a:r>
          </a:p>
          <a:p>
            <a:pPr>
              <a:lnSpc>
                <a:spcPct val="150000"/>
              </a:lnSpc>
              <a:buFont typeface="Arial"/>
              <a:buChar char="•"/>
            </a:pPr>
            <a:r>
              <a:rPr lang="en-US" sz="1600" b="1">
                <a:solidFill>
                  <a:srgbClr val="232323"/>
                </a:solidFill>
                <a:ea typeface="Noto Sans"/>
                <a:cs typeface="Noto Sans"/>
              </a:rPr>
              <a:t>Titrate to effect with close monitoring </a:t>
            </a:r>
            <a:r>
              <a:rPr lang="en-US" sz="1600">
                <a:solidFill>
                  <a:srgbClr val="232323"/>
                </a:solidFill>
                <a:ea typeface="Noto Sans"/>
                <a:cs typeface="Noto Sans"/>
              </a:rPr>
              <a:t>(pulse oximetry and ECG)</a:t>
            </a:r>
          </a:p>
        </p:txBody>
      </p:sp>
      <p:sp>
        <p:nvSpPr>
          <p:cNvPr id="2" name="Google Shape;887;p52">
            <a:extLst>
              <a:ext uri="{FF2B5EF4-FFF2-40B4-BE49-F238E27FC236}">
                <a16:creationId xmlns:a16="http://schemas.microsoft.com/office/drawing/2014/main" id="{5A4DCC15-EAA7-3459-8529-73CEE2A50128}"/>
              </a:ext>
            </a:extLst>
          </p:cNvPr>
          <p:cNvSpPr/>
          <p:nvPr/>
        </p:nvSpPr>
        <p:spPr>
          <a:xfrm>
            <a:off x="714869" y="4864537"/>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8;p52">
            <a:extLst>
              <a:ext uri="{FF2B5EF4-FFF2-40B4-BE49-F238E27FC236}">
                <a16:creationId xmlns:a16="http://schemas.microsoft.com/office/drawing/2014/main" id="{24F89B89-5B67-2DD9-5486-B65F69667EEA}"/>
              </a:ext>
            </a:extLst>
          </p:cNvPr>
          <p:cNvSpPr/>
          <p:nvPr/>
        </p:nvSpPr>
        <p:spPr>
          <a:xfrm>
            <a:off x="975028" y="4605225"/>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89;p52">
            <a:extLst>
              <a:ext uri="{FF2B5EF4-FFF2-40B4-BE49-F238E27FC236}">
                <a16:creationId xmlns:a16="http://schemas.microsoft.com/office/drawing/2014/main" id="{455B56B5-82FD-216C-6986-3C2CA392A5D1}"/>
              </a:ext>
            </a:extLst>
          </p:cNvPr>
          <p:cNvSpPr/>
          <p:nvPr/>
        </p:nvSpPr>
        <p:spPr>
          <a:xfrm>
            <a:off x="1234965" y="4864537"/>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0;p52">
            <a:extLst>
              <a:ext uri="{FF2B5EF4-FFF2-40B4-BE49-F238E27FC236}">
                <a16:creationId xmlns:a16="http://schemas.microsoft.com/office/drawing/2014/main" id="{6675513E-94FF-9B8D-DEF8-3C37CA423455}"/>
              </a:ext>
            </a:extLst>
          </p:cNvPr>
          <p:cNvSpPr/>
          <p:nvPr/>
        </p:nvSpPr>
        <p:spPr>
          <a:xfrm>
            <a:off x="1495347" y="4605225"/>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14D4BD77-ED6D-D8C2-616C-DA3919324178}"/>
              </a:ext>
            </a:extLst>
          </p:cNvPr>
          <p:cNvSpPr/>
          <p:nvPr/>
        </p:nvSpPr>
        <p:spPr>
          <a:xfrm>
            <a:off x="4701654" y="102358"/>
            <a:ext cx="1678674" cy="342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423;p35">
            <a:extLst>
              <a:ext uri="{FF2B5EF4-FFF2-40B4-BE49-F238E27FC236}">
                <a16:creationId xmlns:a16="http://schemas.microsoft.com/office/drawing/2014/main" id="{FBAE1ED2-E89A-6BDB-4205-01F8E85CAEFE}"/>
              </a:ext>
            </a:extLst>
          </p:cNvPr>
          <p:cNvSpPr/>
          <p:nvPr/>
        </p:nvSpPr>
        <p:spPr>
          <a:xfrm rot="16200000">
            <a:off x="352901" y="4798955"/>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3;p35">
            <a:extLst>
              <a:ext uri="{FF2B5EF4-FFF2-40B4-BE49-F238E27FC236}">
                <a16:creationId xmlns:a16="http://schemas.microsoft.com/office/drawing/2014/main" id="{3B378A9B-71AE-E977-7DBA-0CB7A4A9D33D}"/>
              </a:ext>
            </a:extLst>
          </p:cNvPr>
          <p:cNvSpPr/>
          <p:nvPr/>
        </p:nvSpPr>
        <p:spPr>
          <a:xfrm rot="16200000">
            <a:off x="352901" y="4572681"/>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3;p35">
            <a:extLst>
              <a:ext uri="{FF2B5EF4-FFF2-40B4-BE49-F238E27FC236}">
                <a16:creationId xmlns:a16="http://schemas.microsoft.com/office/drawing/2014/main" id="{9A3E7EE5-0894-3708-BB3D-50877AB1235D}"/>
              </a:ext>
            </a:extLst>
          </p:cNvPr>
          <p:cNvSpPr/>
          <p:nvPr/>
        </p:nvSpPr>
        <p:spPr>
          <a:xfrm rot="16200000">
            <a:off x="352901" y="4323116"/>
            <a:ext cx="94754" cy="94754"/>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Straight Connector 12">
            <a:extLst>
              <a:ext uri="{FF2B5EF4-FFF2-40B4-BE49-F238E27FC236}">
                <a16:creationId xmlns:a16="http://schemas.microsoft.com/office/drawing/2014/main" id="{F098876F-1DB6-FE4C-C104-A46EDE6F1C72}"/>
              </a:ext>
            </a:extLst>
          </p:cNvPr>
          <p:cNvCxnSpPr>
            <a:cxnSpLocks/>
          </p:cNvCxnSpPr>
          <p:nvPr/>
        </p:nvCxnSpPr>
        <p:spPr>
          <a:xfrm>
            <a:off x="263137" y="3404331"/>
            <a:ext cx="0" cy="1489378"/>
          </a:xfrm>
          <a:prstGeom prst="line">
            <a:avLst/>
          </a:prstGeom>
          <a:ln w="12700">
            <a:solidFill>
              <a:srgbClr val="000E2F"/>
            </a:solidFill>
          </a:ln>
        </p:spPr>
        <p:style>
          <a:lnRef idx="1">
            <a:schemeClr val="accent1"/>
          </a:lnRef>
          <a:fillRef idx="0">
            <a:schemeClr val="accent1"/>
          </a:fillRef>
          <a:effectRef idx="0">
            <a:schemeClr val="accent1"/>
          </a:effectRef>
          <a:fontRef idx="minor">
            <a:schemeClr val="tx1"/>
          </a:fontRef>
        </p:style>
      </p:cxnSp>
      <p:sp>
        <p:nvSpPr>
          <p:cNvPr id="14" name="Google Shape;412;p34">
            <a:extLst>
              <a:ext uri="{FF2B5EF4-FFF2-40B4-BE49-F238E27FC236}">
                <a16:creationId xmlns:a16="http://schemas.microsoft.com/office/drawing/2014/main" id="{3125A2CE-5D22-BB27-C0F7-970E96E14B1B}"/>
              </a:ext>
            </a:extLst>
          </p:cNvPr>
          <p:cNvSpPr/>
          <p:nvPr/>
        </p:nvSpPr>
        <p:spPr>
          <a:xfrm rot="5400000">
            <a:off x="8392087" y="389"/>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9B44F6D0-D001-19AD-4C81-4A8912503780}"/>
              </a:ext>
            </a:extLst>
          </p:cNvPr>
          <p:cNvSpPr txBox="1"/>
          <p:nvPr/>
        </p:nvSpPr>
        <p:spPr>
          <a:xfrm>
            <a:off x="5435315" y="4674393"/>
            <a:ext cx="3188497" cy="523220"/>
          </a:xfrm>
          <a:prstGeom prst="rect">
            <a:avLst/>
          </a:prstGeom>
          <a:noFill/>
        </p:spPr>
        <p:txBody>
          <a:bodyPr wrap="square" lIns="91440" tIns="45720" rIns="91440" bIns="45720" rtlCol="0" anchor="t">
            <a:spAutoFit/>
          </a:bodyPr>
          <a:lstStyle/>
          <a:p>
            <a:pPr algn="r"/>
            <a:r>
              <a:rPr lang="en-US" sz="700">
                <a:latin typeface="Archivo"/>
                <a:cs typeface="Archivo"/>
              </a:rPr>
              <a:t>Johnson R, et al. </a:t>
            </a:r>
            <a:r>
              <a:rPr lang="en-US" sz="700" i="1">
                <a:latin typeface="Archivo"/>
                <a:cs typeface="Archivo"/>
              </a:rPr>
              <a:t>J Pain Symptom Manage </a:t>
            </a:r>
            <a:r>
              <a:rPr lang="en-US" sz="700">
                <a:latin typeface="Archivo"/>
                <a:cs typeface="Archivo"/>
              </a:rPr>
              <a:t>2005; 29(3):297-326.</a:t>
            </a:r>
          </a:p>
          <a:p>
            <a:pPr algn="r"/>
            <a:r>
              <a:rPr lang="en-US" sz="700" b="0" i="0">
                <a:solidFill>
                  <a:srgbClr val="212121"/>
                </a:solidFill>
                <a:effectLst/>
                <a:latin typeface="Archivo"/>
                <a:cs typeface="Archivo"/>
              </a:rPr>
              <a:t>Terasaki D, </a:t>
            </a:r>
            <a:r>
              <a:rPr lang="en-US" sz="700">
                <a:solidFill>
                  <a:srgbClr val="212121"/>
                </a:solidFill>
                <a:latin typeface="Archivo"/>
                <a:cs typeface="Archivo"/>
              </a:rPr>
              <a:t>et al</a:t>
            </a:r>
            <a:r>
              <a:rPr lang="en-US" sz="700" b="0" i="0">
                <a:solidFill>
                  <a:srgbClr val="212121"/>
                </a:solidFill>
                <a:effectLst/>
                <a:latin typeface="Archivo"/>
                <a:cs typeface="Archivo"/>
              </a:rPr>
              <a:t>. </a:t>
            </a:r>
            <a:r>
              <a:rPr lang="en-US" sz="700" b="0" i="1">
                <a:solidFill>
                  <a:srgbClr val="212121"/>
                </a:solidFill>
                <a:effectLst/>
                <a:latin typeface="Archivo"/>
                <a:cs typeface="Archivo"/>
              </a:rPr>
              <a:t>Addiction</a:t>
            </a:r>
            <a:r>
              <a:rPr lang="en-US" sz="700" b="0" i="0">
                <a:solidFill>
                  <a:srgbClr val="212121"/>
                </a:solidFill>
                <a:effectLst/>
                <a:latin typeface="Archivo"/>
                <a:cs typeface="Archivo"/>
              </a:rPr>
              <a:t>. 2024;119(12):2044-2047.</a:t>
            </a:r>
          </a:p>
          <a:p>
            <a:pPr algn="r"/>
            <a:r>
              <a:rPr lang="en-US" sz="700" b="0" i="0">
                <a:solidFill>
                  <a:srgbClr val="1B1B1B"/>
                </a:solidFill>
                <a:effectLst/>
                <a:latin typeface="Archivo"/>
                <a:cs typeface="Archivo"/>
              </a:rPr>
              <a:t>Sandhu S, Calcaterra SL. </a:t>
            </a:r>
            <a:r>
              <a:rPr lang="en-US" sz="700" b="0" i="1">
                <a:solidFill>
                  <a:srgbClr val="1B1B1B"/>
                </a:solidFill>
                <a:effectLst/>
                <a:latin typeface="Archivo"/>
                <a:cs typeface="Archivo"/>
              </a:rPr>
              <a:t>NEJM Evid</a:t>
            </a:r>
            <a:r>
              <a:rPr lang="en-US" sz="700" b="0" i="0">
                <a:solidFill>
                  <a:srgbClr val="1B1B1B"/>
                </a:solidFill>
                <a:effectLst/>
                <a:latin typeface="Archivo"/>
                <a:cs typeface="Archivo"/>
              </a:rPr>
              <a:t>. 2024;3(5):EVIDccon2300275.</a:t>
            </a:r>
            <a:endParaRPr lang="en-US" sz="700">
              <a:latin typeface="Archivo"/>
              <a:cs typeface="Archivo"/>
            </a:endParaRPr>
          </a:p>
          <a:p>
            <a:pPr algn="r"/>
            <a:endParaRPr lang="en-US" sz="700">
              <a:latin typeface="Archivo" panose="020B0604020202020204" charset="0"/>
              <a:cs typeface="Archivo" panose="020B0604020202020204" charset="0"/>
            </a:endParaRPr>
          </a:p>
        </p:txBody>
      </p:sp>
      <p:sp>
        <p:nvSpPr>
          <p:cNvPr id="16" name="TextBox 15">
            <a:extLst>
              <a:ext uri="{FF2B5EF4-FFF2-40B4-BE49-F238E27FC236}">
                <a16:creationId xmlns:a16="http://schemas.microsoft.com/office/drawing/2014/main" id="{DC8CA75D-63F8-50F5-3B70-94DE492739BC}"/>
              </a:ext>
            </a:extLst>
          </p:cNvPr>
          <p:cNvSpPr txBox="1"/>
          <p:nvPr/>
        </p:nvSpPr>
        <p:spPr>
          <a:xfrm>
            <a:off x="869344" y="2181025"/>
            <a:ext cx="2163170" cy="738664"/>
          </a:xfrm>
          <a:prstGeom prst="rect">
            <a:avLst/>
          </a:prstGeom>
          <a:solidFill>
            <a:srgbClr val="7D868C"/>
          </a:solidFill>
          <a:ln w="38100">
            <a:solidFill>
              <a:srgbClr val="BCC0C3"/>
            </a:solidFill>
          </a:ln>
        </p:spPr>
        <p:txBody>
          <a:bodyPr wrap="square" rtlCol="0" anchor="ctr">
            <a:spAutoFit/>
          </a:bodyPr>
          <a:lstStyle/>
          <a:p>
            <a:pPr algn="ctr"/>
            <a:r>
              <a:rPr lang="en-US" b="1">
                <a:solidFill>
                  <a:schemeClr val="bg1"/>
                </a:solidFill>
                <a:latin typeface="Prompt" panose="00000500000000000000" pitchFamily="2" charset="-34"/>
                <a:cs typeface="Prompt" panose="00000500000000000000" pitchFamily="2" charset="-34"/>
              </a:rPr>
              <a:t>Administer opioids </a:t>
            </a:r>
            <a:r>
              <a:rPr lang="en-US">
                <a:solidFill>
                  <a:schemeClr val="bg1"/>
                </a:solidFill>
                <a:latin typeface="Prompt" panose="00000500000000000000" pitchFamily="2" charset="-34"/>
                <a:cs typeface="Prompt" panose="00000500000000000000" pitchFamily="2" charset="-34"/>
              </a:rPr>
              <a:t>while naltrexone is still in effect</a:t>
            </a:r>
          </a:p>
        </p:txBody>
      </p:sp>
      <p:pic>
        <p:nvPicPr>
          <p:cNvPr id="3" name="Graphic 2" descr="Checkmark with solid fill">
            <a:extLst>
              <a:ext uri="{FF2B5EF4-FFF2-40B4-BE49-F238E27FC236}">
                <a16:creationId xmlns:a16="http://schemas.microsoft.com/office/drawing/2014/main" id="{B38C71C9-9FCC-C72A-2D1E-DC132A8C55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43745" y="1561235"/>
            <a:ext cx="914401" cy="921203"/>
          </a:xfrm>
          <a:prstGeom prst="rect">
            <a:avLst/>
          </a:prstGeom>
        </p:spPr>
      </p:pic>
    </p:spTree>
    <p:extLst>
      <p:ext uri="{BB962C8B-B14F-4D97-AF65-F5344CB8AC3E}">
        <p14:creationId xmlns:p14="http://schemas.microsoft.com/office/powerpoint/2010/main" val="1970087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5CB61-0A7A-87AC-27B6-C0AF75D81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58333-12D6-E010-98EA-3CFC09772453}"/>
              </a:ext>
            </a:extLst>
          </p:cNvPr>
          <p:cNvSpPr>
            <a:spLocks noGrp="1"/>
          </p:cNvSpPr>
          <p:nvPr>
            <p:ph type="title"/>
          </p:nvPr>
        </p:nvSpPr>
        <p:spPr>
          <a:xfrm>
            <a:off x="733648" y="214941"/>
            <a:ext cx="7704000" cy="572700"/>
          </a:xfrm>
        </p:spPr>
        <p:txBody>
          <a:bodyPr/>
          <a:lstStyle/>
          <a:p>
            <a:r>
              <a:rPr lang="en-US">
                <a:solidFill>
                  <a:srgbClr val="000E2F"/>
                </a:solidFill>
              </a:rPr>
              <a:t>Receptor Binding Affinity </a:t>
            </a:r>
          </a:p>
        </p:txBody>
      </p:sp>
      <p:graphicFrame>
        <p:nvGraphicFramePr>
          <p:cNvPr id="7" name="Table 6">
            <a:extLst>
              <a:ext uri="{FF2B5EF4-FFF2-40B4-BE49-F238E27FC236}">
                <a16:creationId xmlns:a16="http://schemas.microsoft.com/office/drawing/2014/main" id="{400DC6FB-AE7A-8A4C-C9FB-44AC6EEE41AA}"/>
              </a:ext>
            </a:extLst>
          </p:cNvPr>
          <p:cNvGraphicFramePr>
            <a:graphicFrameLocks noGrp="1"/>
          </p:cNvGraphicFramePr>
          <p:nvPr>
            <p:extLst>
              <p:ext uri="{D42A27DB-BD31-4B8C-83A1-F6EECF244321}">
                <p14:modId xmlns:p14="http://schemas.microsoft.com/office/powerpoint/2010/main" val="688171075"/>
              </p:ext>
            </p:extLst>
          </p:nvPr>
        </p:nvGraphicFramePr>
        <p:xfrm>
          <a:off x="1934633" y="785916"/>
          <a:ext cx="5279394" cy="3870604"/>
        </p:xfrm>
        <a:graphic>
          <a:graphicData uri="http://schemas.openxmlformats.org/drawingml/2006/table">
            <a:tbl>
              <a:tblPr bandRow="1">
                <a:tableStyleId>{2D5ABB26-0587-4C30-8999-92F81FD0307C}</a:tableStyleId>
              </a:tblPr>
              <a:tblGrid>
                <a:gridCol w="1759798">
                  <a:extLst>
                    <a:ext uri="{9D8B030D-6E8A-4147-A177-3AD203B41FA5}">
                      <a16:colId xmlns:a16="http://schemas.microsoft.com/office/drawing/2014/main" val="2576157449"/>
                    </a:ext>
                  </a:extLst>
                </a:gridCol>
                <a:gridCol w="1759798">
                  <a:extLst>
                    <a:ext uri="{9D8B030D-6E8A-4147-A177-3AD203B41FA5}">
                      <a16:colId xmlns:a16="http://schemas.microsoft.com/office/drawing/2014/main" val="812189413"/>
                    </a:ext>
                  </a:extLst>
                </a:gridCol>
                <a:gridCol w="1759798">
                  <a:extLst>
                    <a:ext uri="{9D8B030D-6E8A-4147-A177-3AD203B41FA5}">
                      <a16:colId xmlns:a16="http://schemas.microsoft.com/office/drawing/2014/main" val="3362739560"/>
                    </a:ext>
                  </a:extLst>
                </a:gridCol>
              </a:tblGrid>
              <a:tr h="378854">
                <a:tc>
                  <a:txBody>
                    <a:bodyPr/>
                    <a:lstStyle/>
                    <a:p>
                      <a:pPr algn="ctr" fontAlgn="base">
                        <a:lnSpc>
                          <a:spcPts val="2400"/>
                        </a:lnSpc>
                      </a:pPr>
                      <a:r>
                        <a:rPr lang="en-US" sz="1400" b="1">
                          <a:solidFill>
                            <a:srgbClr val="FFFFFF"/>
                          </a:solidFill>
                          <a:effectLst/>
                          <a:latin typeface="Prompt"/>
                          <a:cs typeface="Prompt"/>
                        </a:rPr>
                        <a:t>Binding Affinity</a:t>
                      </a:r>
                    </a:p>
                  </a:txBody>
                  <a:tcPr anchor="ctr">
                    <a:solidFill>
                      <a:srgbClr val="7D868C"/>
                    </a:solidFill>
                  </a:tcPr>
                </a:tc>
                <a:tc>
                  <a:txBody>
                    <a:bodyPr/>
                    <a:lstStyle/>
                    <a:p>
                      <a:pPr algn="ctr" fontAlgn="base">
                        <a:lnSpc>
                          <a:spcPts val="2400"/>
                        </a:lnSpc>
                      </a:pPr>
                      <a:r>
                        <a:rPr lang="en-US" sz="1400" b="1">
                          <a:solidFill>
                            <a:srgbClr val="FFFFFF"/>
                          </a:solidFill>
                          <a:effectLst/>
                          <a:latin typeface="Prompt"/>
                          <a:cs typeface="Prompt"/>
                        </a:rPr>
                        <a:t>Drug</a:t>
                      </a:r>
                    </a:p>
                  </a:txBody>
                  <a:tcPr anchor="ctr">
                    <a:solidFill>
                      <a:srgbClr val="7D868C"/>
                    </a:solidFill>
                  </a:tcPr>
                </a:tc>
                <a:tc>
                  <a:txBody>
                    <a:bodyPr/>
                    <a:lstStyle/>
                    <a:p>
                      <a:pPr algn="ctr" fontAlgn="base">
                        <a:lnSpc>
                          <a:spcPts val="2400"/>
                        </a:lnSpc>
                      </a:pPr>
                      <a:r>
                        <a:rPr lang="en-US" sz="1400" b="1">
                          <a:solidFill>
                            <a:srgbClr val="FFFFFF"/>
                          </a:solidFill>
                          <a:effectLst/>
                          <a:latin typeface="Prompt"/>
                          <a:cs typeface="Prompt"/>
                        </a:rPr>
                        <a:t>Ki (</a:t>
                      </a:r>
                      <a:r>
                        <a:rPr lang="en-US" sz="1400" b="1" err="1">
                          <a:solidFill>
                            <a:srgbClr val="FFFFFF"/>
                          </a:solidFill>
                          <a:effectLst/>
                          <a:latin typeface="Prompt"/>
                          <a:cs typeface="Prompt"/>
                        </a:rPr>
                        <a:t>nM</a:t>
                      </a:r>
                      <a:r>
                        <a:rPr lang="en-US" sz="1400" b="1">
                          <a:solidFill>
                            <a:srgbClr val="FFFFFF"/>
                          </a:solidFill>
                          <a:effectLst/>
                          <a:latin typeface="Prompt"/>
                          <a:cs typeface="Prompt"/>
                        </a:rPr>
                        <a:t>)</a:t>
                      </a:r>
                    </a:p>
                  </a:txBody>
                  <a:tcPr anchor="ctr">
                    <a:solidFill>
                      <a:srgbClr val="7D868C"/>
                    </a:solidFill>
                  </a:tcPr>
                </a:tc>
                <a:extLst>
                  <a:ext uri="{0D108BD9-81ED-4DB2-BD59-A6C34878D82A}">
                    <a16:rowId xmlns:a16="http://schemas.microsoft.com/office/drawing/2014/main" val="3285835402"/>
                  </a:ext>
                </a:extLst>
              </a:tr>
              <a:tr h="347283">
                <a:tc rowSpan="10">
                  <a:txBody>
                    <a:bodyPr/>
                    <a:lstStyle/>
                    <a:p>
                      <a:pPr algn="ctr" fontAlgn="base">
                        <a:lnSpc>
                          <a:spcPts val="2850"/>
                        </a:lnSpc>
                      </a:pPr>
                      <a:r>
                        <a:rPr lang="en-US" sz="1800" b="1">
                          <a:solidFill>
                            <a:schemeClr val="bg1"/>
                          </a:solidFill>
                          <a:effectLst/>
                          <a:latin typeface="Archivo"/>
                          <a:cs typeface="Archivo"/>
                        </a:rPr>
                        <a:t>Higher</a:t>
                      </a:r>
                    </a:p>
                    <a:p>
                      <a:pPr lvl="0" algn="ctr">
                        <a:lnSpc>
                          <a:spcPts val="2850"/>
                        </a:lnSpc>
                        <a:buNone/>
                      </a:pPr>
                      <a:endParaRPr lang="en-US" sz="1800">
                        <a:solidFill>
                          <a:schemeClr val="bg1"/>
                        </a:solidFill>
                        <a:effectLst/>
                        <a:latin typeface="Archivo" panose="020B0604020202020204" charset="0"/>
                        <a:cs typeface="Archivo" panose="020B0604020202020204" charset="0"/>
                      </a:endParaRPr>
                    </a:p>
                    <a:p>
                      <a:pPr lvl="0" algn="ctr">
                        <a:lnSpc>
                          <a:spcPts val="2850"/>
                        </a:lnSpc>
                        <a:buNone/>
                      </a:pPr>
                      <a:endParaRPr lang="en-US" sz="1800">
                        <a:solidFill>
                          <a:schemeClr val="bg1"/>
                        </a:solidFill>
                        <a:effectLst/>
                        <a:latin typeface="Archivo" panose="020B0604020202020204" charset="0"/>
                        <a:cs typeface="Archivo" panose="020B0604020202020204" charset="0"/>
                      </a:endParaRPr>
                    </a:p>
                    <a:p>
                      <a:pPr lvl="0" algn="ctr">
                        <a:lnSpc>
                          <a:spcPts val="2850"/>
                        </a:lnSpc>
                        <a:buNone/>
                      </a:pPr>
                      <a:endParaRPr lang="en-US" sz="1800">
                        <a:solidFill>
                          <a:schemeClr val="bg1"/>
                        </a:solidFill>
                        <a:effectLst/>
                        <a:latin typeface="Archivo" panose="020B0604020202020204" charset="0"/>
                        <a:cs typeface="Archivo" panose="020B0604020202020204" charset="0"/>
                      </a:endParaRPr>
                    </a:p>
                    <a:p>
                      <a:pPr lvl="0" algn="ctr">
                        <a:lnSpc>
                          <a:spcPts val="2850"/>
                        </a:lnSpc>
                        <a:buNone/>
                      </a:pPr>
                      <a:endParaRPr lang="en-US" sz="1800">
                        <a:solidFill>
                          <a:schemeClr val="bg1"/>
                        </a:solidFill>
                        <a:effectLst/>
                        <a:latin typeface="Archivo" panose="020B0604020202020204" charset="0"/>
                        <a:cs typeface="Archivo" panose="020B0604020202020204" charset="0"/>
                      </a:endParaRPr>
                    </a:p>
                    <a:p>
                      <a:pPr lvl="0" algn="ctr">
                        <a:lnSpc>
                          <a:spcPts val="2850"/>
                        </a:lnSpc>
                        <a:buNone/>
                      </a:pPr>
                      <a:endParaRPr lang="en-US" sz="1800">
                        <a:solidFill>
                          <a:schemeClr val="bg1"/>
                        </a:solidFill>
                        <a:effectLst/>
                        <a:latin typeface="Archivo" panose="020B0604020202020204" charset="0"/>
                        <a:cs typeface="Archivo" panose="020B0604020202020204" charset="0"/>
                      </a:endParaRPr>
                    </a:p>
                    <a:p>
                      <a:pPr lvl="0" algn="ctr">
                        <a:lnSpc>
                          <a:spcPts val="2850"/>
                        </a:lnSpc>
                        <a:buNone/>
                      </a:pPr>
                      <a:endParaRPr lang="en-US" sz="1800">
                        <a:solidFill>
                          <a:schemeClr val="bg1"/>
                        </a:solidFill>
                        <a:effectLst/>
                        <a:latin typeface="Archivo" panose="020B0604020202020204" charset="0"/>
                        <a:cs typeface="Archivo" panose="020B0604020202020204" charset="0"/>
                      </a:endParaRPr>
                    </a:p>
                    <a:p>
                      <a:pPr algn="ctr" fontAlgn="base">
                        <a:lnSpc>
                          <a:spcPts val="2850"/>
                        </a:lnSpc>
                      </a:pPr>
                      <a:endParaRPr lang="en-US" sz="1800" b="1">
                        <a:solidFill>
                          <a:schemeClr val="bg1"/>
                        </a:solidFill>
                        <a:effectLst/>
                        <a:latin typeface="Archivo"/>
                        <a:cs typeface="Archivo"/>
                      </a:endParaRPr>
                    </a:p>
                    <a:p>
                      <a:pPr lvl="0" algn="ctr">
                        <a:lnSpc>
                          <a:spcPts val="2850"/>
                        </a:lnSpc>
                        <a:buNone/>
                      </a:pPr>
                      <a:r>
                        <a:rPr lang="en-US" sz="1800" b="1">
                          <a:solidFill>
                            <a:schemeClr val="bg1"/>
                          </a:solidFill>
                          <a:effectLst/>
                          <a:latin typeface="Archivo"/>
                          <a:cs typeface="Archivo"/>
                        </a:rPr>
                        <a:t>Lower</a:t>
                      </a:r>
                      <a:endParaRPr lang="en-US">
                        <a:latin typeface="Archivo"/>
                        <a:cs typeface="Archivo"/>
                      </a:endParaRPr>
                    </a:p>
                  </a:txBody>
                  <a:tcPr anchor="ctr">
                    <a:solidFill>
                      <a:srgbClr val="7D868C"/>
                    </a:solidFill>
                  </a:tcPr>
                </a:tc>
                <a:tc>
                  <a:txBody>
                    <a:bodyPr/>
                    <a:lstStyle/>
                    <a:p>
                      <a:pPr algn="ctr" fontAlgn="base">
                        <a:lnSpc>
                          <a:spcPts val="2175"/>
                        </a:lnSpc>
                      </a:pPr>
                      <a:r>
                        <a:rPr lang="en-US" sz="1400">
                          <a:solidFill>
                            <a:schemeClr val="tx1"/>
                          </a:solidFill>
                          <a:effectLst/>
                          <a:latin typeface="Archivo"/>
                          <a:cs typeface="Archivo"/>
                        </a:rPr>
                        <a:t>Buprenorphine</a:t>
                      </a:r>
                    </a:p>
                  </a:txBody>
                  <a:tcPr anchor="ctr"/>
                </a:tc>
                <a:tc>
                  <a:txBody>
                    <a:bodyPr/>
                    <a:lstStyle/>
                    <a:p>
                      <a:pPr algn="ctr" fontAlgn="base">
                        <a:lnSpc>
                          <a:spcPts val="2175"/>
                        </a:lnSpc>
                      </a:pPr>
                      <a:r>
                        <a:rPr lang="en-US" sz="1400">
                          <a:solidFill>
                            <a:schemeClr val="tx1"/>
                          </a:solidFill>
                          <a:effectLst/>
                          <a:latin typeface="Archivo"/>
                          <a:cs typeface="Archivo"/>
                        </a:rPr>
                        <a:t>0.22</a:t>
                      </a:r>
                    </a:p>
                  </a:txBody>
                  <a:tcPr anchor="ctr"/>
                </a:tc>
                <a:extLst>
                  <a:ext uri="{0D108BD9-81ED-4DB2-BD59-A6C34878D82A}">
                    <a16:rowId xmlns:a16="http://schemas.microsoft.com/office/drawing/2014/main" val="287889062"/>
                  </a:ext>
                </a:extLst>
              </a:tr>
              <a:tr h="347283">
                <a:tc vMerge="1">
                  <a:txBody>
                    <a:bodyPr/>
                    <a:lstStyle/>
                    <a:p>
                      <a:endParaRPr lang="en-US"/>
                    </a:p>
                  </a:txBody>
                  <a:tcPr marL="0" marR="0" marT="0" marB="0" horzOverflow="overflow"/>
                </a:tc>
                <a:tc>
                  <a:txBody>
                    <a:bodyPr/>
                    <a:lstStyle/>
                    <a:p>
                      <a:pPr algn="ctr" fontAlgn="base">
                        <a:lnSpc>
                          <a:spcPts val="2175"/>
                        </a:lnSpc>
                      </a:pPr>
                      <a:r>
                        <a:rPr lang="en-US" sz="1400" b="1">
                          <a:solidFill>
                            <a:schemeClr val="tx1"/>
                          </a:solidFill>
                          <a:effectLst/>
                          <a:latin typeface="Archivo"/>
                          <a:cs typeface="Archivo"/>
                        </a:rPr>
                        <a:t>Naltrexone</a:t>
                      </a:r>
                    </a:p>
                  </a:txBody>
                  <a:tcPr anchor="ctr">
                    <a:solidFill>
                      <a:srgbClr val="BCC0C3"/>
                    </a:solidFill>
                  </a:tcPr>
                </a:tc>
                <a:tc>
                  <a:txBody>
                    <a:bodyPr/>
                    <a:lstStyle/>
                    <a:p>
                      <a:pPr algn="ctr" fontAlgn="base">
                        <a:lnSpc>
                          <a:spcPts val="2175"/>
                        </a:lnSpc>
                      </a:pPr>
                      <a:r>
                        <a:rPr lang="en-US" sz="1400" b="1">
                          <a:solidFill>
                            <a:schemeClr val="tx1"/>
                          </a:solidFill>
                          <a:effectLst/>
                          <a:latin typeface="Archivo"/>
                          <a:cs typeface="Archivo"/>
                        </a:rPr>
                        <a:t>0.37</a:t>
                      </a:r>
                    </a:p>
                  </a:txBody>
                  <a:tcPr anchor="ctr">
                    <a:solidFill>
                      <a:srgbClr val="BCC0C3"/>
                    </a:solidFill>
                  </a:tcPr>
                </a:tc>
                <a:extLst>
                  <a:ext uri="{0D108BD9-81ED-4DB2-BD59-A6C34878D82A}">
                    <a16:rowId xmlns:a16="http://schemas.microsoft.com/office/drawing/2014/main" val="2134936649"/>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a:cs typeface="Archivo"/>
                        </a:rPr>
                        <a:t>Hydromorphone</a:t>
                      </a:r>
                    </a:p>
                  </a:txBody>
                  <a:tcPr anchor="ctr"/>
                </a:tc>
                <a:tc>
                  <a:txBody>
                    <a:bodyPr/>
                    <a:lstStyle/>
                    <a:p>
                      <a:pPr algn="ctr" fontAlgn="base">
                        <a:lnSpc>
                          <a:spcPts val="2175"/>
                        </a:lnSpc>
                      </a:pPr>
                      <a:r>
                        <a:rPr lang="en-US" sz="1400">
                          <a:solidFill>
                            <a:schemeClr val="tx1"/>
                          </a:solidFill>
                          <a:effectLst/>
                          <a:latin typeface="Archivo"/>
                          <a:cs typeface="Archivo"/>
                        </a:rPr>
                        <a:t>0.37</a:t>
                      </a:r>
                    </a:p>
                  </a:txBody>
                  <a:tcPr anchor="ctr"/>
                </a:tc>
                <a:extLst>
                  <a:ext uri="{0D108BD9-81ED-4DB2-BD59-A6C34878D82A}">
                    <a16:rowId xmlns:a16="http://schemas.microsoft.com/office/drawing/2014/main" val="885869204"/>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a:cs typeface="Archivo"/>
                        </a:rPr>
                        <a:t>Oxymorphone</a:t>
                      </a:r>
                    </a:p>
                  </a:txBody>
                  <a:tcPr anchor="ctr">
                    <a:solidFill>
                      <a:srgbClr val="BCC0C3"/>
                    </a:solidFill>
                  </a:tcPr>
                </a:tc>
                <a:tc>
                  <a:txBody>
                    <a:bodyPr/>
                    <a:lstStyle/>
                    <a:p>
                      <a:pPr algn="ctr" fontAlgn="base">
                        <a:lnSpc>
                          <a:spcPts val="2175"/>
                        </a:lnSpc>
                      </a:pPr>
                      <a:r>
                        <a:rPr lang="en-US" sz="1400">
                          <a:solidFill>
                            <a:schemeClr val="tx1"/>
                          </a:solidFill>
                          <a:effectLst/>
                          <a:latin typeface="Archivo"/>
                          <a:cs typeface="Archivo"/>
                        </a:rPr>
                        <a:t>0.41</a:t>
                      </a:r>
                    </a:p>
                  </a:txBody>
                  <a:tcPr anchor="ctr">
                    <a:solidFill>
                      <a:srgbClr val="BCC0C3"/>
                    </a:solidFill>
                  </a:tcPr>
                </a:tc>
                <a:extLst>
                  <a:ext uri="{0D108BD9-81ED-4DB2-BD59-A6C34878D82A}">
                    <a16:rowId xmlns:a16="http://schemas.microsoft.com/office/drawing/2014/main" val="590588978"/>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a:cs typeface="Archivo"/>
                        </a:rPr>
                        <a:t>Morphine</a:t>
                      </a:r>
                    </a:p>
                  </a:txBody>
                  <a:tcPr anchor="ctr"/>
                </a:tc>
                <a:tc>
                  <a:txBody>
                    <a:bodyPr/>
                    <a:lstStyle/>
                    <a:p>
                      <a:pPr algn="ctr" fontAlgn="base">
                        <a:lnSpc>
                          <a:spcPts val="2175"/>
                        </a:lnSpc>
                      </a:pPr>
                      <a:r>
                        <a:rPr lang="en-US" sz="1400">
                          <a:solidFill>
                            <a:schemeClr val="tx1"/>
                          </a:solidFill>
                          <a:effectLst/>
                          <a:latin typeface="Archivo"/>
                          <a:cs typeface="Archivo"/>
                        </a:rPr>
                        <a:t>1.17</a:t>
                      </a:r>
                    </a:p>
                  </a:txBody>
                  <a:tcPr anchor="ctr"/>
                </a:tc>
                <a:extLst>
                  <a:ext uri="{0D108BD9-81ED-4DB2-BD59-A6C34878D82A}">
                    <a16:rowId xmlns:a16="http://schemas.microsoft.com/office/drawing/2014/main" val="2897853356"/>
                  </a:ext>
                </a:extLst>
              </a:tr>
              <a:tr h="36620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a:cs typeface="Archivo"/>
                        </a:rPr>
                        <a:t>Fentanyl</a:t>
                      </a:r>
                    </a:p>
                  </a:txBody>
                  <a:tcPr anchor="ctr">
                    <a:solidFill>
                      <a:srgbClr val="BCC0C3"/>
                    </a:solidFill>
                  </a:tcPr>
                </a:tc>
                <a:tc>
                  <a:txBody>
                    <a:bodyPr/>
                    <a:lstStyle/>
                    <a:p>
                      <a:pPr algn="ctr" fontAlgn="base">
                        <a:lnSpc>
                          <a:spcPts val="2175"/>
                        </a:lnSpc>
                      </a:pPr>
                      <a:r>
                        <a:rPr lang="en-US" sz="1400">
                          <a:solidFill>
                            <a:schemeClr val="tx1"/>
                          </a:solidFill>
                          <a:effectLst/>
                          <a:latin typeface="Archivo"/>
                          <a:cs typeface="Archivo"/>
                        </a:rPr>
                        <a:t>1.35</a:t>
                      </a:r>
                    </a:p>
                  </a:txBody>
                  <a:tcPr anchor="ctr">
                    <a:solidFill>
                      <a:srgbClr val="BCC0C3"/>
                    </a:solidFill>
                  </a:tcPr>
                </a:tc>
                <a:extLst>
                  <a:ext uri="{0D108BD9-81ED-4DB2-BD59-A6C34878D82A}">
                    <a16:rowId xmlns:a16="http://schemas.microsoft.com/office/drawing/2014/main" val="49150015"/>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a:cs typeface="Archivo"/>
                        </a:rPr>
                        <a:t>Methadone</a:t>
                      </a:r>
                    </a:p>
                  </a:txBody>
                  <a:tcPr anchor="ctr"/>
                </a:tc>
                <a:tc>
                  <a:txBody>
                    <a:bodyPr/>
                    <a:lstStyle/>
                    <a:p>
                      <a:pPr algn="ctr" fontAlgn="base">
                        <a:lnSpc>
                          <a:spcPts val="2175"/>
                        </a:lnSpc>
                      </a:pPr>
                      <a:r>
                        <a:rPr lang="en-US" sz="1400">
                          <a:solidFill>
                            <a:schemeClr val="tx1"/>
                          </a:solidFill>
                          <a:effectLst/>
                          <a:latin typeface="Archivo"/>
                          <a:cs typeface="Archivo"/>
                        </a:rPr>
                        <a:t>3.38</a:t>
                      </a:r>
                    </a:p>
                  </a:txBody>
                  <a:tcPr anchor="ctr"/>
                </a:tc>
                <a:extLst>
                  <a:ext uri="{0D108BD9-81ED-4DB2-BD59-A6C34878D82A}">
                    <a16:rowId xmlns:a16="http://schemas.microsoft.com/office/drawing/2014/main" val="4180524304"/>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a:cs typeface="Archivo"/>
                        </a:rPr>
                        <a:t>Oxycodone</a:t>
                      </a:r>
                    </a:p>
                  </a:txBody>
                  <a:tcPr anchor="ctr">
                    <a:solidFill>
                      <a:srgbClr val="BCC0C3"/>
                    </a:solidFill>
                  </a:tcPr>
                </a:tc>
                <a:tc>
                  <a:txBody>
                    <a:bodyPr/>
                    <a:lstStyle/>
                    <a:p>
                      <a:pPr algn="ctr" fontAlgn="base">
                        <a:lnSpc>
                          <a:spcPts val="2175"/>
                        </a:lnSpc>
                      </a:pPr>
                      <a:r>
                        <a:rPr lang="en-US" sz="1400">
                          <a:solidFill>
                            <a:schemeClr val="tx1"/>
                          </a:solidFill>
                          <a:effectLst/>
                          <a:latin typeface="Archivo"/>
                          <a:cs typeface="Archivo"/>
                        </a:rPr>
                        <a:t>25.87</a:t>
                      </a:r>
                    </a:p>
                  </a:txBody>
                  <a:tcPr anchor="ctr">
                    <a:solidFill>
                      <a:srgbClr val="BCC0C3"/>
                    </a:solidFill>
                  </a:tcPr>
                </a:tc>
                <a:extLst>
                  <a:ext uri="{0D108BD9-81ED-4DB2-BD59-A6C34878D82A}">
                    <a16:rowId xmlns:a16="http://schemas.microsoft.com/office/drawing/2014/main" val="322104942"/>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a:cs typeface="Archivo"/>
                        </a:rPr>
                        <a:t>Hydrocodone</a:t>
                      </a:r>
                    </a:p>
                  </a:txBody>
                  <a:tcPr anchor="ctr"/>
                </a:tc>
                <a:tc>
                  <a:txBody>
                    <a:bodyPr/>
                    <a:lstStyle/>
                    <a:p>
                      <a:pPr algn="ctr" fontAlgn="base">
                        <a:lnSpc>
                          <a:spcPts val="2175"/>
                        </a:lnSpc>
                      </a:pPr>
                      <a:r>
                        <a:rPr lang="en-US" sz="1400">
                          <a:solidFill>
                            <a:schemeClr val="tx1"/>
                          </a:solidFill>
                          <a:effectLst/>
                          <a:latin typeface="Archivo"/>
                          <a:cs typeface="Archivo"/>
                        </a:rPr>
                        <a:t>41.58</a:t>
                      </a:r>
                    </a:p>
                  </a:txBody>
                  <a:tcPr anchor="ctr"/>
                </a:tc>
                <a:extLst>
                  <a:ext uri="{0D108BD9-81ED-4DB2-BD59-A6C34878D82A}">
                    <a16:rowId xmlns:a16="http://schemas.microsoft.com/office/drawing/2014/main" val="1851971217"/>
                  </a:ext>
                </a:extLst>
              </a:tr>
              <a:tr h="347283">
                <a:tc vMerge="1">
                  <a:txBody>
                    <a:bodyPr/>
                    <a:lstStyle/>
                    <a:p>
                      <a:endParaRPr lang="en-US"/>
                    </a:p>
                  </a:txBody>
                  <a:tcPr marL="0" marR="0" marT="0" marB="0" horzOverflow="overflow"/>
                </a:tc>
                <a:tc>
                  <a:txBody>
                    <a:bodyPr/>
                    <a:lstStyle/>
                    <a:p>
                      <a:pPr algn="ctr" fontAlgn="base">
                        <a:lnSpc>
                          <a:spcPts val="2175"/>
                        </a:lnSpc>
                      </a:pPr>
                      <a:r>
                        <a:rPr lang="en-US" sz="1400">
                          <a:solidFill>
                            <a:schemeClr val="tx1"/>
                          </a:solidFill>
                          <a:effectLst/>
                          <a:latin typeface="Archivo"/>
                          <a:cs typeface="Archivo"/>
                        </a:rPr>
                        <a:t>Codeine</a:t>
                      </a:r>
                    </a:p>
                  </a:txBody>
                  <a:tcPr anchor="ctr">
                    <a:solidFill>
                      <a:srgbClr val="BCC0C3"/>
                    </a:solidFill>
                  </a:tcPr>
                </a:tc>
                <a:tc>
                  <a:txBody>
                    <a:bodyPr/>
                    <a:lstStyle/>
                    <a:p>
                      <a:pPr algn="ctr" fontAlgn="base">
                        <a:lnSpc>
                          <a:spcPts val="2175"/>
                        </a:lnSpc>
                      </a:pPr>
                      <a:r>
                        <a:rPr lang="en-US" sz="1400">
                          <a:solidFill>
                            <a:schemeClr val="tx1"/>
                          </a:solidFill>
                          <a:effectLst/>
                          <a:latin typeface="Archivo"/>
                          <a:cs typeface="Archivo"/>
                        </a:rPr>
                        <a:t>734.2</a:t>
                      </a:r>
                    </a:p>
                  </a:txBody>
                  <a:tcPr anchor="ctr">
                    <a:solidFill>
                      <a:srgbClr val="BCC0C3"/>
                    </a:solidFill>
                  </a:tcPr>
                </a:tc>
                <a:extLst>
                  <a:ext uri="{0D108BD9-81ED-4DB2-BD59-A6C34878D82A}">
                    <a16:rowId xmlns:a16="http://schemas.microsoft.com/office/drawing/2014/main" val="4124593795"/>
                  </a:ext>
                </a:extLst>
              </a:tr>
            </a:tbl>
          </a:graphicData>
        </a:graphic>
      </p:graphicFrame>
      <p:cxnSp>
        <p:nvCxnSpPr>
          <p:cNvPr id="8" name="Straight Arrow Connector 7">
            <a:extLst>
              <a:ext uri="{FF2B5EF4-FFF2-40B4-BE49-F238E27FC236}">
                <a16:creationId xmlns:a16="http://schemas.microsoft.com/office/drawing/2014/main" id="{58F49B02-2336-2C0A-2E39-A008C0669F30}"/>
              </a:ext>
            </a:extLst>
          </p:cNvPr>
          <p:cNvCxnSpPr>
            <a:cxnSpLocks/>
          </p:cNvCxnSpPr>
          <p:nvPr/>
        </p:nvCxnSpPr>
        <p:spPr>
          <a:xfrm flipH="1">
            <a:off x="2791083" y="1810074"/>
            <a:ext cx="12316" cy="2498933"/>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Google Shape;412;p34">
            <a:extLst>
              <a:ext uri="{FF2B5EF4-FFF2-40B4-BE49-F238E27FC236}">
                <a16:creationId xmlns:a16="http://schemas.microsoft.com/office/drawing/2014/main" id="{AA74DC6B-A928-6CAE-CFAA-74163C8BD8BE}"/>
              </a:ext>
            </a:extLst>
          </p:cNvPr>
          <p:cNvSpPr/>
          <p:nvPr/>
        </p:nvSpPr>
        <p:spPr>
          <a:xfrm rot="10800000">
            <a:off x="0" y="-1"/>
            <a:ext cx="935836" cy="934872"/>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3D1736AA-0C2A-2098-CD0C-171AE8791035}"/>
              </a:ext>
            </a:extLst>
          </p:cNvPr>
          <p:cNvSpPr txBox="1"/>
          <p:nvPr/>
        </p:nvSpPr>
        <p:spPr>
          <a:xfrm>
            <a:off x="4598255" y="4835723"/>
            <a:ext cx="4026090" cy="307777"/>
          </a:xfrm>
          <a:prstGeom prst="rect">
            <a:avLst/>
          </a:prstGeom>
          <a:noFill/>
        </p:spPr>
        <p:txBody>
          <a:bodyPr wrap="square" lIns="91440" tIns="45720" rIns="91440" bIns="45720" rtlCol="0" anchor="t">
            <a:spAutoFit/>
          </a:bodyPr>
          <a:lstStyle/>
          <a:p>
            <a:pPr algn="r">
              <a:buNone/>
            </a:pPr>
            <a:r>
              <a:rPr lang="en-US" sz="700">
                <a:latin typeface="Archivo"/>
                <a:cs typeface="Archivo"/>
              </a:rPr>
              <a:t>Volpe DA, et al. </a:t>
            </a:r>
            <a:r>
              <a:rPr lang="en-US" sz="700" i="1" err="1">
                <a:latin typeface="Archivo"/>
                <a:cs typeface="Archivo"/>
              </a:rPr>
              <a:t>Regul</a:t>
            </a:r>
            <a:r>
              <a:rPr lang="en-US" sz="700" i="1">
                <a:latin typeface="Archivo"/>
                <a:cs typeface="Archivo"/>
              </a:rPr>
              <a:t> </a:t>
            </a:r>
            <a:r>
              <a:rPr lang="en-US" sz="700" i="1" err="1">
                <a:latin typeface="Archivo"/>
                <a:cs typeface="Archivo"/>
              </a:rPr>
              <a:t>Toxicol</a:t>
            </a:r>
            <a:r>
              <a:rPr lang="en-US" sz="700" i="1">
                <a:latin typeface="Archivo"/>
                <a:cs typeface="Archivo"/>
              </a:rPr>
              <a:t> </a:t>
            </a:r>
            <a:r>
              <a:rPr lang="en-US" sz="700" i="1" err="1">
                <a:latin typeface="Archivo"/>
                <a:cs typeface="Archivo"/>
              </a:rPr>
              <a:t>Pharmacol</a:t>
            </a:r>
            <a:r>
              <a:rPr lang="en-US" sz="700">
                <a:latin typeface="Archivo"/>
                <a:cs typeface="Archivo"/>
              </a:rPr>
              <a:t>. 2011;59(3):385-390.</a:t>
            </a:r>
          </a:p>
          <a:p>
            <a:pPr algn="r"/>
            <a:r>
              <a:rPr lang="en-US" sz="700" err="1">
                <a:latin typeface="Archivo"/>
                <a:cs typeface="Archivo"/>
              </a:rPr>
              <a:t>Mannelli</a:t>
            </a:r>
            <a:r>
              <a:rPr lang="en-US" sz="700">
                <a:latin typeface="Archivo"/>
                <a:cs typeface="Archivo"/>
              </a:rPr>
              <a:t> P, et al. </a:t>
            </a:r>
            <a:r>
              <a:rPr lang="en-US" sz="700" i="1" err="1">
                <a:latin typeface="Archivo"/>
                <a:cs typeface="Archivo"/>
              </a:rPr>
              <a:t>Subst</a:t>
            </a:r>
            <a:r>
              <a:rPr lang="en-US" sz="700" i="1">
                <a:latin typeface="Archivo"/>
                <a:cs typeface="Archivo"/>
              </a:rPr>
              <a:t> Abuse </a:t>
            </a:r>
            <a:r>
              <a:rPr lang="en-US" sz="700" i="1" err="1">
                <a:latin typeface="Archivo"/>
                <a:cs typeface="Archivo"/>
              </a:rPr>
              <a:t>Rehabil</a:t>
            </a:r>
            <a:r>
              <a:rPr lang="en-US" sz="700">
                <a:latin typeface="Archivo"/>
                <a:cs typeface="Archivo"/>
              </a:rPr>
              <a:t>. 2011;2011(2):113-123.</a:t>
            </a:r>
          </a:p>
        </p:txBody>
      </p:sp>
    </p:spTree>
    <p:extLst>
      <p:ext uri="{BB962C8B-B14F-4D97-AF65-F5344CB8AC3E}">
        <p14:creationId xmlns:p14="http://schemas.microsoft.com/office/powerpoint/2010/main" val="67844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50"/>
          <p:cNvSpPr txBox="1">
            <a:spLocks noGrp="1"/>
          </p:cNvSpPr>
          <p:nvPr>
            <p:ph type="ctrTitle"/>
          </p:nvPr>
        </p:nvSpPr>
        <p:spPr>
          <a:xfrm>
            <a:off x="2254881" y="669825"/>
            <a:ext cx="4634238" cy="99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E2F"/>
                </a:solidFill>
                <a:latin typeface="Prompt" panose="00000500000000000000" pitchFamily="2" charset="-34"/>
                <a:cs typeface="Prompt" panose="00000500000000000000" pitchFamily="2" charset="-34"/>
              </a:rPr>
              <a:t>Thanks for listening!</a:t>
            </a:r>
            <a:endParaRPr>
              <a:solidFill>
                <a:srgbClr val="000E2F"/>
              </a:solidFill>
              <a:latin typeface="Prompt" panose="00000500000000000000" pitchFamily="2" charset="-34"/>
              <a:cs typeface="Prompt" panose="00000500000000000000" pitchFamily="2" charset="-34"/>
            </a:endParaRPr>
          </a:p>
        </p:txBody>
      </p:sp>
      <p:sp>
        <p:nvSpPr>
          <p:cNvPr id="794" name="Google Shape;794;p50"/>
          <p:cNvSpPr txBox="1">
            <a:spLocks noGrp="1"/>
          </p:cNvSpPr>
          <p:nvPr>
            <p:ph type="subTitle" idx="1"/>
          </p:nvPr>
        </p:nvSpPr>
        <p:spPr>
          <a:xfrm>
            <a:off x="2041407" y="2699275"/>
            <a:ext cx="5061186" cy="99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a:solidFill>
                  <a:srgbClr val="000E2F"/>
                </a:solidFill>
                <a:latin typeface="Prompt" panose="00000500000000000000" pitchFamily="2" charset="-34"/>
                <a:ea typeface="Prompt"/>
                <a:cs typeface="Prompt" panose="00000500000000000000" pitchFamily="2" charset="-34"/>
                <a:sym typeface="Prompt"/>
              </a:rPr>
              <a:t>What questions do you have for us?</a:t>
            </a:r>
          </a:p>
          <a:p>
            <a:pPr marL="0" lvl="0" indent="0" algn="ctr" rtl="0">
              <a:spcBef>
                <a:spcPts val="0"/>
              </a:spcBef>
              <a:spcAft>
                <a:spcPts val="0"/>
              </a:spcAft>
              <a:buNone/>
            </a:pPr>
            <a:r>
              <a:rPr lang="en-US">
                <a:solidFill>
                  <a:srgbClr val="000E2F"/>
                </a:solidFill>
                <a:latin typeface="Archivo" panose="020B0604020202020204" charset="0"/>
                <a:ea typeface="Open Sans"/>
                <a:cs typeface="Archivo" panose="020B0604020202020204" charset="0"/>
                <a:sym typeface="Open Sans"/>
                <a:hlinkClick r:id="rId3"/>
              </a:rPr>
              <a:t>csere@uchc.edu</a:t>
            </a:r>
            <a:r>
              <a:rPr lang="en-US">
                <a:solidFill>
                  <a:srgbClr val="000E2F"/>
                </a:solidFill>
                <a:latin typeface="Archivo" panose="020B0604020202020204" charset="0"/>
                <a:ea typeface="Open Sans"/>
                <a:cs typeface="Archivo" panose="020B0604020202020204" charset="0"/>
                <a:sym typeface="Open Sans"/>
              </a:rPr>
              <a:t> | </a:t>
            </a:r>
            <a:r>
              <a:rPr lang="en-US">
                <a:solidFill>
                  <a:srgbClr val="000E2F"/>
                </a:solidFill>
                <a:latin typeface="Archivo" panose="020B0604020202020204" charset="0"/>
                <a:ea typeface="Open Sans"/>
                <a:cs typeface="Archivo" panose="020B0604020202020204" charset="0"/>
                <a:sym typeface="Open Sans"/>
                <a:hlinkClick r:id="rId4"/>
              </a:rPr>
              <a:t>zedan@uchc.edu</a:t>
            </a:r>
            <a:r>
              <a:rPr lang="en-US">
                <a:solidFill>
                  <a:srgbClr val="000E2F"/>
                </a:solidFill>
                <a:latin typeface="Archivo" panose="020B0604020202020204" charset="0"/>
                <a:ea typeface="Open Sans"/>
                <a:cs typeface="Archivo" panose="020B0604020202020204" charset="0"/>
                <a:sym typeface="Open Sans"/>
              </a:rPr>
              <a:t> </a:t>
            </a:r>
            <a:endParaRPr>
              <a:solidFill>
                <a:srgbClr val="000E2F"/>
              </a:solidFill>
              <a:latin typeface="Archivo" panose="020B0604020202020204" charset="0"/>
              <a:ea typeface="Open Sans"/>
              <a:cs typeface="Archivo" panose="020B0604020202020204" charset="0"/>
              <a:sym typeface="Open Sans"/>
            </a:endParaRPr>
          </a:p>
        </p:txBody>
      </p:sp>
      <p:grpSp>
        <p:nvGrpSpPr>
          <p:cNvPr id="796" name="Google Shape;796;p50"/>
          <p:cNvGrpSpPr/>
          <p:nvPr/>
        </p:nvGrpSpPr>
        <p:grpSpPr>
          <a:xfrm>
            <a:off x="7414123" y="3436335"/>
            <a:ext cx="1738023" cy="1707174"/>
            <a:chOff x="7414123" y="3436335"/>
            <a:chExt cx="1738023" cy="1707174"/>
          </a:xfrm>
          <a:solidFill>
            <a:srgbClr val="F8C1A2"/>
          </a:solidFill>
        </p:grpSpPr>
        <p:sp>
          <p:nvSpPr>
            <p:cNvPr id="797" name="Google Shape;797;p50"/>
            <p:cNvSpPr/>
            <p:nvPr/>
          </p:nvSpPr>
          <p:spPr>
            <a:xfrm rot="10800000">
              <a:off x="7705663" y="3697075"/>
              <a:ext cx="1446483" cy="1446434"/>
            </a:xfrm>
            <a:custGeom>
              <a:avLst/>
              <a:gdLst/>
              <a:ahLst/>
              <a:cxnLst/>
              <a:rect l="l" t="t" r="r" b="b"/>
              <a:pathLst>
                <a:path w="29849" h="29848" extrusionOk="0">
                  <a:moveTo>
                    <a:pt x="1" y="1"/>
                  </a:moveTo>
                  <a:lnTo>
                    <a:pt x="1" y="29848"/>
                  </a:lnTo>
                  <a:cubicBezTo>
                    <a:pt x="16486" y="29848"/>
                    <a:pt x="29848" y="16486"/>
                    <a:pt x="298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8" name="Google Shape;798;p50"/>
            <p:cNvGrpSpPr/>
            <p:nvPr/>
          </p:nvGrpSpPr>
          <p:grpSpPr>
            <a:xfrm>
              <a:off x="7414123" y="3436335"/>
              <a:ext cx="1129554" cy="896166"/>
              <a:chOff x="322103" y="3712363"/>
              <a:chExt cx="1569697" cy="1245371"/>
            </a:xfrm>
            <a:grpFill/>
          </p:grpSpPr>
          <p:grpSp>
            <p:nvGrpSpPr>
              <p:cNvPr id="799" name="Google Shape;799;p50"/>
              <p:cNvGrpSpPr/>
              <p:nvPr/>
            </p:nvGrpSpPr>
            <p:grpSpPr>
              <a:xfrm>
                <a:off x="429125" y="3814063"/>
                <a:ext cx="564875" cy="89525"/>
                <a:chOff x="5025975" y="1185850"/>
                <a:chExt cx="564875" cy="89525"/>
              </a:xfrm>
              <a:grpFill/>
            </p:grpSpPr>
            <p:sp>
              <p:nvSpPr>
                <p:cNvPr id="800" name="Google Shape;800;p50"/>
                <p:cNvSpPr/>
                <p:nvPr/>
              </p:nvSpPr>
              <p:spPr>
                <a:xfrm>
                  <a:off x="5025975" y="1185850"/>
                  <a:ext cx="89525" cy="89525"/>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0"/>
                <p:cNvSpPr/>
                <p:nvPr/>
              </p:nvSpPr>
              <p:spPr>
                <a:xfrm>
                  <a:off x="5257550" y="1185850"/>
                  <a:ext cx="89525" cy="89525"/>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0"/>
                <p:cNvSpPr/>
                <p:nvPr/>
              </p:nvSpPr>
              <p:spPr>
                <a:xfrm>
                  <a:off x="5500950" y="1185850"/>
                  <a:ext cx="89900" cy="89525"/>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50"/>
              <p:cNvSpPr/>
              <p:nvPr/>
            </p:nvSpPr>
            <p:spPr>
              <a:xfrm>
                <a:off x="429125" y="3712363"/>
                <a:ext cx="1462675" cy="15250"/>
              </a:xfrm>
              <a:custGeom>
                <a:avLst/>
                <a:gdLst/>
                <a:ahLst/>
                <a:cxnLst/>
                <a:rect l="l" t="t" r="r" b="b"/>
                <a:pathLst>
                  <a:path w="58507" h="610" extrusionOk="0">
                    <a:moveTo>
                      <a:pt x="0" y="0"/>
                    </a:moveTo>
                    <a:lnTo>
                      <a:pt x="0" y="610"/>
                    </a:lnTo>
                    <a:lnTo>
                      <a:pt x="58506" y="610"/>
                    </a:lnTo>
                    <a:lnTo>
                      <a:pt x="58506"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50"/>
              <p:cNvGrpSpPr/>
              <p:nvPr/>
            </p:nvGrpSpPr>
            <p:grpSpPr>
              <a:xfrm>
                <a:off x="322103" y="4235537"/>
                <a:ext cx="1446442" cy="722197"/>
                <a:chOff x="4764675" y="1917550"/>
                <a:chExt cx="1872900" cy="935125"/>
              </a:xfrm>
              <a:grpFill/>
            </p:grpSpPr>
            <p:sp>
              <p:nvSpPr>
                <p:cNvPr id="805" name="Google Shape;805;p50"/>
                <p:cNvSpPr/>
                <p:nvPr/>
              </p:nvSpPr>
              <p:spPr>
                <a:xfrm>
                  <a:off x="4764675" y="2384150"/>
                  <a:ext cx="468525" cy="468525"/>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0"/>
                <p:cNvSpPr/>
                <p:nvPr/>
              </p:nvSpPr>
              <p:spPr>
                <a:xfrm>
                  <a:off x="5232800" y="1917550"/>
                  <a:ext cx="468900" cy="468525"/>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0"/>
                <p:cNvSpPr/>
                <p:nvPr/>
              </p:nvSpPr>
              <p:spPr>
                <a:xfrm>
                  <a:off x="5700525" y="2384150"/>
                  <a:ext cx="468550" cy="468525"/>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0"/>
                <p:cNvSpPr/>
                <p:nvPr/>
              </p:nvSpPr>
              <p:spPr>
                <a:xfrm>
                  <a:off x="6169050" y="1917550"/>
                  <a:ext cx="468525" cy="468525"/>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20" name="Google Shape;820;p50"/>
          <p:cNvGrpSpPr/>
          <p:nvPr/>
        </p:nvGrpSpPr>
        <p:grpSpPr>
          <a:xfrm rot="1071305">
            <a:off x="8029237" y="1716535"/>
            <a:ext cx="663258" cy="363943"/>
            <a:chOff x="2809200" y="576175"/>
            <a:chExt cx="855900" cy="469650"/>
          </a:xfrm>
        </p:grpSpPr>
        <p:sp>
          <p:nvSpPr>
            <p:cNvPr id="821" name="Google Shape;821;p50"/>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2" name="Google Shape;822;p50"/>
            <p:cNvCxnSpPr>
              <a:stCxn id="821" idx="0"/>
              <a:endCxn id="821" idx="1"/>
            </p:cNvCxnSpPr>
            <p:nvPr/>
          </p:nvCxnSpPr>
          <p:spPr>
            <a:xfrm rot="9721114" flipH="1">
              <a:off x="3201194" y="581911"/>
              <a:ext cx="71912" cy="223428"/>
            </a:xfrm>
            <a:prstGeom prst="straightConnector1">
              <a:avLst/>
            </a:prstGeom>
            <a:noFill/>
            <a:ln w="9525" cap="flat" cmpd="sng">
              <a:solidFill>
                <a:schemeClr val="dk2"/>
              </a:solidFill>
              <a:prstDash val="solid"/>
              <a:round/>
              <a:headEnd type="none" w="med" len="med"/>
              <a:tailEnd type="none" w="med" len="med"/>
            </a:ln>
          </p:spPr>
        </p:cxnSp>
      </p:grpSp>
      <p:grpSp>
        <p:nvGrpSpPr>
          <p:cNvPr id="823" name="Google Shape;823;p50"/>
          <p:cNvGrpSpPr/>
          <p:nvPr/>
        </p:nvGrpSpPr>
        <p:grpSpPr>
          <a:xfrm>
            <a:off x="477019" y="3418069"/>
            <a:ext cx="1053757" cy="773321"/>
            <a:chOff x="5407081" y="4062056"/>
            <a:chExt cx="1053757" cy="773321"/>
          </a:xfrm>
        </p:grpSpPr>
        <p:grpSp>
          <p:nvGrpSpPr>
            <p:cNvPr id="824" name="Google Shape;824;p50"/>
            <p:cNvGrpSpPr/>
            <p:nvPr/>
          </p:nvGrpSpPr>
          <p:grpSpPr>
            <a:xfrm>
              <a:off x="5407081" y="4471562"/>
              <a:ext cx="663237" cy="363816"/>
              <a:chOff x="2809200" y="576325"/>
              <a:chExt cx="855900" cy="469500"/>
            </a:xfrm>
          </p:grpSpPr>
          <p:sp>
            <p:nvSpPr>
              <p:cNvPr id="825" name="Google Shape;825;p50"/>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6" name="Google Shape;826;p50"/>
              <p:cNvCxnSpPr>
                <a:stCxn id="825" idx="0"/>
                <a:endCxn id="825" idx="1"/>
              </p:cNvCxnSpPr>
              <p:nvPr/>
            </p:nvCxnSpPr>
            <p:spPr>
              <a:xfrm rot="10800000">
                <a:off x="3237150" y="576475"/>
                <a:ext cx="0" cy="234600"/>
              </a:xfrm>
              <a:prstGeom prst="straightConnector1">
                <a:avLst/>
              </a:prstGeom>
              <a:noFill/>
              <a:ln w="9525" cap="flat" cmpd="sng">
                <a:solidFill>
                  <a:schemeClr val="dk2"/>
                </a:solidFill>
                <a:prstDash val="solid"/>
                <a:round/>
                <a:headEnd type="none" w="med" len="med"/>
                <a:tailEnd type="none" w="med" len="med"/>
              </a:ln>
            </p:spPr>
          </p:cxnSp>
        </p:grpSp>
        <p:grpSp>
          <p:nvGrpSpPr>
            <p:cNvPr id="827" name="Google Shape;827;p50"/>
            <p:cNvGrpSpPr/>
            <p:nvPr/>
          </p:nvGrpSpPr>
          <p:grpSpPr>
            <a:xfrm rot="1759154">
              <a:off x="6008112" y="4150754"/>
              <a:ext cx="422990" cy="232103"/>
              <a:chOff x="2809200" y="576175"/>
              <a:chExt cx="855900" cy="469650"/>
            </a:xfrm>
          </p:grpSpPr>
          <p:sp>
            <p:nvSpPr>
              <p:cNvPr id="828" name="Google Shape;828;p50"/>
              <p:cNvSpPr/>
              <p:nvPr/>
            </p:nvSpPr>
            <p:spPr>
              <a:xfrm>
                <a:off x="2809200" y="576325"/>
                <a:ext cx="855900" cy="469500"/>
              </a:xfrm>
              <a:prstGeom prst="can">
                <a:avLst>
                  <a:gd name="adj" fmla="val 6649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9" name="Google Shape;829;p50"/>
              <p:cNvCxnSpPr>
                <a:stCxn id="828" idx="0"/>
                <a:endCxn id="828" idx="1"/>
              </p:cNvCxnSpPr>
              <p:nvPr/>
            </p:nvCxnSpPr>
            <p:spPr>
              <a:xfrm rot="9037558" flipH="1">
                <a:off x="3179659" y="591275"/>
                <a:ext cx="114983" cy="204700"/>
              </a:xfrm>
              <a:prstGeom prst="straightConnector1">
                <a:avLst/>
              </a:prstGeom>
              <a:noFill/>
              <a:ln w="9525" cap="flat" cmpd="sng">
                <a:solidFill>
                  <a:schemeClr val="dk2"/>
                </a:solidFill>
                <a:prstDash val="solid"/>
                <a:round/>
                <a:headEnd type="none" w="med" len="med"/>
                <a:tailEnd type="none" w="med" len="med"/>
              </a:ln>
            </p:spPr>
          </p:cxnSp>
        </p:grpSp>
      </p:grpSp>
      <p:grpSp>
        <p:nvGrpSpPr>
          <p:cNvPr id="830" name="Google Shape;830;p50"/>
          <p:cNvGrpSpPr/>
          <p:nvPr/>
        </p:nvGrpSpPr>
        <p:grpSpPr>
          <a:xfrm>
            <a:off x="0" y="0"/>
            <a:ext cx="1882250" cy="1623625"/>
            <a:chOff x="0" y="0"/>
            <a:chExt cx="1882250" cy="1623625"/>
          </a:xfrm>
        </p:grpSpPr>
        <p:sp>
          <p:nvSpPr>
            <p:cNvPr id="831" name="Google Shape;831;p50"/>
            <p:cNvSpPr/>
            <p:nvPr/>
          </p:nvSpPr>
          <p:spPr>
            <a:xfrm>
              <a:off x="0" y="0"/>
              <a:ext cx="1446483" cy="1446434"/>
            </a:xfrm>
            <a:custGeom>
              <a:avLst/>
              <a:gdLst/>
              <a:ahLst/>
              <a:cxnLst/>
              <a:rect l="l" t="t" r="r" b="b"/>
              <a:pathLst>
                <a:path w="29849" h="29848" extrusionOk="0">
                  <a:moveTo>
                    <a:pt x="1" y="1"/>
                  </a:moveTo>
                  <a:lnTo>
                    <a:pt x="1" y="29848"/>
                  </a:lnTo>
                  <a:cubicBezTo>
                    <a:pt x="16486" y="29848"/>
                    <a:pt x="29848" y="16486"/>
                    <a:pt x="29848" y="1"/>
                  </a:cubicBezTo>
                  <a:close/>
                </a:path>
              </a:pathLst>
            </a:custGeom>
            <a:solidFill>
              <a:srgbClr val="EE6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50"/>
            <p:cNvGrpSpPr/>
            <p:nvPr/>
          </p:nvGrpSpPr>
          <p:grpSpPr>
            <a:xfrm>
              <a:off x="548675" y="535000"/>
              <a:ext cx="1089400" cy="1088625"/>
              <a:chOff x="3192325" y="1124900"/>
              <a:chExt cx="1089400" cy="1088625"/>
            </a:xfrm>
          </p:grpSpPr>
          <p:sp>
            <p:nvSpPr>
              <p:cNvPr id="833" name="Google Shape;833;p50"/>
              <p:cNvSpPr/>
              <p:nvPr/>
            </p:nvSpPr>
            <p:spPr>
              <a:xfrm>
                <a:off x="3192325" y="1124900"/>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rgbClr val="F8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0"/>
              <p:cNvSpPr/>
              <p:nvPr/>
            </p:nvSpPr>
            <p:spPr>
              <a:xfrm>
                <a:off x="3522950" y="1454750"/>
                <a:ext cx="758775" cy="758775"/>
              </a:xfrm>
              <a:custGeom>
                <a:avLst/>
                <a:gdLst/>
                <a:ahLst/>
                <a:cxnLst/>
                <a:rect l="l" t="t" r="r" b="b"/>
                <a:pathLst>
                  <a:path w="30351" h="30351" extrusionOk="0">
                    <a:moveTo>
                      <a:pt x="30350" y="1"/>
                    </a:moveTo>
                    <a:cubicBezTo>
                      <a:pt x="13621" y="1"/>
                      <a:pt x="0" y="13606"/>
                      <a:pt x="0" y="30351"/>
                    </a:cubicBezTo>
                    <a:lnTo>
                      <a:pt x="549" y="30351"/>
                    </a:lnTo>
                    <a:cubicBezTo>
                      <a:pt x="549" y="13926"/>
                      <a:pt x="13926" y="549"/>
                      <a:pt x="30350" y="549"/>
                    </a:cubicBezTo>
                    <a:lnTo>
                      <a:pt x="303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5" name="Google Shape;835;p50"/>
            <p:cNvSpPr/>
            <p:nvPr/>
          </p:nvSpPr>
          <p:spPr>
            <a:xfrm flipH="1">
              <a:off x="1446475" y="1077638"/>
              <a:ext cx="435775" cy="435775"/>
            </a:xfrm>
            <a:custGeom>
              <a:avLst/>
              <a:gdLst/>
              <a:ahLst/>
              <a:cxnLst/>
              <a:rect l="l" t="t" r="r" b="b"/>
              <a:pathLst>
                <a:path w="17431" h="17431" extrusionOk="0">
                  <a:moveTo>
                    <a:pt x="17431" y="0"/>
                  </a:moveTo>
                  <a:cubicBezTo>
                    <a:pt x="7817" y="0"/>
                    <a:pt x="1" y="7801"/>
                    <a:pt x="1" y="17430"/>
                  </a:cubicBezTo>
                  <a:lnTo>
                    <a:pt x="9523" y="17430"/>
                  </a:lnTo>
                  <a:cubicBezTo>
                    <a:pt x="9523" y="13058"/>
                    <a:pt x="13073" y="9523"/>
                    <a:pt x="17431" y="9523"/>
                  </a:cubicBezTo>
                  <a:lnTo>
                    <a:pt x="1743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49A6-1CE7-D77F-7764-F9917EB18732}"/>
              </a:ext>
            </a:extLst>
          </p:cNvPr>
          <p:cNvSpPr>
            <a:spLocks noGrp="1"/>
          </p:cNvSpPr>
          <p:nvPr>
            <p:ph type="title"/>
          </p:nvPr>
        </p:nvSpPr>
        <p:spPr>
          <a:xfrm>
            <a:off x="738288" y="445025"/>
            <a:ext cx="7704000" cy="572700"/>
          </a:xfrm>
        </p:spPr>
        <p:txBody>
          <a:bodyPr/>
          <a:lstStyle/>
          <a:p>
            <a:r>
              <a:rPr lang="en-US">
                <a:solidFill>
                  <a:srgbClr val="000E2F"/>
                </a:solidFill>
              </a:rPr>
              <a:t>Diagnosing OUD </a:t>
            </a:r>
          </a:p>
        </p:txBody>
      </p:sp>
      <p:sp>
        <p:nvSpPr>
          <p:cNvPr id="6" name="Text Placeholder 2">
            <a:extLst>
              <a:ext uri="{FF2B5EF4-FFF2-40B4-BE49-F238E27FC236}">
                <a16:creationId xmlns:a16="http://schemas.microsoft.com/office/drawing/2014/main" id="{25633002-F39F-BB5D-D445-C7165C1B281F}"/>
              </a:ext>
            </a:extLst>
          </p:cNvPr>
          <p:cNvSpPr txBox="1">
            <a:spLocks/>
          </p:cNvSpPr>
          <p:nvPr/>
        </p:nvSpPr>
        <p:spPr>
          <a:xfrm>
            <a:off x="749980" y="1212434"/>
            <a:ext cx="7704000" cy="81357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a:solidFill>
                  <a:srgbClr val="000E2F"/>
                </a:solidFill>
                <a:latin typeface="Prompt"/>
                <a:cs typeface="Prompt"/>
              </a:rPr>
              <a:t>DSM-5 Criteria: </a:t>
            </a:r>
            <a:endParaRPr lang="en-US">
              <a:solidFill>
                <a:srgbClr val="000E2F"/>
              </a:solidFill>
              <a:latin typeface="Prompt" panose="00000500000000000000" pitchFamily="2" charset="-34"/>
              <a:cs typeface="Prompt" panose="00000500000000000000" pitchFamily="2" charset="-34"/>
            </a:endParaRPr>
          </a:p>
          <a:p>
            <a:pPr marL="742950" lvl="1" indent="-285750">
              <a:buFont typeface="Courier New"/>
              <a:buChar char="o"/>
            </a:pPr>
            <a:r>
              <a:rPr lang="en-US">
                <a:solidFill>
                  <a:srgbClr val="191919"/>
                </a:solidFill>
                <a:latin typeface="Archivo"/>
              </a:rPr>
              <a:t>A </a:t>
            </a:r>
            <a:r>
              <a:rPr lang="en-US" b="1">
                <a:solidFill>
                  <a:srgbClr val="191919"/>
                </a:solidFill>
                <a:latin typeface="Archivo"/>
              </a:rPr>
              <a:t>pattern of opioid use </a:t>
            </a:r>
            <a:r>
              <a:rPr lang="en-US">
                <a:solidFill>
                  <a:srgbClr val="191919"/>
                </a:solidFill>
                <a:latin typeface="Archivo"/>
              </a:rPr>
              <a:t>causing clinically significant impairment and distress as highlighted by </a:t>
            </a:r>
            <a:r>
              <a:rPr lang="en-US" b="1">
                <a:solidFill>
                  <a:srgbClr val="191919"/>
                </a:solidFill>
                <a:latin typeface="Archivo"/>
              </a:rPr>
              <a:t>at least two </a:t>
            </a:r>
            <a:r>
              <a:rPr lang="en-US">
                <a:solidFill>
                  <a:srgbClr val="191919"/>
                </a:solidFill>
                <a:latin typeface="Archivo"/>
              </a:rPr>
              <a:t>of the following categories within a </a:t>
            </a:r>
            <a:r>
              <a:rPr lang="en-US" b="1">
                <a:solidFill>
                  <a:srgbClr val="191919"/>
                </a:solidFill>
                <a:latin typeface="Archivo"/>
              </a:rPr>
              <a:t>12-month period </a:t>
            </a:r>
            <a:endParaRPr lang="en-US" b="1"/>
          </a:p>
        </p:txBody>
      </p:sp>
      <p:graphicFrame>
        <p:nvGraphicFramePr>
          <p:cNvPr id="7" name="Table 6">
            <a:extLst>
              <a:ext uri="{FF2B5EF4-FFF2-40B4-BE49-F238E27FC236}">
                <a16:creationId xmlns:a16="http://schemas.microsoft.com/office/drawing/2014/main" id="{F09426A0-666B-F629-8F9D-11EA403E6A86}"/>
              </a:ext>
            </a:extLst>
          </p:cNvPr>
          <p:cNvGraphicFramePr>
            <a:graphicFrameLocks noGrp="1"/>
          </p:cNvGraphicFramePr>
          <p:nvPr>
            <p:extLst>
              <p:ext uri="{D42A27DB-BD31-4B8C-83A1-F6EECF244321}">
                <p14:modId xmlns:p14="http://schemas.microsoft.com/office/powerpoint/2010/main" val="2459663489"/>
              </p:ext>
            </p:extLst>
          </p:nvPr>
        </p:nvGraphicFramePr>
        <p:xfrm>
          <a:off x="935350" y="2148656"/>
          <a:ext cx="7273299" cy="1889760"/>
        </p:xfrm>
        <a:graphic>
          <a:graphicData uri="http://schemas.openxmlformats.org/drawingml/2006/table">
            <a:tbl>
              <a:tblPr firstRow="1" bandRow="1">
                <a:tableStyleId>{2D5ABB26-0587-4C30-8999-92F81FD0307C}</a:tableStyleId>
              </a:tblPr>
              <a:tblGrid>
                <a:gridCol w="2424433">
                  <a:extLst>
                    <a:ext uri="{9D8B030D-6E8A-4147-A177-3AD203B41FA5}">
                      <a16:colId xmlns:a16="http://schemas.microsoft.com/office/drawing/2014/main" val="3293974140"/>
                    </a:ext>
                  </a:extLst>
                </a:gridCol>
                <a:gridCol w="2424433">
                  <a:extLst>
                    <a:ext uri="{9D8B030D-6E8A-4147-A177-3AD203B41FA5}">
                      <a16:colId xmlns:a16="http://schemas.microsoft.com/office/drawing/2014/main" val="1745877055"/>
                    </a:ext>
                  </a:extLst>
                </a:gridCol>
                <a:gridCol w="2424433">
                  <a:extLst>
                    <a:ext uri="{9D8B030D-6E8A-4147-A177-3AD203B41FA5}">
                      <a16:colId xmlns:a16="http://schemas.microsoft.com/office/drawing/2014/main" val="3941107228"/>
                    </a:ext>
                  </a:extLst>
                </a:gridCol>
              </a:tblGrid>
              <a:tr h="242090">
                <a:tc>
                  <a:txBody>
                    <a:bodyPr/>
                    <a:lstStyle/>
                    <a:p>
                      <a:pPr lvl="0" algn="ctr">
                        <a:buNone/>
                      </a:pPr>
                      <a:r>
                        <a:rPr lang="en-US" sz="1400" b="1" u="none" strike="noStrike" noProof="0">
                          <a:solidFill>
                            <a:schemeClr val="bg1"/>
                          </a:solidFill>
                          <a:latin typeface="Prompt"/>
                          <a:cs typeface="Prompt"/>
                        </a:rPr>
                        <a:t>Loss of Control</a:t>
                      </a:r>
                      <a:endParaRPr lang="en-US" sz="1400" b="1">
                        <a:solidFill>
                          <a:schemeClr val="bg1"/>
                        </a:solidFill>
                        <a:latin typeface="Prompt"/>
                        <a:cs typeface="Prompt"/>
                      </a:endParaRPr>
                    </a:p>
                  </a:txBody>
                  <a:tcPr anchor="ctr">
                    <a:solidFill>
                      <a:srgbClr val="EE6921"/>
                    </a:solidFill>
                  </a:tcPr>
                </a:tc>
                <a:tc>
                  <a:txBody>
                    <a:bodyPr/>
                    <a:lstStyle/>
                    <a:p>
                      <a:pPr lvl="0" algn="ctr">
                        <a:lnSpc>
                          <a:spcPct val="100000"/>
                        </a:lnSpc>
                        <a:spcBef>
                          <a:spcPts val="0"/>
                        </a:spcBef>
                        <a:spcAft>
                          <a:spcPts val="0"/>
                        </a:spcAft>
                        <a:buNone/>
                      </a:pPr>
                      <a:r>
                        <a:rPr lang="en-US" sz="1400" b="1" u="none" strike="noStrike" noProof="0">
                          <a:solidFill>
                            <a:schemeClr val="bg1"/>
                          </a:solidFill>
                          <a:latin typeface="Prompt"/>
                          <a:cs typeface="Prompt"/>
                        </a:rPr>
                        <a:t>Social Impact</a:t>
                      </a:r>
                      <a:endParaRPr lang="en-US" sz="1400" b="1">
                        <a:solidFill>
                          <a:schemeClr val="bg1"/>
                        </a:solidFill>
                        <a:latin typeface="Prompt"/>
                        <a:cs typeface="Prompt"/>
                      </a:endParaRPr>
                    </a:p>
                  </a:txBody>
                  <a:tcPr anchor="ctr">
                    <a:solidFill>
                      <a:srgbClr val="EE6921"/>
                    </a:solidFill>
                  </a:tcPr>
                </a:tc>
                <a:tc>
                  <a:txBody>
                    <a:bodyPr/>
                    <a:lstStyle/>
                    <a:p>
                      <a:pPr lvl="0" algn="ctr">
                        <a:lnSpc>
                          <a:spcPct val="100000"/>
                        </a:lnSpc>
                        <a:spcBef>
                          <a:spcPts val="0"/>
                        </a:spcBef>
                        <a:spcAft>
                          <a:spcPts val="0"/>
                        </a:spcAft>
                        <a:buNone/>
                      </a:pPr>
                      <a:r>
                        <a:rPr lang="en-US" sz="1400" b="1" u="none" strike="noStrike" noProof="0">
                          <a:solidFill>
                            <a:schemeClr val="bg1"/>
                          </a:solidFill>
                          <a:latin typeface="Prompt"/>
                          <a:cs typeface="Prompt"/>
                        </a:rPr>
                        <a:t>Pharmacological</a:t>
                      </a:r>
                      <a:endParaRPr lang="en-US" sz="1400" b="1">
                        <a:solidFill>
                          <a:schemeClr val="bg1"/>
                        </a:solidFill>
                        <a:latin typeface="Prompt"/>
                        <a:cs typeface="Prompt"/>
                      </a:endParaRPr>
                    </a:p>
                  </a:txBody>
                  <a:tcPr anchor="ctr">
                    <a:solidFill>
                      <a:srgbClr val="EE6921"/>
                    </a:solidFill>
                  </a:tcPr>
                </a:tc>
                <a:extLst>
                  <a:ext uri="{0D108BD9-81ED-4DB2-BD59-A6C34878D82A}">
                    <a16:rowId xmlns:a16="http://schemas.microsoft.com/office/drawing/2014/main" val="1209001876"/>
                  </a:ext>
                </a:extLst>
              </a:tr>
              <a:tr h="1576863">
                <a:tc>
                  <a:txBody>
                    <a:bodyPr/>
                    <a:lstStyle/>
                    <a:p>
                      <a:pPr marL="285750" marR="0" lvl="0" indent="-285750" algn="l">
                        <a:lnSpc>
                          <a:spcPct val="100000"/>
                        </a:lnSpc>
                        <a:spcBef>
                          <a:spcPts val="0"/>
                        </a:spcBef>
                        <a:spcAft>
                          <a:spcPts val="0"/>
                        </a:spcAft>
                        <a:buClr>
                          <a:srgbClr val="000000"/>
                        </a:buClr>
                        <a:buFont typeface="Arial,Sans-Serif"/>
                        <a:buChar char="•"/>
                      </a:pPr>
                      <a:r>
                        <a:rPr lang="en-US" sz="1200" b="0" u="none" strike="noStrike" noProof="0">
                          <a:solidFill>
                            <a:schemeClr val="tx1"/>
                          </a:solidFill>
                          <a:latin typeface="Archivo"/>
                          <a:cs typeface="Archivo"/>
                        </a:rPr>
                        <a:t>Higher amounts or for longer durations than anticipated </a:t>
                      </a:r>
                    </a:p>
                    <a:p>
                      <a:pPr marL="285750" marR="0" lvl="0" indent="-285750" algn="l">
                        <a:lnSpc>
                          <a:spcPct val="100000"/>
                        </a:lnSpc>
                        <a:spcBef>
                          <a:spcPts val="0"/>
                        </a:spcBef>
                        <a:spcAft>
                          <a:spcPts val="0"/>
                        </a:spcAft>
                        <a:buClr>
                          <a:srgbClr val="000000"/>
                        </a:buClr>
                        <a:buFont typeface="Arial,Sans-Serif"/>
                        <a:buChar char="•"/>
                      </a:pPr>
                      <a:r>
                        <a:rPr lang="en-US" sz="1200" b="0" u="none" strike="noStrike" noProof="0">
                          <a:solidFill>
                            <a:schemeClr val="tx1"/>
                          </a:solidFill>
                          <a:latin typeface="Archivo"/>
                          <a:cs typeface="Archivo"/>
                        </a:rPr>
                        <a:t>Inability to cut down</a:t>
                      </a:r>
                    </a:p>
                    <a:p>
                      <a:pPr marL="285750" marR="0" lvl="0" indent="-285750" algn="l">
                        <a:lnSpc>
                          <a:spcPct val="100000"/>
                        </a:lnSpc>
                        <a:spcBef>
                          <a:spcPts val="0"/>
                        </a:spcBef>
                        <a:spcAft>
                          <a:spcPts val="0"/>
                        </a:spcAft>
                        <a:buClr>
                          <a:srgbClr val="000000"/>
                        </a:buClr>
                        <a:buFont typeface="Arial,Sans-Serif"/>
                        <a:buChar char="•"/>
                      </a:pPr>
                      <a:r>
                        <a:rPr lang="en-US" sz="1200" b="0" u="none" strike="noStrike" noProof="0">
                          <a:solidFill>
                            <a:schemeClr val="tx1"/>
                          </a:solidFill>
                          <a:latin typeface="Archivo"/>
                          <a:cs typeface="Archivo"/>
                        </a:rPr>
                        <a:t>Significant time to obtain or recover</a:t>
                      </a:r>
                    </a:p>
                    <a:p>
                      <a:pPr marL="285750" marR="0" lvl="0" indent="-285750" algn="l">
                        <a:lnSpc>
                          <a:spcPct val="100000"/>
                        </a:lnSpc>
                        <a:spcBef>
                          <a:spcPts val="0"/>
                        </a:spcBef>
                        <a:spcAft>
                          <a:spcPts val="0"/>
                        </a:spcAft>
                        <a:buClr>
                          <a:srgbClr val="000000"/>
                        </a:buClr>
                        <a:buFont typeface="Arial,Sans-Serif"/>
                        <a:buChar char="•"/>
                      </a:pPr>
                      <a:r>
                        <a:rPr lang="en-US" sz="1200" b="0" u="none" strike="noStrike" noProof="0">
                          <a:solidFill>
                            <a:schemeClr val="tx1"/>
                          </a:solidFill>
                          <a:latin typeface="Archivo"/>
                          <a:cs typeface="Archivo"/>
                        </a:rPr>
                        <a:t>Increased craving </a:t>
                      </a:r>
                      <a:endParaRPr lang="en-US" sz="1200" b="0" i="0" u="none" strike="noStrike" noProof="0">
                        <a:solidFill>
                          <a:schemeClr val="tx1"/>
                        </a:solidFill>
                        <a:latin typeface="Archivo"/>
                        <a:cs typeface="Archivo"/>
                      </a:endParaRPr>
                    </a:p>
                  </a:txBody>
                  <a:tcPr>
                    <a:solidFill>
                      <a:srgbClr val="F8C1A2"/>
                    </a:solidFill>
                  </a:tcPr>
                </a:tc>
                <a:tc>
                  <a:txBody>
                    <a:bodyPr/>
                    <a:lstStyle/>
                    <a:p>
                      <a:pPr marL="285750" marR="0" lvl="0" indent="-285750" algn="l">
                        <a:lnSpc>
                          <a:spcPct val="100000"/>
                        </a:lnSpc>
                        <a:spcBef>
                          <a:spcPts val="0"/>
                        </a:spcBef>
                        <a:spcAft>
                          <a:spcPts val="0"/>
                        </a:spcAft>
                        <a:buClr>
                          <a:srgbClr val="000000"/>
                        </a:buClr>
                        <a:buFont typeface="Arial,Sans-Serif"/>
                        <a:buChar char="•"/>
                      </a:pPr>
                      <a:r>
                        <a:rPr lang="en-US" sz="1200" b="0" u="none" strike="noStrike" noProof="0">
                          <a:solidFill>
                            <a:schemeClr val="tx1"/>
                          </a:solidFill>
                          <a:latin typeface="Archivo"/>
                          <a:cs typeface="Archivo"/>
                        </a:rPr>
                        <a:t>Ability to maintain obligations </a:t>
                      </a:r>
                    </a:p>
                    <a:p>
                      <a:pPr marL="285750" marR="0" lvl="0" indent="-285750" algn="l">
                        <a:lnSpc>
                          <a:spcPct val="100000"/>
                        </a:lnSpc>
                        <a:spcBef>
                          <a:spcPts val="0"/>
                        </a:spcBef>
                        <a:spcAft>
                          <a:spcPts val="0"/>
                        </a:spcAft>
                        <a:buClr>
                          <a:srgbClr val="000000"/>
                        </a:buClr>
                        <a:buFont typeface="Arial,Sans-Serif"/>
                        <a:buChar char="•"/>
                      </a:pPr>
                      <a:r>
                        <a:rPr lang="en-US" sz="1200" b="0" u="none" strike="noStrike" noProof="0">
                          <a:solidFill>
                            <a:schemeClr val="tx1"/>
                          </a:solidFill>
                          <a:latin typeface="Archivo"/>
                          <a:cs typeface="Archivo"/>
                        </a:rPr>
                        <a:t>Social and interpersonal problems</a:t>
                      </a:r>
                    </a:p>
                    <a:p>
                      <a:pPr marL="285750" marR="0" lvl="0" indent="-285750" algn="l">
                        <a:lnSpc>
                          <a:spcPct val="100000"/>
                        </a:lnSpc>
                        <a:spcBef>
                          <a:spcPts val="0"/>
                        </a:spcBef>
                        <a:spcAft>
                          <a:spcPts val="0"/>
                        </a:spcAft>
                        <a:buClr>
                          <a:srgbClr val="000000"/>
                        </a:buClr>
                        <a:buFont typeface="Arial,Sans-Serif"/>
                        <a:buChar char="•"/>
                      </a:pPr>
                      <a:r>
                        <a:rPr lang="en-US" sz="1200" b="0" u="none" strike="noStrike" noProof="0">
                          <a:solidFill>
                            <a:schemeClr val="tx1"/>
                          </a:solidFill>
                          <a:latin typeface="Archivo"/>
                          <a:cs typeface="Archivo"/>
                        </a:rPr>
                        <a:t>Activities given up </a:t>
                      </a:r>
                    </a:p>
                    <a:p>
                      <a:pPr marL="285750" marR="0" lvl="0" indent="-285750" algn="l">
                        <a:lnSpc>
                          <a:spcPct val="100000"/>
                        </a:lnSpc>
                        <a:spcBef>
                          <a:spcPts val="0"/>
                        </a:spcBef>
                        <a:spcAft>
                          <a:spcPts val="0"/>
                        </a:spcAft>
                        <a:buClr>
                          <a:srgbClr val="000000"/>
                        </a:buClr>
                        <a:buFont typeface="Arial,Sans-Serif"/>
                        <a:buChar char="•"/>
                      </a:pPr>
                      <a:r>
                        <a:rPr lang="en-US" sz="1200" b="0" u="none" strike="noStrike" noProof="0">
                          <a:solidFill>
                            <a:schemeClr val="tx1"/>
                          </a:solidFill>
                          <a:latin typeface="Archivo"/>
                          <a:cs typeface="Archivo"/>
                        </a:rPr>
                        <a:t>Dangerous situations </a:t>
                      </a:r>
                    </a:p>
                    <a:p>
                      <a:pPr marL="285750" marR="0" lvl="0" indent="-285750" algn="l">
                        <a:lnSpc>
                          <a:spcPct val="100000"/>
                        </a:lnSpc>
                        <a:spcBef>
                          <a:spcPts val="0"/>
                        </a:spcBef>
                        <a:spcAft>
                          <a:spcPts val="0"/>
                        </a:spcAft>
                        <a:buClr>
                          <a:srgbClr val="000000"/>
                        </a:buClr>
                        <a:buFont typeface="Arial,Sans-Serif"/>
                        <a:buChar char="•"/>
                      </a:pPr>
                      <a:r>
                        <a:rPr lang="en-US" sz="1200" b="0" u="none" strike="noStrike" noProof="0">
                          <a:solidFill>
                            <a:schemeClr val="tx1"/>
                          </a:solidFill>
                          <a:latin typeface="Archivo"/>
                          <a:cs typeface="Archivo"/>
                        </a:rPr>
                        <a:t>Health problems </a:t>
                      </a:r>
                    </a:p>
                    <a:p>
                      <a:pPr marL="285750" lvl="0" indent="-285750">
                        <a:buFont typeface="Arial"/>
                        <a:buChar char="•"/>
                      </a:pPr>
                      <a:endParaRPr lang="en-US" sz="1400" b="0" i="0" u="none" strike="noStrike" noProof="0">
                        <a:solidFill>
                          <a:schemeClr val="tx1"/>
                        </a:solidFill>
                        <a:latin typeface="Archivo" panose="020B0604020202020204" charset="0"/>
                        <a:cs typeface="Archivo" panose="020B0604020202020204" charset="0"/>
                      </a:endParaRPr>
                    </a:p>
                  </a:txBody>
                  <a:tcPr>
                    <a:solidFill>
                      <a:srgbClr val="F8C1A2"/>
                    </a:solidFill>
                  </a:tcPr>
                </a:tc>
                <a:tc>
                  <a:txBody>
                    <a:bodyPr/>
                    <a:lstStyle/>
                    <a:p>
                      <a:pPr marL="285750" marR="0" lvl="0" indent="-285750" algn="l">
                        <a:lnSpc>
                          <a:spcPct val="100000"/>
                        </a:lnSpc>
                        <a:spcBef>
                          <a:spcPts val="0"/>
                        </a:spcBef>
                        <a:spcAft>
                          <a:spcPts val="0"/>
                        </a:spcAft>
                        <a:buClr>
                          <a:srgbClr val="000000"/>
                        </a:buClr>
                        <a:buFont typeface="Arial,Sans-Serif"/>
                        <a:buChar char="•"/>
                      </a:pPr>
                      <a:r>
                        <a:rPr lang="en-US" sz="1200" b="0" u="none" strike="noStrike" noProof="0">
                          <a:solidFill>
                            <a:schemeClr val="tx1"/>
                          </a:solidFill>
                          <a:latin typeface="Archivo"/>
                          <a:cs typeface="Archivo"/>
                        </a:rPr>
                        <a:t>Tolerance </a:t>
                      </a:r>
                    </a:p>
                    <a:p>
                      <a:pPr marL="285750" marR="0" lvl="0" indent="-285750" algn="l">
                        <a:lnSpc>
                          <a:spcPct val="100000"/>
                        </a:lnSpc>
                        <a:spcBef>
                          <a:spcPts val="0"/>
                        </a:spcBef>
                        <a:spcAft>
                          <a:spcPts val="0"/>
                        </a:spcAft>
                        <a:buClr>
                          <a:srgbClr val="000000"/>
                        </a:buClr>
                        <a:buFont typeface="Arial,Sans-Serif"/>
                        <a:buChar char="•"/>
                      </a:pPr>
                      <a:r>
                        <a:rPr lang="en-US" sz="1200" b="0" u="none" strike="noStrike" noProof="0">
                          <a:solidFill>
                            <a:schemeClr val="tx1"/>
                          </a:solidFill>
                          <a:latin typeface="Archivo"/>
                          <a:cs typeface="Archivo"/>
                        </a:rPr>
                        <a:t>Dependence and withdrawal </a:t>
                      </a:r>
                      <a:endParaRPr lang="en-US" sz="1200" b="0" i="0" u="none" strike="noStrike" noProof="0">
                        <a:solidFill>
                          <a:schemeClr val="tx1"/>
                        </a:solidFill>
                        <a:latin typeface="Archivo"/>
                        <a:cs typeface="Archivo"/>
                      </a:endParaRPr>
                    </a:p>
                  </a:txBody>
                  <a:tcPr>
                    <a:solidFill>
                      <a:srgbClr val="F8C1A2"/>
                    </a:solidFill>
                  </a:tcPr>
                </a:tc>
                <a:extLst>
                  <a:ext uri="{0D108BD9-81ED-4DB2-BD59-A6C34878D82A}">
                    <a16:rowId xmlns:a16="http://schemas.microsoft.com/office/drawing/2014/main" val="1249005193"/>
                  </a:ext>
                </a:extLst>
              </a:tr>
            </a:tbl>
          </a:graphicData>
        </a:graphic>
      </p:graphicFrame>
      <p:grpSp>
        <p:nvGrpSpPr>
          <p:cNvPr id="3" name="Google Shape;686;p45">
            <a:extLst>
              <a:ext uri="{FF2B5EF4-FFF2-40B4-BE49-F238E27FC236}">
                <a16:creationId xmlns:a16="http://schemas.microsoft.com/office/drawing/2014/main" id="{82F5EF56-7587-F888-6880-9C38287FD139}"/>
              </a:ext>
            </a:extLst>
          </p:cNvPr>
          <p:cNvGrpSpPr/>
          <p:nvPr/>
        </p:nvGrpSpPr>
        <p:grpSpPr>
          <a:xfrm rot="10800000">
            <a:off x="8073401" y="4056643"/>
            <a:ext cx="913800" cy="847525"/>
            <a:chOff x="2621725" y="3359250"/>
            <a:chExt cx="913800" cy="847525"/>
          </a:xfrm>
        </p:grpSpPr>
        <p:sp>
          <p:nvSpPr>
            <p:cNvPr id="4" name="Google Shape;687;p45">
              <a:extLst>
                <a:ext uri="{FF2B5EF4-FFF2-40B4-BE49-F238E27FC236}">
                  <a16:creationId xmlns:a16="http://schemas.microsoft.com/office/drawing/2014/main" id="{D493079C-3A7E-6006-E05D-9FAF26ECFD36}"/>
                </a:ext>
              </a:extLst>
            </p:cNvPr>
            <p:cNvSpPr/>
            <p:nvPr/>
          </p:nvSpPr>
          <p:spPr>
            <a:xfrm>
              <a:off x="2814850" y="3481900"/>
              <a:ext cx="720675" cy="7650"/>
            </a:xfrm>
            <a:custGeom>
              <a:avLst/>
              <a:gdLst/>
              <a:ahLst/>
              <a:cxnLst/>
              <a:rect l="l" t="t" r="r" b="b"/>
              <a:pathLst>
                <a:path w="28827" h="306" extrusionOk="0">
                  <a:moveTo>
                    <a:pt x="0" y="0"/>
                  </a:moveTo>
                  <a:lnTo>
                    <a:pt x="0" y="305"/>
                  </a:lnTo>
                  <a:lnTo>
                    <a:pt x="28827" y="305"/>
                  </a:lnTo>
                  <a:lnTo>
                    <a:pt x="288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88;p45">
              <a:extLst>
                <a:ext uri="{FF2B5EF4-FFF2-40B4-BE49-F238E27FC236}">
                  <a16:creationId xmlns:a16="http://schemas.microsoft.com/office/drawing/2014/main" id="{18FD4EA6-3B3B-F22C-3F9E-DDDDE455E096}"/>
                </a:ext>
              </a:extLst>
            </p:cNvPr>
            <p:cNvSpPr/>
            <p:nvPr/>
          </p:nvSpPr>
          <p:spPr>
            <a:xfrm>
              <a:off x="2814850" y="3485700"/>
              <a:ext cx="7650" cy="721075"/>
            </a:xfrm>
            <a:custGeom>
              <a:avLst/>
              <a:gdLst/>
              <a:ahLst/>
              <a:cxnLst/>
              <a:rect l="l" t="t" r="r" b="b"/>
              <a:pathLst>
                <a:path w="306" h="28843" extrusionOk="0">
                  <a:moveTo>
                    <a:pt x="0" y="1"/>
                  </a:moveTo>
                  <a:lnTo>
                    <a:pt x="0" y="28842"/>
                  </a:lnTo>
                  <a:lnTo>
                    <a:pt x="305" y="28842"/>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9;p45">
              <a:extLst>
                <a:ext uri="{FF2B5EF4-FFF2-40B4-BE49-F238E27FC236}">
                  <a16:creationId xmlns:a16="http://schemas.microsoft.com/office/drawing/2014/main" id="{7B1AAD33-A75C-B8D3-6D96-941B5B2071D7}"/>
                </a:ext>
              </a:extLst>
            </p:cNvPr>
            <p:cNvSpPr/>
            <p:nvPr/>
          </p:nvSpPr>
          <p:spPr>
            <a:xfrm>
              <a:off x="2625550" y="3359250"/>
              <a:ext cx="392350" cy="392350"/>
            </a:xfrm>
            <a:custGeom>
              <a:avLst/>
              <a:gdLst/>
              <a:ahLst/>
              <a:cxnLst/>
              <a:rect l="l" t="t" r="r" b="b"/>
              <a:pathLst>
                <a:path w="15694" h="15694" extrusionOk="0">
                  <a:moveTo>
                    <a:pt x="7847" y="0"/>
                  </a:moveTo>
                  <a:cubicBezTo>
                    <a:pt x="3504" y="0"/>
                    <a:pt x="0" y="3505"/>
                    <a:pt x="0" y="7847"/>
                  </a:cubicBezTo>
                  <a:cubicBezTo>
                    <a:pt x="0" y="12174"/>
                    <a:pt x="3504" y="15693"/>
                    <a:pt x="7847" y="15693"/>
                  </a:cubicBezTo>
                  <a:cubicBezTo>
                    <a:pt x="12159" y="15693"/>
                    <a:pt x="15693" y="12189"/>
                    <a:pt x="15693" y="7847"/>
                  </a:cubicBezTo>
                  <a:cubicBezTo>
                    <a:pt x="15693" y="3520"/>
                    <a:pt x="12189" y="0"/>
                    <a:pt x="7847"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90;p45">
              <a:extLst>
                <a:ext uri="{FF2B5EF4-FFF2-40B4-BE49-F238E27FC236}">
                  <a16:creationId xmlns:a16="http://schemas.microsoft.com/office/drawing/2014/main" id="{8A427E40-18FB-D15A-29EB-89D8638F4EE0}"/>
                </a:ext>
              </a:extLst>
            </p:cNvPr>
            <p:cNvSpPr/>
            <p:nvPr/>
          </p:nvSpPr>
          <p:spPr>
            <a:xfrm>
              <a:off x="2621725" y="3552350"/>
              <a:ext cx="399600" cy="399975"/>
            </a:xfrm>
            <a:custGeom>
              <a:avLst/>
              <a:gdLst/>
              <a:ahLst/>
              <a:cxnLst/>
              <a:rect l="l" t="t" r="r" b="b"/>
              <a:pathLst>
                <a:path w="15984" h="15999" extrusionOk="0">
                  <a:moveTo>
                    <a:pt x="8000" y="336"/>
                  </a:moveTo>
                  <a:cubicBezTo>
                    <a:pt x="12220" y="336"/>
                    <a:pt x="15663" y="3779"/>
                    <a:pt x="15663" y="8000"/>
                  </a:cubicBezTo>
                  <a:cubicBezTo>
                    <a:pt x="15663" y="12235"/>
                    <a:pt x="12220" y="15679"/>
                    <a:pt x="8000" y="15679"/>
                  </a:cubicBezTo>
                  <a:cubicBezTo>
                    <a:pt x="3764" y="15679"/>
                    <a:pt x="321" y="12235"/>
                    <a:pt x="321" y="8000"/>
                  </a:cubicBezTo>
                  <a:cubicBezTo>
                    <a:pt x="321" y="3779"/>
                    <a:pt x="3764" y="336"/>
                    <a:pt x="8000" y="336"/>
                  </a:cubicBezTo>
                  <a:close/>
                  <a:moveTo>
                    <a:pt x="8000" y="1"/>
                  </a:moveTo>
                  <a:cubicBezTo>
                    <a:pt x="3581" y="1"/>
                    <a:pt x="1" y="3581"/>
                    <a:pt x="1" y="8000"/>
                  </a:cubicBezTo>
                  <a:cubicBezTo>
                    <a:pt x="1" y="12418"/>
                    <a:pt x="3581" y="15999"/>
                    <a:pt x="8000" y="15999"/>
                  </a:cubicBezTo>
                  <a:cubicBezTo>
                    <a:pt x="12388" y="15999"/>
                    <a:pt x="15983" y="12418"/>
                    <a:pt x="15983" y="8000"/>
                  </a:cubicBezTo>
                  <a:cubicBezTo>
                    <a:pt x="15983" y="3581"/>
                    <a:pt x="12418" y="1"/>
                    <a:pt x="8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91863545-C1B6-6DE2-503F-1BB187FAABB4}"/>
              </a:ext>
            </a:extLst>
          </p:cNvPr>
          <p:cNvSpPr txBox="1"/>
          <p:nvPr/>
        </p:nvSpPr>
        <p:spPr>
          <a:xfrm>
            <a:off x="3581851" y="4611444"/>
            <a:ext cx="5058345" cy="200055"/>
          </a:xfrm>
          <a:prstGeom prst="rect">
            <a:avLst/>
          </a:prstGeom>
          <a:noFill/>
        </p:spPr>
        <p:txBody>
          <a:bodyPr wrap="square" rtlCol="0">
            <a:spAutoFit/>
          </a:bodyPr>
          <a:lstStyle/>
          <a:p>
            <a:pPr algn="r"/>
            <a:r>
              <a:rPr lang="en-US" sz="700" b="0" i="1">
                <a:solidFill>
                  <a:srgbClr val="111111"/>
                </a:solidFill>
                <a:effectLst/>
                <a:latin typeface="Roboto" panose="02000000000000000000" pitchFamily="2" charset="0"/>
              </a:rPr>
              <a:t>APA</a:t>
            </a:r>
            <a:r>
              <a:rPr lang="en-US" sz="700" b="0" i="0">
                <a:solidFill>
                  <a:srgbClr val="111111"/>
                </a:solidFill>
                <a:effectLst/>
                <a:latin typeface="Roboto" panose="02000000000000000000" pitchFamily="2" charset="0"/>
              </a:rPr>
              <a:t>. (2013). Diagnostic and statistical manual of mental disorders (5th ed). </a:t>
            </a:r>
            <a:endParaRPr lang="en-US" sz="700"/>
          </a:p>
        </p:txBody>
      </p:sp>
    </p:spTree>
    <p:extLst>
      <p:ext uri="{BB962C8B-B14F-4D97-AF65-F5344CB8AC3E}">
        <p14:creationId xmlns:p14="http://schemas.microsoft.com/office/powerpoint/2010/main" val="209332427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1">
          <a:extLst>
            <a:ext uri="{FF2B5EF4-FFF2-40B4-BE49-F238E27FC236}">
              <a16:creationId xmlns:a16="http://schemas.microsoft.com/office/drawing/2014/main" id="{1571C556-45FE-2149-3BCD-179708361D0F}"/>
            </a:ext>
          </a:extLst>
        </p:cNvPr>
        <p:cNvGrpSpPr/>
        <p:nvPr/>
      </p:nvGrpSpPr>
      <p:grpSpPr>
        <a:xfrm>
          <a:off x="0" y="0"/>
          <a:ext cx="0" cy="0"/>
          <a:chOff x="0" y="0"/>
          <a:chExt cx="0" cy="0"/>
        </a:xfrm>
      </p:grpSpPr>
      <p:grpSp>
        <p:nvGrpSpPr>
          <p:cNvPr id="572" name="Google Shape;572;p41">
            <a:extLst>
              <a:ext uri="{FF2B5EF4-FFF2-40B4-BE49-F238E27FC236}">
                <a16:creationId xmlns:a16="http://schemas.microsoft.com/office/drawing/2014/main" id="{69DB500E-D40C-53E6-2538-08A4FB2D0216}"/>
              </a:ext>
            </a:extLst>
          </p:cNvPr>
          <p:cNvGrpSpPr/>
          <p:nvPr/>
        </p:nvGrpSpPr>
        <p:grpSpPr>
          <a:xfrm>
            <a:off x="3730825" y="2392310"/>
            <a:ext cx="2471100" cy="1869000"/>
            <a:chOff x="1076750" y="1449450"/>
            <a:chExt cx="2471100" cy="1869000"/>
          </a:xfrm>
        </p:grpSpPr>
        <p:cxnSp>
          <p:nvCxnSpPr>
            <p:cNvPr id="573" name="Google Shape;573;p41">
              <a:extLst>
                <a:ext uri="{FF2B5EF4-FFF2-40B4-BE49-F238E27FC236}">
                  <a16:creationId xmlns:a16="http://schemas.microsoft.com/office/drawing/2014/main" id="{44CF8B1E-7B20-91C1-EEB9-AC6B50092698}"/>
                </a:ext>
              </a:extLst>
            </p:cNvPr>
            <p:cNvCxnSpPr/>
            <p:nvPr/>
          </p:nvCxnSpPr>
          <p:spPr>
            <a:xfrm>
              <a:off x="1076750" y="1449450"/>
              <a:ext cx="2471100" cy="0"/>
            </a:xfrm>
            <a:prstGeom prst="straightConnector1">
              <a:avLst/>
            </a:prstGeom>
            <a:noFill/>
            <a:ln w="9525" cap="flat" cmpd="sng">
              <a:solidFill>
                <a:schemeClr val="accent2"/>
              </a:solidFill>
              <a:prstDash val="solid"/>
              <a:round/>
              <a:headEnd type="none" w="med" len="med"/>
              <a:tailEnd type="none" w="med" len="med"/>
            </a:ln>
          </p:spPr>
        </p:cxnSp>
        <p:cxnSp>
          <p:nvCxnSpPr>
            <p:cNvPr id="574" name="Google Shape;574;p41">
              <a:extLst>
                <a:ext uri="{FF2B5EF4-FFF2-40B4-BE49-F238E27FC236}">
                  <a16:creationId xmlns:a16="http://schemas.microsoft.com/office/drawing/2014/main" id="{27CB17F7-0928-7BE1-8A7E-2591B22C95C5}"/>
                </a:ext>
              </a:extLst>
            </p:cNvPr>
            <p:cNvCxnSpPr/>
            <p:nvPr/>
          </p:nvCxnSpPr>
          <p:spPr>
            <a:xfrm>
              <a:off x="1081925" y="1449450"/>
              <a:ext cx="0" cy="1869000"/>
            </a:xfrm>
            <a:prstGeom prst="straightConnector1">
              <a:avLst/>
            </a:prstGeom>
            <a:noFill/>
            <a:ln w="9525" cap="flat" cmpd="sng">
              <a:solidFill>
                <a:schemeClr val="accent2"/>
              </a:solidFill>
              <a:prstDash val="solid"/>
              <a:round/>
              <a:headEnd type="none" w="med" len="med"/>
              <a:tailEnd type="none" w="med" len="med"/>
            </a:ln>
          </p:spPr>
        </p:cxnSp>
      </p:grpSp>
      <p:grpSp>
        <p:nvGrpSpPr>
          <p:cNvPr id="575" name="Google Shape;575;p41">
            <a:extLst>
              <a:ext uri="{FF2B5EF4-FFF2-40B4-BE49-F238E27FC236}">
                <a16:creationId xmlns:a16="http://schemas.microsoft.com/office/drawing/2014/main" id="{B9C32B2D-D3D0-C51D-F026-D82828CA8928}"/>
              </a:ext>
            </a:extLst>
          </p:cNvPr>
          <p:cNvGrpSpPr/>
          <p:nvPr/>
        </p:nvGrpSpPr>
        <p:grpSpPr>
          <a:xfrm>
            <a:off x="768135" y="335830"/>
            <a:ext cx="2968201" cy="2058605"/>
            <a:chOff x="783125" y="575670"/>
            <a:chExt cx="2968201" cy="2058605"/>
          </a:xfrm>
        </p:grpSpPr>
        <p:sp>
          <p:nvSpPr>
            <p:cNvPr id="576" name="Google Shape;576;p41">
              <a:extLst>
                <a:ext uri="{FF2B5EF4-FFF2-40B4-BE49-F238E27FC236}">
                  <a16:creationId xmlns:a16="http://schemas.microsoft.com/office/drawing/2014/main" id="{06933D62-7691-B078-9935-2822F4144555}"/>
                </a:ext>
              </a:extLst>
            </p:cNvPr>
            <p:cNvSpPr/>
            <p:nvPr/>
          </p:nvSpPr>
          <p:spPr>
            <a:xfrm rot="-5400000">
              <a:off x="1578111" y="461060"/>
              <a:ext cx="2058605" cy="2287826"/>
            </a:xfrm>
            <a:custGeom>
              <a:avLst/>
              <a:gdLst/>
              <a:ahLst/>
              <a:cxnLst/>
              <a:rect l="l" t="t" r="r" b="b"/>
              <a:pathLst>
                <a:path w="42509" h="33536" extrusionOk="0">
                  <a:moveTo>
                    <a:pt x="0" y="1"/>
                  </a:moveTo>
                  <a:lnTo>
                    <a:pt x="0" y="33535"/>
                  </a:lnTo>
                  <a:lnTo>
                    <a:pt x="21254" y="33535"/>
                  </a:lnTo>
                  <a:cubicBezTo>
                    <a:pt x="33001" y="33535"/>
                    <a:pt x="42508" y="26039"/>
                    <a:pt x="42508" y="16776"/>
                  </a:cubicBezTo>
                  <a:cubicBezTo>
                    <a:pt x="42508" y="7497"/>
                    <a:pt x="33001" y="1"/>
                    <a:pt x="21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41">
              <a:extLst>
                <a:ext uri="{FF2B5EF4-FFF2-40B4-BE49-F238E27FC236}">
                  <a16:creationId xmlns:a16="http://schemas.microsoft.com/office/drawing/2014/main" id="{8FF8F4FC-7DD5-D2E9-20AF-6F5AE7ACEB7D}"/>
                </a:ext>
              </a:extLst>
            </p:cNvPr>
            <p:cNvGrpSpPr/>
            <p:nvPr/>
          </p:nvGrpSpPr>
          <p:grpSpPr>
            <a:xfrm>
              <a:off x="783125" y="927250"/>
              <a:ext cx="1645658" cy="1644489"/>
              <a:chOff x="783125" y="927250"/>
              <a:chExt cx="1645658" cy="1644489"/>
            </a:xfrm>
          </p:grpSpPr>
          <p:sp>
            <p:nvSpPr>
              <p:cNvPr id="578" name="Google Shape;578;p41">
                <a:extLst>
                  <a:ext uri="{FF2B5EF4-FFF2-40B4-BE49-F238E27FC236}">
                    <a16:creationId xmlns:a16="http://schemas.microsoft.com/office/drawing/2014/main" id="{127BDDBB-5EFC-B61C-7FA6-C39C3A1ED111}"/>
                  </a:ext>
                </a:extLst>
              </p:cNvPr>
              <p:cNvSpPr/>
              <p:nvPr/>
            </p:nvSpPr>
            <p:spPr>
              <a:xfrm>
                <a:off x="783125" y="927250"/>
                <a:ext cx="1136424" cy="1135254"/>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a:extLst>
                  <a:ext uri="{FF2B5EF4-FFF2-40B4-BE49-F238E27FC236}">
                    <a16:creationId xmlns:a16="http://schemas.microsoft.com/office/drawing/2014/main" id="{E719A9D6-B021-5E51-BEC0-56CFF3F02905}"/>
                  </a:ext>
                </a:extLst>
              </p:cNvPr>
              <p:cNvSpPr/>
              <p:nvPr/>
            </p:nvSpPr>
            <p:spPr>
              <a:xfrm>
                <a:off x="1282578" y="1425534"/>
                <a:ext cx="1146206" cy="1146206"/>
              </a:xfrm>
              <a:custGeom>
                <a:avLst/>
                <a:gdLst/>
                <a:ahLst/>
                <a:cxnLst/>
                <a:rect l="l" t="t" r="r" b="b"/>
                <a:pathLst>
                  <a:path w="30351" h="30351" extrusionOk="0">
                    <a:moveTo>
                      <a:pt x="30350" y="1"/>
                    </a:moveTo>
                    <a:cubicBezTo>
                      <a:pt x="13621" y="1"/>
                      <a:pt x="0" y="13606"/>
                      <a:pt x="0" y="30351"/>
                    </a:cubicBezTo>
                    <a:lnTo>
                      <a:pt x="549" y="30351"/>
                    </a:lnTo>
                    <a:cubicBezTo>
                      <a:pt x="549" y="13926"/>
                      <a:pt x="13926" y="549"/>
                      <a:pt x="30350" y="549"/>
                    </a:cubicBezTo>
                    <a:lnTo>
                      <a:pt x="303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0" name="Google Shape;580;p41">
            <a:extLst>
              <a:ext uri="{FF2B5EF4-FFF2-40B4-BE49-F238E27FC236}">
                <a16:creationId xmlns:a16="http://schemas.microsoft.com/office/drawing/2014/main" id="{310B1569-1AA2-889E-E484-34BE0981947C}"/>
              </a:ext>
            </a:extLst>
          </p:cNvPr>
          <p:cNvSpPr txBox="1">
            <a:spLocks noGrp="1"/>
          </p:cNvSpPr>
          <p:nvPr>
            <p:ph type="title"/>
          </p:nvPr>
        </p:nvSpPr>
        <p:spPr>
          <a:xfrm>
            <a:off x="577123" y="2593840"/>
            <a:ext cx="3599328" cy="12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E6921"/>
                </a:solidFill>
              </a:rPr>
              <a:t>2.5 M</a:t>
            </a:r>
            <a:endParaRPr>
              <a:solidFill>
                <a:srgbClr val="EE6921"/>
              </a:solidFill>
            </a:endParaRPr>
          </a:p>
        </p:txBody>
      </p:sp>
      <p:sp>
        <p:nvSpPr>
          <p:cNvPr id="581" name="Google Shape;581;p41">
            <a:extLst>
              <a:ext uri="{FF2B5EF4-FFF2-40B4-BE49-F238E27FC236}">
                <a16:creationId xmlns:a16="http://schemas.microsoft.com/office/drawing/2014/main" id="{FD9A82BF-C106-08EE-2E3E-B7F5AED8DFA9}"/>
              </a:ext>
            </a:extLst>
          </p:cNvPr>
          <p:cNvSpPr txBox="1">
            <a:spLocks noGrp="1"/>
          </p:cNvSpPr>
          <p:nvPr>
            <p:ph type="subTitle" idx="1"/>
          </p:nvPr>
        </p:nvSpPr>
        <p:spPr>
          <a:xfrm>
            <a:off x="3751326" y="2510739"/>
            <a:ext cx="4582833" cy="1400421"/>
          </a:xfrm>
          <a:prstGeom prst="rect">
            <a:avLst/>
          </a:prstGeom>
        </p:spPr>
        <p:txBody>
          <a:bodyPr spcFirstLastPara="1" wrap="square" lIns="91425" tIns="91425" rIns="91425" bIns="91425" anchor="t" anchorCtr="0">
            <a:noAutofit/>
          </a:bodyPr>
          <a:lstStyle/>
          <a:p>
            <a:pPr marL="152400" indent="0"/>
            <a:r>
              <a:rPr lang="en-US" sz="1800">
                <a:solidFill>
                  <a:schemeClr val="tx1"/>
                </a:solidFill>
                <a:latin typeface="Archivo"/>
                <a:cs typeface="Archivo"/>
              </a:rPr>
              <a:t>In 2021, approximately </a:t>
            </a:r>
            <a:r>
              <a:rPr lang="en-US" sz="1800" b="1">
                <a:solidFill>
                  <a:schemeClr val="tx1"/>
                </a:solidFill>
                <a:latin typeface="Archivo"/>
                <a:cs typeface="Archivo"/>
              </a:rPr>
              <a:t>2.5 million adults </a:t>
            </a:r>
            <a:r>
              <a:rPr lang="en-US" sz="1800">
                <a:solidFill>
                  <a:schemeClr val="tx1"/>
                </a:solidFill>
                <a:latin typeface="Archivo"/>
                <a:cs typeface="Archivo"/>
              </a:rPr>
              <a:t>in the U.S. </a:t>
            </a:r>
            <a:r>
              <a:rPr lang="en-US" sz="1800">
                <a:solidFill>
                  <a:schemeClr val="tx1"/>
                </a:solidFill>
              </a:rPr>
              <a:t>carry</a:t>
            </a:r>
            <a:r>
              <a:rPr lang="en-US" sz="1800">
                <a:solidFill>
                  <a:schemeClr val="tx1"/>
                </a:solidFill>
                <a:latin typeface="Archivo"/>
                <a:cs typeface="Archivo"/>
              </a:rPr>
              <a:t> </a:t>
            </a:r>
            <a:r>
              <a:rPr lang="en-US" sz="1800">
                <a:solidFill>
                  <a:schemeClr val="tx1"/>
                </a:solidFill>
              </a:rPr>
              <a:t>a diagnosis of OUD</a:t>
            </a:r>
            <a:r>
              <a:rPr lang="en-US" sz="1800">
                <a:solidFill>
                  <a:schemeClr val="tx1"/>
                </a:solidFill>
                <a:latin typeface="Archivo"/>
                <a:cs typeface="Archivo"/>
              </a:rPr>
              <a:t> </a:t>
            </a:r>
          </a:p>
          <a:p>
            <a:pPr marL="152400" indent="0"/>
            <a:endParaRPr lang="en-US" sz="1800">
              <a:solidFill>
                <a:schemeClr val="tx1"/>
              </a:solidFill>
            </a:endParaRPr>
          </a:p>
          <a:p>
            <a:pPr marL="152400" indent="0"/>
            <a:r>
              <a:rPr lang="en-US" sz="1800">
                <a:solidFill>
                  <a:schemeClr val="tx1"/>
                </a:solidFill>
                <a:latin typeface="Archivo"/>
                <a:cs typeface="Archivo"/>
              </a:rPr>
              <a:t>Of those individuals only </a:t>
            </a:r>
            <a:r>
              <a:rPr lang="en-US" sz="1800" b="1">
                <a:solidFill>
                  <a:schemeClr val="tx1"/>
                </a:solidFill>
                <a:latin typeface="Archivo"/>
                <a:cs typeface="Archivo"/>
              </a:rPr>
              <a:t>1 in 5 </a:t>
            </a:r>
            <a:r>
              <a:rPr lang="en-US" sz="1800">
                <a:solidFill>
                  <a:schemeClr val="tx1"/>
                </a:solidFill>
                <a:latin typeface="Archivo"/>
                <a:cs typeface="Archivo"/>
              </a:rPr>
              <a:t>received </a:t>
            </a:r>
            <a:r>
              <a:rPr lang="en-US" sz="1800" b="1">
                <a:solidFill>
                  <a:schemeClr val="tx1"/>
                </a:solidFill>
                <a:latin typeface="Archivo"/>
                <a:cs typeface="Archivo"/>
              </a:rPr>
              <a:t>medications for OUD</a:t>
            </a:r>
            <a:r>
              <a:rPr lang="en-US" sz="1800" b="1">
                <a:solidFill>
                  <a:schemeClr val="tx1"/>
                </a:solidFill>
              </a:rPr>
              <a:t> (MOUD) </a:t>
            </a:r>
            <a:endParaRPr lang="en-US" sz="1800">
              <a:solidFill>
                <a:schemeClr val="tx1"/>
              </a:solidFill>
              <a:latin typeface="Archivo"/>
              <a:cs typeface="Archivo"/>
            </a:endParaRPr>
          </a:p>
        </p:txBody>
      </p:sp>
      <p:sp>
        <p:nvSpPr>
          <p:cNvPr id="582" name="Google Shape;582;p41">
            <a:extLst>
              <a:ext uri="{FF2B5EF4-FFF2-40B4-BE49-F238E27FC236}">
                <a16:creationId xmlns:a16="http://schemas.microsoft.com/office/drawing/2014/main" id="{8491DDD9-DFAA-704E-DCCB-27A4781F3CBC}"/>
              </a:ext>
            </a:extLst>
          </p:cNvPr>
          <p:cNvSpPr/>
          <p:nvPr/>
        </p:nvSpPr>
        <p:spPr>
          <a:xfrm rot="-5400000">
            <a:off x="374413" y="4267831"/>
            <a:ext cx="681378" cy="681334"/>
          </a:xfrm>
          <a:custGeom>
            <a:avLst/>
            <a:gdLst/>
            <a:ahLst/>
            <a:cxnLst/>
            <a:rect l="l" t="t" r="r" b="b"/>
            <a:pathLst>
              <a:path w="17431" h="17431" extrusionOk="0">
                <a:moveTo>
                  <a:pt x="17431" y="0"/>
                </a:moveTo>
                <a:cubicBezTo>
                  <a:pt x="7817" y="0"/>
                  <a:pt x="1" y="7801"/>
                  <a:pt x="1" y="17430"/>
                </a:cubicBezTo>
                <a:lnTo>
                  <a:pt x="9523" y="17430"/>
                </a:lnTo>
                <a:cubicBezTo>
                  <a:pt x="9523" y="13058"/>
                  <a:pt x="13073" y="9523"/>
                  <a:pt x="17431" y="9523"/>
                </a:cubicBezTo>
                <a:lnTo>
                  <a:pt x="1743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41">
            <a:extLst>
              <a:ext uri="{FF2B5EF4-FFF2-40B4-BE49-F238E27FC236}">
                <a16:creationId xmlns:a16="http://schemas.microsoft.com/office/drawing/2014/main" id="{DF2F136C-51D7-A361-31DC-75939B9606BA}"/>
              </a:ext>
            </a:extLst>
          </p:cNvPr>
          <p:cNvGrpSpPr/>
          <p:nvPr/>
        </p:nvGrpSpPr>
        <p:grpSpPr>
          <a:xfrm>
            <a:off x="6881620" y="303413"/>
            <a:ext cx="1645643" cy="1502811"/>
            <a:chOff x="6881620" y="303413"/>
            <a:chExt cx="1645643" cy="1502811"/>
          </a:xfrm>
        </p:grpSpPr>
        <p:grpSp>
          <p:nvGrpSpPr>
            <p:cNvPr id="584" name="Google Shape;584;p41">
              <a:extLst>
                <a:ext uri="{FF2B5EF4-FFF2-40B4-BE49-F238E27FC236}">
                  <a16:creationId xmlns:a16="http://schemas.microsoft.com/office/drawing/2014/main" id="{AB6ACA05-3F9D-7875-0ECF-24FF279E48FA}"/>
                </a:ext>
              </a:extLst>
            </p:cNvPr>
            <p:cNvGrpSpPr/>
            <p:nvPr/>
          </p:nvGrpSpPr>
          <p:grpSpPr>
            <a:xfrm rot="5400000">
              <a:off x="7646600" y="336550"/>
              <a:ext cx="913800" cy="847525"/>
              <a:chOff x="2621725" y="3359250"/>
              <a:chExt cx="913800" cy="847525"/>
            </a:xfrm>
          </p:grpSpPr>
          <p:sp>
            <p:nvSpPr>
              <p:cNvPr id="585" name="Google Shape;585;p41">
                <a:extLst>
                  <a:ext uri="{FF2B5EF4-FFF2-40B4-BE49-F238E27FC236}">
                    <a16:creationId xmlns:a16="http://schemas.microsoft.com/office/drawing/2014/main" id="{02DF5818-90B3-F54D-639C-732585B3C7C6}"/>
                  </a:ext>
                </a:extLst>
              </p:cNvPr>
              <p:cNvSpPr/>
              <p:nvPr/>
            </p:nvSpPr>
            <p:spPr>
              <a:xfrm>
                <a:off x="2814850" y="3481900"/>
                <a:ext cx="720675" cy="7650"/>
              </a:xfrm>
              <a:custGeom>
                <a:avLst/>
                <a:gdLst/>
                <a:ahLst/>
                <a:cxnLst/>
                <a:rect l="l" t="t" r="r" b="b"/>
                <a:pathLst>
                  <a:path w="28827" h="306" extrusionOk="0">
                    <a:moveTo>
                      <a:pt x="0" y="0"/>
                    </a:moveTo>
                    <a:lnTo>
                      <a:pt x="0" y="305"/>
                    </a:lnTo>
                    <a:lnTo>
                      <a:pt x="28827" y="305"/>
                    </a:lnTo>
                    <a:lnTo>
                      <a:pt x="288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a:extLst>
                  <a:ext uri="{FF2B5EF4-FFF2-40B4-BE49-F238E27FC236}">
                    <a16:creationId xmlns:a16="http://schemas.microsoft.com/office/drawing/2014/main" id="{B2DB68A8-BA90-DBCF-F47E-00D6DF216BA8}"/>
                  </a:ext>
                </a:extLst>
              </p:cNvPr>
              <p:cNvSpPr/>
              <p:nvPr/>
            </p:nvSpPr>
            <p:spPr>
              <a:xfrm>
                <a:off x="2814850" y="3485700"/>
                <a:ext cx="7650" cy="721075"/>
              </a:xfrm>
              <a:custGeom>
                <a:avLst/>
                <a:gdLst/>
                <a:ahLst/>
                <a:cxnLst/>
                <a:rect l="l" t="t" r="r" b="b"/>
                <a:pathLst>
                  <a:path w="306" h="28843" extrusionOk="0">
                    <a:moveTo>
                      <a:pt x="0" y="1"/>
                    </a:moveTo>
                    <a:lnTo>
                      <a:pt x="0" y="28842"/>
                    </a:lnTo>
                    <a:lnTo>
                      <a:pt x="305" y="28842"/>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1">
                <a:extLst>
                  <a:ext uri="{FF2B5EF4-FFF2-40B4-BE49-F238E27FC236}">
                    <a16:creationId xmlns:a16="http://schemas.microsoft.com/office/drawing/2014/main" id="{D2F693F6-F1B5-F5C5-25D3-C116971A2F48}"/>
                  </a:ext>
                </a:extLst>
              </p:cNvPr>
              <p:cNvSpPr/>
              <p:nvPr/>
            </p:nvSpPr>
            <p:spPr>
              <a:xfrm>
                <a:off x="2625550" y="3359250"/>
                <a:ext cx="392350" cy="392350"/>
              </a:xfrm>
              <a:custGeom>
                <a:avLst/>
                <a:gdLst/>
                <a:ahLst/>
                <a:cxnLst/>
                <a:rect l="l" t="t" r="r" b="b"/>
                <a:pathLst>
                  <a:path w="15694" h="15694" extrusionOk="0">
                    <a:moveTo>
                      <a:pt x="7847" y="0"/>
                    </a:moveTo>
                    <a:cubicBezTo>
                      <a:pt x="3504" y="0"/>
                      <a:pt x="0" y="3505"/>
                      <a:pt x="0" y="7847"/>
                    </a:cubicBezTo>
                    <a:cubicBezTo>
                      <a:pt x="0" y="12174"/>
                      <a:pt x="3504" y="15693"/>
                      <a:pt x="7847" y="15693"/>
                    </a:cubicBezTo>
                    <a:cubicBezTo>
                      <a:pt x="12159" y="15693"/>
                      <a:pt x="15693" y="12189"/>
                      <a:pt x="15693" y="7847"/>
                    </a:cubicBezTo>
                    <a:cubicBezTo>
                      <a:pt x="15693" y="3520"/>
                      <a:pt x="12189" y="0"/>
                      <a:pt x="7847"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1">
                <a:extLst>
                  <a:ext uri="{FF2B5EF4-FFF2-40B4-BE49-F238E27FC236}">
                    <a16:creationId xmlns:a16="http://schemas.microsoft.com/office/drawing/2014/main" id="{BF10456F-8357-56B5-1C68-1F2822D4B402}"/>
                  </a:ext>
                </a:extLst>
              </p:cNvPr>
              <p:cNvSpPr/>
              <p:nvPr/>
            </p:nvSpPr>
            <p:spPr>
              <a:xfrm>
                <a:off x="2621725" y="3552350"/>
                <a:ext cx="399600" cy="399975"/>
              </a:xfrm>
              <a:custGeom>
                <a:avLst/>
                <a:gdLst/>
                <a:ahLst/>
                <a:cxnLst/>
                <a:rect l="l" t="t" r="r" b="b"/>
                <a:pathLst>
                  <a:path w="15984" h="15999" extrusionOk="0">
                    <a:moveTo>
                      <a:pt x="8000" y="336"/>
                    </a:moveTo>
                    <a:cubicBezTo>
                      <a:pt x="12220" y="336"/>
                      <a:pt x="15663" y="3779"/>
                      <a:pt x="15663" y="8000"/>
                    </a:cubicBezTo>
                    <a:cubicBezTo>
                      <a:pt x="15663" y="12235"/>
                      <a:pt x="12220" y="15679"/>
                      <a:pt x="8000" y="15679"/>
                    </a:cubicBezTo>
                    <a:cubicBezTo>
                      <a:pt x="3764" y="15679"/>
                      <a:pt x="321" y="12235"/>
                      <a:pt x="321" y="8000"/>
                    </a:cubicBezTo>
                    <a:cubicBezTo>
                      <a:pt x="321" y="3779"/>
                      <a:pt x="3764" y="336"/>
                      <a:pt x="8000" y="336"/>
                    </a:cubicBezTo>
                    <a:close/>
                    <a:moveTo>
                      <a:pt x="8000" y="1"/>
                    </a:moveTo>
                    <a:cubicBezTo>
                      <a:pt x="3581" y="1"/>
                      <a:pt x="1" y="3581"/>
                      <a:pt x="1" y="8000"/>
                    </a:cubicBezTo>
                    <a:cubicBezTo>
                      <a:pt x="1" y="12418"/>
                      <a:pt x="3581" y="15999"/>
                      <a:pt x="8000" y="15999"/>
                    </a:cubicBezTo>
                    <a:cubicBezTo>
                      <a:pt x="12388" y="15999"/>
                      <a:pt x="15983" y="12418"/>
                      <a:pt x="15983" y="8000"/>
                    </a:cubicBezTo>
                    <a:cubicBezTo>
                      <a:pt x="15983" y="3581"/>
                      <a:pt x="12418" y="1"/>
                      <a:pt x="8000" y="1"/>
                    </a:cubicBezTo>
                    <a:close/>
                  </a:path>
                </a:pathLst>
              </a:custGeom>
              <a:solidFill>
                <a:srgbClr val="EE6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41">
              <a:extLst>
                <a:ext uri="{FF2B5EF4-FFF2-40B4-BE49-F238E27FC236}">
                  <a16:creationId xmlns:a16="http://schemas.microsoft.com/office/drawing/2014/main" id="{BC8ED78D-2040-8558-9AD0-1AF9DBEBC793}"/>
                </a:ext>
              </a:extLst>
            </p:cNvPr>
            <p:cNvGrpSpPr/>
            <p:nvPr/>
          </p:nvGrpSpPr>
          <p:grpSpPr>
            <a:xfrm>
              <a:off x="6881620" y="910054"/>
              <a:ext cx="1129556" cy="896169"/>
              <a:chOff x="322100" y="3712363"/>
              <a:chExt cx="1569700" cy="1245372"/>
            </a:xfrm>
          </p:grpSpPr>
          <p:grpSp>
            <p:nvGrpSpPr>
              <p:cNvPr id="590" name="Google Shape;590;p41">
                <a:extLst>
                  <a:ext uri="{FF2B5EF4-FFF2-40B4-BE49-F238E27FC236}">
                    <a16:creationId xmlns:a16="http://schemas.microsoft.com/office/drawing/2014/main" id="{76C4F14E-C341-4A8B-8C5F-3AFAB7B57A89}"/>
                  </a:ext>
                </a:extLst>
              </p:cNvPr>
              <p:cNvGrpSpPr/>
              <p:nvPr/>
            </p:nvGrpSpPr>
            <p:grpSpPr>
              <a:xfrm>
                <a:off x="429125" y="3814063"/>
                <a:ext cx="564875" cy="89525"/>
                <a:chOff x="5025975" y="1185850"/>
                <a:chExt cx="564875" cy="89525"/>
              </a:xfrm>
            </p:grpSpPr>
            <p:sp>
              <p:nvSpPr>
                <p:cNvPr id="591" name="Google Shape;591;p41">
                  <a:extLst>
                    <a:ext uri="{FF2B5EF4-FFF2-40B4-BE49-F238E27FC236}">
                      <a16:creationId xmlns:a16="http://schemas.microsoft.com/office/drawing/2014/main" id="{42A3D4DF-FBC2-9A9F-8EC0-A5C87AC6DECD}"/>
                    </a:ext>
                  </a:extLst>
                </p:cNvPr>
                <p:cNvSpPr/>
                <p:nvPr/>
              </p:nvSpPr>
              <p:spPr>
                <a:xfrm>
                  <a:off x="5025975" y="1185850"/>
                  <a:ext cx="89525" cy="89525"/>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1">
                  <a:extLst>
                    <a:ext uri="{FF2B5EF4-FFF2-40B4-BE49-F238E27FC236}">
                      <a16:creationId xmlns:a16="http://schemas.microsoft.com/office/drawing/2014/main" id="{B2122CFB-FF56-4012-F8DB-C85697480F5E}"/>
                    </a:ext>
                  </a:extLst>
                </p:cNvPr>
                <p:cNvSpPr/>
                <p:nvPr/>
              </p:nvSpPr>
              <p:spPr>
                <a:xfrm>
                  <a:off x="5257550" y="1185850"/>
                  <a:ext cx="89525" cy="89525"/>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1">
                  <a:extLst>
                    <a:ext uri="{FF2B5EF4-FFF2-40B4-BE49-F238E27FC236}">
                      <a16:creationId xmlns:a16="http://schemas.microsoft.com/office/drawing/2014/main" id="{69803761-47F1-6A0A-44A9-A36D994DC274}"/>
                    </a:ext>
                  </a:extLst>
                </p:cNvPr>
                <p:cNvSpPr/>
                <p:nvPr/>
              </p:nvSpPr>
              <p:spPr>
                <a:xfrm>
                  <a:off x="5500950" y="1185850"/>
                  <a:ext cx="89900" cy="89525"/>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41">
                <a:extLst>
                  <a:ext uri="{FF2B5EF4-FFF2-40B4-BE49-F238E27FC236}">
                    <a16:creationId xmlns:a16="http://schemas.microsoft.com/office/drawing/2014/main" id="{B8BB3EEE-D7A7-1ED8-CF88-07B98D3D2706}"/>
                  </a:ext>
                </a:extLst>
              </p:cNvPr>
              <p:cNvSpPr/>
              <p:nvPr/>
            </p:nvSpPr>
            <p:spPr>
              <a:xfrm>
                <a:off x="429125" y="3712363"/>
                <a:ext cx="1462675" cy="15250"/>
              </a:xfrm>
              <a:custGeom>
                <a:avLst/>
                <a:gdLst/>
                <a:ahLst/>
                <a:cxnLst/>
                <a:rect l="l" t="t" r="r" b="b"/>
                <a:pathLst>
                  <a:path w="58507" h="610" extrusionOk="0">
                    <a:moveTo>
                      <a:pt x="0" y="0"/>
                    </a:moveTo>
                    <a:lnTo>
                      <a:pt x="0" y="610"/>
                    </a:lnTo>
                    <a:lnTo>
                      <a:pt x="58506" y="610"/>
                    </a:lnTo>
                    <a:lnTo>
                      <a:pt x="58506"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41">
                <a:extLst>
                  <a:ext uri="{FF2B5EF4-FFF2-40B4-BE49-F238E27FC236}">
                    <a16:creationId xmlns:a16="http://schemas.microsoft.com/office/drawing/2014/main" id="{954180AD-DF5A-D3A3-08AC-CD06056A5330}"/>
                  </a:ext>
                </a:extLst>
              </p:cNvPr>
              <p:cNvGrpSpPr/>
              <p:nvPr/>
            </p:nvGrpSpPr>
            <p:grpSpPr>
              <a:xfrm>
                <a:off x="322100" y="4235537"/>
                <a:ext cx="1446441" cy="722197"/>
                <a:chOff x="4764675" y="1917550"/>
                <a:chExt cx="1872900" cy="935125"/>
              </a:xfrm>
            </p:grpSpPr>
            <p:sp>
              <p:nvSpPr>
                <p:cNvPr id="596" name="Google Shape;596;p41">
                  <a:extLst>
                    <a:ext uri="{FF2B5EF4-FFF2-40B4-BE49-F238E27FC236}">
                      <a16:creationId xmlns:a16="http://schemas.microsoft.com/office/drawing/2014/main" id="{1D0D50BB-DC60-CF8E-0EFD-B319A733B9EA}"/>
                    </a:ext>
                  </a:extLst>
                </p:cNvPr>
                <p:cNvSpPr/>
                <p:nvPr/>
              </p:nvSpPr>
              <p:spPr>
                <a:xfrm>
                  <a:off x="4764675" y="2384150"/>
                  <a:ext cx="468525" cy="468525"/>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a:extLst>
                    <a:ext uri="{FF2B5EF4-FFF2-40B4-BE49-F238E27FC236}">
                      <a16:creationId xmlns:a16="http://schemas.microsoft.com/office/drawing/2014/main" id="{CC4ACA9A-CE74-BA35-0500-7C2A8F35FA6E}"/>
                    </a:ext>
                  </a:extLst>
                </p:cNvPr>
                <p:cNvSpPr/>
                <p:nvPr/>
              </p:nvSpPr>
              <p:spPr>
                <a:xfrm>
                  <a:off x="5232800" y="1917550"/>
                  <a:ext cx="468900" cy="468525"/>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1">
                  <a:extLst>
                    <a:ext uri="{FF2B5EF4-FFF2-40B4-BE49-F238E27FC236}">
                      <a16:creationId xmlns:a16="http://schemas.microsoft.com/office/drawing/2014/main" id="{3F3F1819-6912-FED6-E859-25B94E0FFA97}"/>
                    </a:ext>
                  </a:extLst>
                </p:cNvPr>
                <p:cNvSpPr/>
                <p:nvPr/>
              </p:nvSpPr>
              <p:spPr>
                <a:xfrm>
                  <a:off x="5700525" y="2384150"/>
                  <a:ext cx="468550" cy="468525"/>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1">
                  <a:extLst>
                    <a:ext uri="{FF2B5EF4-FFF2-40B4-BE49-F238E27FC236}">
                      <a16:creationId xmlns:a16="http://schemas.microsoft.com/office/drawing/2014/main" id="{B2C96477-2D13-9A68-4034-BDF7188C8B15}"/>
                    </a:ext>
                  </a:extLst>
                </p:cNvPr>
                <p:cNvSpPr/>
                <p:nvPr/>
              </p:nvSpPr>
              <p:spPr>
                <a:xfrm>
                  <a:off x="6169050" y="1917550"/>
                  <a:ext cx="468525" cy="468525"/>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 name="TextBox 1">
            <a:extLst>
              <a:ext uri="{FF2B5EF4-FFF2-40B4-BE49-F238E27FC236}">
                <a16:creationId xmlns:a16="http://schemas.microsoft.com/office/drawing/2014/main" id="{44495FD4-AEE4-8D6B-FF25-881B3FB87C3B}"/>
              </a:ext>
            </a:extLst>
          </p:cNvPr>
          <p:cNvSpPr txBox="1"/>
          <p:nvPr/>
        </p:nvSpPr>
        <p:spPr>
          <a:xfrm>
            <a:off x="4024051" y="4503128"/>
            <a:ext cx="4585401" cy="307777"/>
          </a:xfrm>
          <a:prstGeom prst="rect">
            <a:avLst/>
          </a:prstGeom>
          <a:noFill/>
        </p:spPr>
        <p:txBody>
          <a:bodyPr wrap="square" lIns="91440" tIns="45720" rIns="91440" bIns="45720" rtlCol="0" anchor="t">
            <a:spAutoFit/>
          </a:bodyPr>
          <a:lstStyle/>
          <a:p>
            <a:pPr algn="r"/>
            <a:r>
              <a:rPr lang="en-US" sz="700" b="0" i="0">
                <a:solidFill>
                  <a:schemeClr val="tx1"/>
                </a:solidFill>
                <a:effectLst/>
                <a:latin typeface="Roboto"/>
                <a:ea typeface="Roboto"/>
                <a:cs typeface="Roboto"/>
              </a:rPr>
              <a:t>Webster LR</a:t>
            </a:r>
            <a:r>
              <a:rPr lang="en-US" sz="700">
                <a:solidFill>
                  <a:schemeClr val="tx1"/>
                </a:solidFill>
                <a:latin typeface="Roboto"/>
                <a:ea typeface="Roboto"/>
                <a:cs typeface="Roboto"/>
              </a:rPr>
              <a:t>, et al.</a:t>
            </a:r>
            <a:r>
              <a:rPr lang="en-US" sz="700" b="0" i="0">
                <a:solidFill>
                  <a:schemeClr val="tx1"/>
                </a:solidFill>
                <a:effectLst/>
                <a:latin typeface="Roboto"/>
                <a:ea typeface="Roboto"/>
                <a:cs typeface="Roboto"/>
              </a:rPr>
              <a:t> </a:t>
            </a:r>
            <a:r>
              <a:rPr lang="en-US" sz="700" b="0" i="1" err="1">
                <a:solidFill>
                  <a:schemeClr val="tx1"/>
                </a:solidFill>
                <a:effectLst/>
                <a:latin typeface="Roboto"/>
                <a:ea typeface="Roboto"/>
                <a:cs typeface="Roboto"/>
              </a:rPr>
              <a:t>Anesth</a:t>
            </a:r>
            <a:r>
              <a:rPr lang="en-US" sz="700" b="0" i="1">
                <a:solidFill>
                  <a:schemeClr val="tx1"/>
                </a:solidFill>
                <a:effectLst/>
                <a:latin typeface="Roboto"/>
                <a:ea typeface="Roboto"/>
                <a:cs typeface="Roboto"/>
              </a:rPr>
              <a:t> </a:t>
            </a:r>
            <a:r>
              <a:rPr lang="en-US" sz="700" b="0" i="1" err="1">
                <a:solidFill>
                  <a:schemeClr val="tx1"/>
                </a:solidFill>
                <a:effectLst/>
                <a:latin typeface="Roboto"/>
                <a:ea typeface="Roboto"/>
                <a:cs typeface="Roboto"/>
              </a:rPr>
              <a:t>Analg</a:t>
            </a:r>
            <a:r>
              <a:rPr lang="en-US" sz="700" b="0" i="0">
                <a:solidFill>
                  <a:schemeClr val="tx1"/>
                </a:solidFill>
                <a:effectLst/>
                <a:latin typeface="Roboto"/>
                <a:ea typeface="Roboto"/>
                <a:cs typeface="Roboto"/>
              </a:rPr>
              <a:t>. 2017;125(5):1741-1748.</a:t>
            </a:r>
          </a:p>
          <a:p>
            <a:pPr algn="r"/>
            <a:r>
              <a:rPr lang="en-US" sz="700" b="0" i="0">
                <a:solidFill>
                  <a:schemeClr val="tx1"/>
                </a:solidFill>
                <a:effectLst/>
                <a:latin typeface="Roboto"/>
                <a:ea typeface="Roboto"/>
                <a:cs typeface="Roboto"/>
              </a:rPr>
              <a:t>Jones CM, </a:t>
            </a:r>
            <a:r>
              <a:rPr lang="en-US" sz="700">
                <a:solidFill>
                  <a:schemeClr val="tx1"/>
                </a:solidFill>
                <a:latin typeface="Roboto"/>
                <a:ea typeface="Roboto"/>
                <a:cs typeface="Roboto"/>
              </a:rPr>
              <a:t>et al</a:t>
            </a:r>
            <a:r>
              <a:rPr lang="en-US" sz="700" b="0" i="0">
                <a:solidFill>
                  <a:schemeClr val="tx1"/>
                </a:solidFill>
                <a:effectLst/>
                <a:latin typeface="Roboto"/>
                <a:ea typeface="Roboto"/>
                <a:cs typeface="Roboto"/>
              </a:rPr>
              <a:t>. </a:t>
            </a:r>
            <a:r>
              <a:rPr lang="en-US" sz="700" b="0" i="1">
                <a:solidFill>
                  <a:schemeClr val="tx1"/>
                </a:solidFill>
                <a:effectLst/>
                <a:latin typeface="Roboto"/>
                <a:ea typeface="Roboto"/>
                <a:cs typeface="Roboto"/>
              </a:rPr>
              <a:t>JAMA </a:t>
            </a:r>
            <a:r>
              <a:rPr lang="en-US" sz="700" b="0" i="1" err="1">
                <a:solidFill>
                  <a:schemeClr val="tx1"/>
                </a:solidFill>
                <a:effectLst/>
                <a:latin typeface="Roboto"/>
                <a:ea typeface="Roboto"/>
                <a:cs typeface="Roboto"/>
              </a:rPr>
              <a:t>Netw</a:t>
            </a:r>
            <a:r>
              <a:rPr lang="en-US" sz="700" b="0" i="1">
                <a:solidFill>
                  <a:schemeClr val="tx1"/>
                </a:solidFill>
                <a:effectLst/>
                <a:latin typeface="Roboto"/>
                <a:ea typeface="Roboto"/>
                <a:cs typeface="Roboto"/>
              </a:rPr>
              <a:t> Open</a:t>
            </a:r>
            <a:r>
              <a:rPr lang="en-US" sz="700" b="0" i="0">
                <a:solidFill>
                  <a:schemeClr val="tx1"/>
                </a:solidFill>
                <a:effectLst/>
                <a:latin typeface="Roboto"/>
                <a:ea typeface="Roboto"/>
                <a:cs typeface="Roboto"/>
              </a:rPr>
              <a:t>.</a:t>
            </a:r>
            <a:r>
              <a:rPr lang="en-US" sz="700">
                <a:solidFill>
                  <a:schemeClr val="tx1"/>
                </a:solidFill>
                <a:latin typeface="Roboto"/>
                <a:ea typeface="Roboto"/>
                <a:cs typeface="Roboto"/>
              </a:rPr>
              <a:t> </a:t>
            </a:r>
            <a:r>
              <a:rPr lang="en-US" sz="700" b="0" i="0">
                <a:solidFill>
                  <a:schemeClr val="tx1"/>
                </a:solidFill>
                <a:effectLst/>
                <a:latin typeface="Roboto"/>
                <a:ea typeface="Roboto"/>
                <a:cs typeface="Roboto"/>
              </a:rPr>
              <a:t>2023;6(8):e2327488.</a:t>
            </a:r>
            <a:endParaRPr lang="en-US" sz="700">
              <a:solidFill>
                <a:schemeClr val="tx1"/>
              </a:solidFill>
              <a:latin typeface="Roboto"/>
              <a:ea typeface="Roboto"/>
              <a:cs typeface="Roboto"/>
            </a:endParaRPr>
          </a:p>
        </p:txBody>
      </p:sp>
    </p:spTree>
    <p:extLst>
      <p:ext uri="{BB962C8B-B14F-4D97-AF65-F5344CB8AC3E}">
        <p14:creationId xmlns:p14="http://schemas.microsoft.com/office/powerpoint/2010/main" val="413712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3745-0627-1831-7E7E-3732E0BAA60D}"/>
              </a:ext>
            </a:extLst>
          </p:cNvPr>
          <p:cNvSpPr>
            <a:spLocks noGrp="1"/>
          </p:cNvSpPr>
          <p:nvPr>
            <p:ph type="title"/>
          </p:nvPr>
        </p:nvSpPr>
        <p:spPr>
          <a:xfrm>
            <a:off x="734990" y="445025"/>
            <a:ext cx="7704000" cy="572700"/>
          </a:xfrm>
        </p:spPr>
        <p:txBody>
          <a:bodyPr/>
          <a:lstStyle/>
          <a:p>
            <a:r>
              <a:rPr lang="en-US">
                <a:solidFill>
                  <a:srgbClr val="000E2F"/>
                </a:solidFill>
              </a:rPr>
              <a:t>Risk Factors for OUD </a:t>
            </a:r>
          </a:p>
        </p:txBody>
      </p:sp>
      <p:graphicFrame>
        <p:nvGraphicFramePr>
          <p:cNvPr id="9" name="Table 8">
            <a:extLst>
              <a:ext uri="{FF2B5EF4-FFF2-40B4-BE49-F238E27FC236}">
                <a16:creationId xmlns:a16="http://schemas.microsoft.com/office/drawing/2014/main" id="{FC8F061C-E50B-26B7-33D8-AC0AC33F9EE8}"/>
              </a:ext>
            </a:extLst>
          </p:cNvPr>
          <p:cNvGraphicFramePr>
            <a:graphicFrameLocks noGrp="1"/>
          </p:cNvGraphicFramePr>
          <p:nvPr>
            <p:extLst>
              <p:ext uri="{D42A27DB-BD31-4B8C-83A1-F6EECF244321}">
                <p14:modId xmlns:p14="http://schemas.microsoft.com/office/powerpoint/2010/main" val="940956374"/>
              </p:ext>
            </p:extLst>
          </p:nvPr>
        </p:nvGraphicFramePr>
        <p:xfrm>
          <a:off x="1090889" y="1263131"/>
          <a:ext cx="6992202" cy="2978722"/>
        </p:xfrm>
        <a:graphic>
          <a:graphicData uri="http://schemas.openxmlformats.org/drawingml/2006/table">
            <a:tbl>
              <a:tblPr firstRow="1" bandRow="1">
                <a:tableStyleId>{2D5ABB26-0587-4C30-8999-92F81FD0307C}</a:tableStyleId>
              </a:tblPr>
              <a:tblGrid>
                <a:gridCol w="3496101">
                  <a:extLst>
                    <a:ext uri="{9D8B030D-6E8A-4147-A177-3AD203B41FA5}">
                      <a16:colId xmlns:a16="http://schemas.microsoft.com/office/drawing/2014/main" val="3293974140"/>
                    </a:ext>
                  </a:extLst>
                </a:gridCol>
                <a:gridCol w="3496101">
                  <a:extLst>
                    <a:ext uri="{9D8B030D-6E8A-4147-A177-3AD203B41FA5}">
                      <a16:colId xmlns:a16="http://schemas.microsoft.com/office/drawing/2014/main" val="2948203910"/>
                    </a:ext>
                  </a:extLst>
                </a:gridCol>
              </a:tblGrid>
              <a:tr h="262081">
                <a:tc gridSpan="2">
                  <a:txBody>
                    <a:bodyPr/>
                    <a:lstStyle/>
                    <a:p>
                      <a:pPr lvl="0" algn="ctr">
                        <a:buNone/>
                      </a:pPr>
                      <a:r>
                        <a:rPr lang="en-US" sz="1800" b="1" u="none" strike="noStrike" noProof="0">
                          <a:solidFill>
                            <a:schemeClr val="bg1"/>
                          </a:solidFill>
                          <a:latin typeface="Prompt" panose="00000500000000000000" pitchFamily="2" charset="-34"/>
                          <a:cs typeface="Prompt" panose="00000500000000000000" pitchFamily="2" charset="-34"/>
                        </a:rPr>
                        <a:t>Risk Factors</a:t>
                      </a:r>
                      <a:endParaRPr lang="en-US" sz="1800" b="1">
                        <a:solidFill>
                          <a:schemeClr val="bg1"/>
                        </a:solidFill>
                        <a:latin typeface="Prompt" panose="00000500000000000000" pitchFamily="2" charset="-34"/>
                        <a:cs typeface="Prompt" panose="00000500000000000000" pitchFamily="2" charset="-34"/>
                      </a:endParaRPr>
                    </a:p>
                  </a:txBody>
                  <a:tcPr anchor="ctr">
                    <a:solidFill>
                      <a:srgbClr val="000E2F"/>
                    </a:solidFill>
                  </a:tcPr>
                </a:tc>
                <a:tc hMerge="1">
                  <a:txBody>
                    <a:bodyPr/>
                    <a:lstStyle/>
                    <a:p>
                      <a:pPr lvl="0" algn="ctr">
                        <a:buNone/>
                      </a:pPr>
                      <a:endParaRPr lang="en-US" sz="1400" b="1">
                        <a:solidFill>
                          <a:schemeClr val="bg1"/>
                        </a:solidFill>
                        <a:latin typeface="Prompt"/>
                        <a:cs typeface="Prompt"/>
                      </a:endParaRPr>
                    </a:p>
                  </a:txBody>
                  <a:tcPr anchor="ctr">
                    <a:lnL w="6350">
                      <a:solidFill>
                        <a:schemeClr val="accent2"/>
                      </a:solidFill>
                    </a:lnL>
                    <a:lnT w="6350">
                      <a:solidFill>
                        <a:schemeClr val="accent2"/>
                      </a:solidFill>
                    </a:lnT>
                    <a:solidFill>
                      <a:srgbClr val="000E2F"/>
                    </a:solidFill>
                  </a:tcPr>
                </a:tc>
                <a:extLst>
                  <a:ext uri="{0D108BD9-81ED-4DB2-BD59-A6C34878D82A}">
                    <a16:rowId xmlns:a16="http://schemas.microsoft.com/office/drawing/2014/main" val="1209001876"/>
                  </a:ext>
                </a:extLst>
              </a:tr>
              <a:tr h="2246746">
                <a:tc>
                  <a:txBody>
                    <a:bodyPr/>
                    <a:lstStyle/>
                    <a:p>
                      <a:pPr marL="285750" marR="0" lvl="0" indent="-285750" algn="l">
                        <a:lnSpc>
                          <a:spcPct val="150000"/>
                        </a:lnSpc>
                        <a:spcBef>
                          <a:spcPts val="0"/>
                        </a:spcBef>
                        <a:spcAft>
                          <a:spcPts val="0"/>
                        </a:spcAft>
                        <a:buClr>
                          <a:srgbClr val="000000"/>
                        </a:buClr>
                        <a:buFont typeface="Arial"/>
                        <a:buChar char="•"/>
                      </a:pPr>
                      <a:r>
                        <a:rPr lang="en-US" sz="1400" b="0" u="none" strike="noStrike" noProof="0">
                          <a:solidFill>
                            <a:schemeClr val="tx1"/>
                          </a:solidFill>
                          <a:latin typeface="Archivo" panose="020B0604020202020204" charset="0"/>
                          <a:cs typeface="Archivo" panose="020B0604020202020204" charset="0"/>
                        </a:rPr>
                        <a:t>Any previous or current substance use disorder (SUD) </a:t>
                      </a:r>
                    </a:p>
                    <a:p>
                      <a:pPr marL="285750" marR="0" lvl="0" indent="-285750" algn="l">
                        <a:lnSpc>
                          <a:spcPct val="150000"/>
                        </a:lnSpc>
                        <a:spcBef>
                          <a:spcPts val="0"/>
                        </a:spcBef>
                        <a:spcAft>
                          <a:spcPts val="0"/>
                        </a:spcAft>
                        <a:buFont typeface="Arial"/>
                        <a:buChar char="•"/>
                      </a:pPr>
                      <a:r>
                        <a:rPr lang="en-US" sz="1400" b="0" u="none" strike="noStrike" noProof="0">
                          <a:solidFill>
                            <a:schemeClr val="tx1"/>
                          </a:solidFill>
                          <a:latin typeface="Archivo" panose="020B0604020202020204" charset="0"/>
                          <a:cs typeface="Archivo" panose="020B0604020202020204" charset="0"/>
                        </a:rPr>
                        <a:t>Family history of SUD</a:t>
                      </a:r>
                    </a:p>
                    <a:p>
                      <a:pPr marL="285750" marR="0" lvl="0" indent="-285750" algn="l">
                        <a:lnSpc>
                          <a:spcPct val="150000"/>
                        </a:lnSpc>
                        <a:spcBef>
                          <a:spcPts val="0"/>
                        </a:spcBef>
                        <a:spcAft>
                          <a:spcPts val="0"/>
                        </a:spcAft>
                        <a:buFont typeface="Arial"/>
                        <a:buChar char="•"/>
                      </a:pPr>
                      <a:r>
                        <a:rPr lang="en-US" sz="1400" b="0" u="none" strike="noStrike" noProof="0">
                          <a:solidFill>
                            <a:schemeClr val="tx1"/>
                          </a:solidFill>
                          <a:latin typeface="Archivo" panose="020B0604020202020204" charset="0"/>
                          <a:cs typeface="Archivo" panose="020B0604020202020204" charset="0"/>
                        </a:rPr>
                        <a:t>Any mental health diagnoses </a:t>
                      </a:r>
                    </a:p>
                    <a:p>
                      <a:pPr marL="285750" marR="0" lvl="0" indent="-285750" algn="l">
                        <a:lnSpc>
                          <a:spcPct val="150000"/>
                        </a:lnSpc>
                        <a:spcBef>
                          <a:spcPts val="0"/>
                        </a:spcBef>
                        <a:spcAft>
                          <a:spcPts val="0"/>
                        </a:spcAft>
                        <a:buFont typeface="Arial"/>
                        <a:buChar char="•"/>
                      </a:pPr>
                      <a:r>
                        <a:rPr lang="en-US" sz="1400" b="0" u="none" strike="noStrike" noProof="0">
                          <a:solidFill>
                            <a:schemeClr val="tx1"/>
                          </a:solidFill>
                          <a:latin typeface="Archivo" panose="020B0604020202020204" charset="0"/>
                          <a:cs typeface="Archivo" panose="020B0604020202020204" charset="0"/>
                        </a:rPr>
                        <a:t>Childhood adversity </a:t>
                      </a:r>
                    </a:p>
                    <a:p>
                      <a:pPr marL="285750" marR="0" lvl="0" indent="-285750" algn="l">
                        <a:lnSpc>
                          <a:spcPct val="150000"/>
                        </a:lnSpc>
                        <a:spcBef>
                          <a:spcPts val="0"/>
                        </a:spcBef>
                        <a:spcAft>
                          <a:spcPts val="0"/>
                        </a:spcAft>
                        <a:buFont typeface="Arial"/>
                        <a:buChar char="•"/>
                      </a:pPr>
                      <a:r>
                        <a:rPr lang="en-US" sz="1400" b="0" u="none" strike="noStrike" noProof="0">
                          <a:solidFill>
                            <a:schemeClr val="tx1"/>
                          </a:solidFill>
                          <a:latin typeface="Archivo" panose="020B0604020202020204" charset="0"/>
                          <a:cs typeface="Archivo" panose="020B0604020202020204" charset="0"/>
                        </a:rPr>
                        <a:t>History of sexual abuse </a:t>
                      </a:r>
                    </a:p>
                    <a:p>
                      <a:pPr marL="285750" marR="0" lvl="0" indent="-285750" algn="l">
                        <a:lnSpc>
                          <a:spcPct val="150000"/>
                        </a:lnSpc>
                        <a:spcBef>
                          <a:spcPts val="0"/>
                        </a:spcBef>
                        <a:spcAft>
                          <a:spcPts val="0"/>
                        </a:spcAft>
                        <a:buFont typeface="Arial"/>
                        <a:buChar char="•"/>
                      </a:pPr>
                      <a:r>
                        <a:rPr lang="en-US" sz="1400" b="0" u="none" strike="noStrike" noProof="0">
                          <a:solidFill>
                            <a:schemeClr val="tx1"/>
                          </a:solidFill>
                          <a:latin typeface="Archivo" panose="020B0604020202020204" charset="0"/>
                          <a:cs typeface="Archivo" panose="020B0604020202020204" charset="0"/>
                        </a:rPr>
                        <a:t>Younger age </a:t>
                      </a:r>
                    </a:p>
                    <a:p>
                      <a:pPr marL="285750" marR="0" lvl="0" indent="-285750" algn="l">
                        <a:lnSpc>
                          <a:spcPct val="150000"/>
                        </a:lnSpc>
                        <a:spcBef>
                          <a:spcPts val="0"/>
                        </a:spcBef>
                        <a:spcAft>
                          <a:spcPts val="0"/>
                        </a:spcAft>
                        <a:buFont typeface="Arial"/>
                        <a:buChar char="•"/>
                      </a:pPr>
                      <a:r>
                        <a:rPr lang="en-US" sz="1400" b="0" u="none" strike="noStrike" noProof="0">
                          <a:solidFill>
                            <a:schemeClr val="tx1"/>
                          </a:solidFill>
                          <a:latin typeface="Archivo" panose="020B0604020202020204" charset="0"/>
                          <a:cs typeface="Archivo" panose="020B0604020202020204" charset="0"/>
                        </a:rPr>
                        <a:t>Male sex </a:t>
                      </a:r>
                      <a:endParaRPr lang="en-US" sz="1400" b="0" i="0" u="none" strike="noStrike" noProof="0">
                        <a:solidFill>
                          <a:schemeClr val="tx1"/>
                        </a:solidFill>
                        <a:latin typeface="Archivo" panose="020B0604020202020204" charset="0"/>
                        <a:cs typeface="Archivo" panose="020B0604020202020204" charset="0"/>
                      </a:endParaRPr>
                    </a:p>
                  </a:txBody>
                  <a:tcPr>
                    <a:solidFill>
                      <a:srgbClr val="98D7D8"/>
                    </a:solidFill>
                  </a:tcPr>
                </a:tc>
                <a:tc>
                  <a:txBody>
                    <a:bodyPr/>
                    <a:lstStyle/>
                    <a:p>
                      <a:pPr marL="285750" marR="0" lvl="0" indent="-285750" algn="l">
                        <a:lnSpc>
                          <a:spcPct val="150000"/>
                        </a:lnSpc>
                        <a:spcBef>
                          <a:spcPts val="0"/>
                        </a:spcBef>
                        <a:spcAft>
                          <a:spcPts val="0"/>
                        </a:spcAft>
                        <a:buFont typeface="Arial"/>
                        <a:buChar char="•"/>
                      </a:pPr>
                      <a:r>
                        <a:rPr lang="en-US" sz="1400" b="0" u="none" strike="noStrike" noProof="0">
                          <a:solidFill>
                            <a:schemeClr val="tx1"/>
                          </a:solidFill>
                          <a:latin typeface="Archivo" panose="020B0604020202020204" charset="0"/>
                          <a:cs typeface="Archivo" panose="020B0604020202020204" charset="0"/>
                        </a:rPr>
                        <a:t>Availability and volume of prescriptions of opioid pain medication</a:t>
                      </a:r>
                    </a:p>
                    <a:p>
                      <a:pPr marL="285750" marR="0" lvl="0" indent="-285750" algn="l">
                        <a:lnSpc>
                          <a:spcPct val="150000"/>
                        </a:lnSpc>
                        <a:spcBef>
                          <a:spcPts val="0"/>
                        </a:spcBef>
                        <a:spcAft>
                          <a:spcPts val="0"/>
                        </a:spcAft>
                        <a:buFont typeface="Arial"/>
                        <a:buChar char="•"/>
                      </a:pPr>
                      <a:r>
                        <a:rPr lang="en-US" sz="1400" b="0" u="none" strike="noStrike" noProof="0">
                          <a:solidFill>
                            <a:schemeClr val="tx1"/>
                          </a:solidFill>
                          <a:latin typeface="Archivo" panose="020B0604020202020204" charset="0"/>
                          <a:cs typeface="Archivo" panose="020B0604020202020204" charset="0"/>
                        </a:rPr>
                        <a:t>Peer substance use</a:t>
                      </a:r>
                    </a:p>
                    <a:p>
                      <a:pPr marL="285750" marR="0" lvl="0" indent="-285750" algn="l">
                        <a:lnSpc>
                          <a:spcPct val="150000"/>
                        </a:lnSpc>
                        <a:spcBef>
                          <a:spcPts val="0"/>
                        </a:spcBef>
                        <a:spcAft>
                          <a:spcPts val="0"/>
                        </a:spcAft>
                        <a:buFont typeface="Arial"/>
                        <a:buChar char="•"/>
                      </a:pPr>
                      <a:r>
                        <a:rPr lang="en-US" sz="1400" b="0" u="none" strike="noStrike" noProof="0">
                          <a:solidFill>
                            <a:schemeClr val="tx1"/>
                          </a:solidFill>
                          <a:latin typeface="Archivo" panose="020B0604020202020204" charset="0"/>
                          <a:cs typeface="Archivo" panose="020B0604020202020204" charset="0"/>
                        </a:rPr>
                        <a:t>Social stressors</a:t>
                      </a:r>
                    </a:p>
                    <a:p>
                      <a:pPr marL="285750" marR="0" lvl="0" indent="-285750" algn="l">
                        <a:lnSpc>
                          <a:spcPct val="150000"/>
                        </a:lnSpc>
                        <a:spcBef>
                          <a:spcPts val="0"/>
                        </a:spcBef>
                        <a:spcAft>
                          <a:spcPts val="0"/>
                        </a:spcAft>
                        <a:buFont typeface="Arial"/>
                        <a:buChar char="•"/>
                      </a:pPr>
                      <a:r>
                        <a:rPr lang="en-US" sz="1400" b="0" u="none" strike="noStrike" noProof="0">
                          <a:solidFill>
                            <a:schemeClr val="tx1"/>
                          </a:solidFill>
                          <a:latin typeface="Archivo" panose="020B0604020202020204" charset="0"/>
                          <a:cs typeface="Archivo" panose="020B0604020202020204" charset="0"/>
                        </a:rPr>
                        <a:t>Social norm tolerating substance use</a:t>
                      </a:r>
                      <a:endParaRPr lang="en-US" sz="1400" b="0" i="0" u="none" strike="noStrike" noProof="0">
                        <a:solidFill>
                          <a:schemeClr val="tx1"/>
                        </a:solidFill>
                        <a:latin typeface="Archivo" panose="020B0604020202020204" charset="0"/>
                        <a:cs typeface="Archivo" panose="020B0604020202020204" charset="0"/>
                      </a:endParaRPr>
                    </a:p>
                  </a:txBody>
                  <a:tcPr>
                    <a:solidFill>
                      <a:srgbClr val="98D7D8"/>
                    </a:solidFill>
                  </a:tcPr>
                </a:tc>
                <a:extLst>
                  <a:ext uri="{0D108BD9-81ED-4DB2-BD59-A6C34878D82A}">
                    <a16:rowId xmlns:a16="http://schemas.microsoft.com/office/drawing/2014/main" val="1249005193"/>
                  </a:ext>
                </a:extLst>
              </a:tr>
            </a:tbl>
          </a:graphicData>
        </a:graphic>
      </p:graphicFrame>
      <p:sp>
        <p:nvSpPr>
          <p:cNvPr id="3" name="TextBox 2">
            <a:extLst>
              <a:ext uri="{FF2B5EF4-FFF2-40B4-BE49-F238E27FC236}">
                <a16:creationId xmlns:a16="http://schemas.microsoft.com/office/drawing/2014/main" id="{698D2BD1-48AB-0039-4B36-777800D34604}"/>
              </a:ext>
            </a:extLst>
          </p:cNvPr>
          <p:cNvSpPr txBox="1"/>
          <p:nvPr/>
        </p:nvSpPr>
        <p:spPr>
          <a:xfrm>
            <a:off x="4562856" y="4395407"/>
            <a:ext cx="4058872" cy="415498"/>
          </a:xfrm>
          <a:prstGeom prst="rect">
            <a:avLst/>
          </a:prstGeom>
          <a:noFill/>
        </p:spPr>
        <p:txBody>
          <a:bodyPr wrap="square" lIns="91440" tIns="45720" rIns="91440" bIns="45720" rtlCol="0" anchor="t">
            <a:spAutoFit/>
          </a:bodyPr>
          <a:lstStyle/>
          <a:p>
            <a:pPr algn="r"/>
            <a:r>
              <a:rPr lang="en-US" sz="700" b="0" i="0">
                <a:solidFill>
                  <a:srgbClr val="212121"/>
                </a:solidFill>
                <a:effectLst/>
                <a:latin typeface="Roboto"/>
                <a:ea typeface="Roboto"/>
                <a:cs typeface="Roboto"/>
              </a:rPr>
              <a:t>Webster LR</a:t>
            </a:r>
            <a:r>
              <a:rPr lang="en-US" sz="700">
                <a:solidFill>
                  <a:srgbClr val="212121"/>
                </a:solidFill>
                <a:latin typeface="Roboto"/>
                <a:ea typeface="Roboto"/>
                <a:cs typeface="Roboto"/>
              </a:rPr>
              <a:t>, et al</a:t>
            </a:r>
            <a:r>
              <a:rPr lang="en-US" sz="700" b="0" i="0">
                <a:solidFill>
                  <a:srgbClr val="212121"/>
                </a:solidFill>
                <a:effectLst/>
                <a:latin typeface="Roboto"/>
                <a:ea typeface="Roboto"/>
                <a:cs typeface="Roboto"/>
              </a:rPr>
              <a:t>. </a:t>
            </a:r>
            <a:r>
              <a:rPr lang="en-US" sz="700" b="0" i="1" err="1">
                <a:solidFill>
                  <a:srgbClr val="212121"/>
                </a:solidFill>
                <a:effectLst/>
                <a:latin typeface="Roboto"/>
                <a:ea typeface="Roboto"/>
                <a:cs typeface="Roboto"/>
              </a:rPr>
              <a:t>Anesth</a:t>
            </a:r>
            <a:r>
              <a:rPr lang="en-US" sz="700" b="0" i="1">
                <a:solidFill>
                  <a:srgbClr val="212121"/>
                </a:solidFill>
                <a:effectLst/>
                <a:latin typeface="Roboto"/>
                <a:ea typeface="Roboto"/>
                <a:cs typeface="Roboto"/>
              </a:rPr>
              <a:t> </a:t>
            </a:r>
            <a:r>
              <a:rPr lang="en-US" sz="700" b="0" i="1" err="1">
                <a:solidFill>
                  <a:srgbClr val="212121"/>
                </a:solidFill>
                <a:effectLst/>
                <a:latin typeface="Roboto"/>
                <a:ea typeface="Roboto"/>
                <a:cs typeface="Roboto"/>
              </a:rPr>
              <a:t>Analg</a:t>
            </a:r>
            <a:r>
              <a:rPr lang="en-US" sz="700" b="0" i="0">
                <a:solidFill>
                  <a:srgbClr val="212121"/>
                </a:solidFill>
                <a:effectLst/>
                <a:latin typeface="Roboto"/>
                <a:ea typeface="Roboto"/>
                <a:cs typeface="Roboto"/>
              </a:rPr>
              <a:t>. 2017;125(5):1741-1748.</a:t>
            </a:r>
          </a:p>
          <a:p>
            <a:pPr algn="r"/>
            <a:r>
              <a:rPr lang="en-US" sz="700" b="0" i="0">
                <a:solidFill>
                  <a:srgbClr val="212121"/>
                </a:solidFill>
                <a:effectLst/>
                <a:latin typeface="Roboto"/>
                <a:ea typeface="Roboto"/>
                <a:cs typeface="Roboto"/>
              </a:rPr>
              <a:t>Jones CM, </a:t>
            </a:r>
            <a:r>
              <a:rPr lang="en-US" sz="700">
                <a:solidFill>
                  <a:srgbClr val="212121"/>
                </a:solidFill>
                <a:latin typeface="Roboto"/>
                <a:ea typeface="Roboto"/>
                <a:cs typeface="Roboto"/>
              </a:rPr>
              <a:t>et al</a:t>
            </a:r>
            <a:r>
              <a:rPr lang="en-US" sz="700" b="0" i="0">
                <a:solidFill>
                  <a:srgbClr val="212121"/>
                </a:solidFill>
                <a:effectLst/>
                <a:latin typeface="Roboto"/>
                <a:ea typeface="Roboto"/>
                <a:cs typeface="Roboto"/>
              </a:rPr>
              <a:t>. </a:t>
            </a:r>
            <a:r>
              <a:rPr lang="en-US" sz="700" b="0" i="1">
                <a:solidFill>
                  <a:srgbClr val="212121"/>
                </a:solidFill>
                <a:effectLst/>
                <a:latin typeface="Roboto"/>
                <a:ea typeface="Roboto"/>
                <a:cs typeface="Roboto"/>
              </a:rPr>
              <a:t>JAMA </a:t>
            </a:r>
            <a:r>
              <a:rPr lang="en-US" sz="700" b="0" i="1" err="1">
                <a:solidFill>
                  <a:srgbClr val="212121"/>
                </a:solidFill>
                <a:effectLst/>
                <a:latin typeface="Roboto"/>
                <a:ea typeface="Roboto"/>
                <a:cs typeface="Roboto"/>
              </a:rPr>
              <a:t>Netw</a:t>
            </a:r>
            <a:r>
              <a:rPr lang="en-US" sz="700" b="0" i="1">
                <a:solidFill>
                  <a:srgbClr val="212121"/>
                </a:solidFill>
                <a:effectLst/>
                <a:latin typeface="Roboto"/>
                <a:ea typeface="Roboto"/>
                <a:cs typeface="Roboto"/>
              </a:rPr>
              <a:t> Open</a:t>
            </a:r>
            <a:r>
              <a:rPr lang="en-US" sz="700" b="0" i="0">
                <a:solidFill>
                  <a:srgbClr val="212121"/>
                </a:solidFill>
                <a:effectLst/>
                <a:latin typeface="Roboto"/>
                <a:ea typeface="Roboto"/>
                <a:cs typeface="Roboto"/>
              </a:rPr>
              <a:t>. 2023;6(8):e2327488.</a:t>
            </a:r>
          </a:p>
          <a:p>
            <a:pPr algn="r"/>
            <a:r>
              <a:rPr lang="en-US" sz="700" b="0" i="0">
                <a:solidFill>
                  <a:srgbClr val="212121"/>
                </a:solidFill>
                <a:effectLst/>
                <a:latin typeface="Roboto"/>
                <a:ea typeface="Roboto"/>
                <a:cs typeface="Roboto"/>
              </a:rPr>
              <a:t>Strang J, et al. </a:t>
            </a:r>
            <a:r>
              <a:rPr lang="en-US" sz="700" b="0" i="1">
                <a:solidFill>
                  <a:srgbClr val="212121"/>
                </a:solidFill>
                <a:effectLst/>
                <a:latin typeface="Roboto"/>
                <a:ea typeface="Roboto"/>
                <a:cs typeface="Roboto"/>
              </a:rPr>
              <a:t>Nat Rev Dis Primers</a:t>
            </a:r>
            <a:r>
              <a:rPr lang="en-US" sz="700" b="0" i="0">
                <a:solidFill>
                  <a:srgbClr val="212121"/>
                </a:solidFill>
                <a:effectLst/>
                <a:latin typeface="Roboto"/>
                <a:ea typeface="Roboto"/>
                <a:cs typeface="Roboto"/>
              </a:rPr>
              <a:t>. 2020;6(1):3. </a:t>
            </a:r>
            <a:endParaRPr lang="en-US" sz="700">
              <a:latin typeface="Roboto"/>
              <a:ea typeface="Roboto"/>
              <a:cs typeface="Roboto"/>
            </a:endParaRPr>
          </a:p>
        </p:txBody>
      </p:sp>
    </p:spTree>
    <p:extLst>
      <p:ext uri="{BB962C8B-B14F-4D97-AF65-F5344CB8AC3E}">
        <p14:creationId xmlns:p14="http://schemas.microsoft.com/office/powerpoint/2010/main" val="191374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C260D-C927-371F-69C0-CC3C65164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326A9-3526-F404-BF5C-FF2FAF2C444E}"/>
              </a:ext>
            </a:extLst>
          </p:cNvPr>
          <p:cNvSpPr>
            <a:spLocks noGrp="1"/>
          </p:cNvSpPr>
          <p:nvPr>
            <p:ph type="title"/>
          </p:nvPr>
        </p:nvSpPr>
        <p:spPr>
          <a:xfrm>
            <a:off x="734990" y="445025"/>
            <a:ext cx="7704000" cy="572700"/>
          </a:xfrm>
        </p:spPr>
        <p:txBody>
          <a:bodyPr/>
          <a:lstStyle/>
          <a:p>
            <a:r>
              <a:rPr lang="en-US">
                <a:solidFill>
                  <a:srgbClr val="000E2F"/>
                </a:solidFill>
              </a:rPr>
              <a:t>Health Burden of OUD</a:t>
            </a:r>
          </a:p>
        </p:txBody>
      </p:sp>
      <p:sp>
        <p:nvSpPr>
          <p:cNvPr id="3" name="TextBox 2">
            <a:extLst>
              <a:ext uri="{FF2B5EF4-FFF2-40B4-BE49-F238E27FC236}">
                <a16:creationId xmlns:a16="http://schemas.microsoft.com/office/drawing/2014/main" id="{CA9C9239-2C89-B71A-F601-7346A381EB32}"/>
              </a:ext>
            </a:extLst>
          </p:cNvPr>
          <p:cNvSpPr txBox="1"/>
          <p:nvPr/>
        </p:nvSpPr>
        <p:spPr>
          <a:xfrm>
            <a:off x="4562856" y="4590277"/>
            <a:ext cx="4058872" cy="200055"/>
          </a:xfrm>
          <a:prstGeom prst="rect">
            <a:avLst/>
          </a:prstGeom>
          <a:noFill/>
        </p:spPr>
        <p:txBody>
          <a:bodyPr wrap="square" lIns="91440" tIns="45720" rIns="91440" bIns="45720" rtlCol="0" anchor="t">
            <a:spAutoFit/>
          </a:bodyPr>
          <a:lstStyle/>
          <a:p>
            <a:pPr algn="r"/>
            <a:r>
              <a:rPr lang="en-US" sz="700" b="0" i="0">
                <a:solidFill>
                  <a:srgbClr val="212121"/>
                </a:solidFill>
                <a:effectLst/>
                <a:latin typeface="Roboto"/>
                <a:ea typeface="Roboto"/>
                <a:cs typeface="Roboto"/>
              </a:rPr>
              <a:t>Strang J, et al. </a:t>
            </a:r>
            <a:r>
              <a:rPr lang="en-US" sz="700" b="0" i="1">
                <a:solidFill>
                  <a:srgbClr val="212121"/>
                </a:solidFill>
                <a:effectLst/>
                <a:latin typeface="Roboto"/>
                <a:ea typeface="Roboto"/>
                <a:cs typeface="Roboto"/>
              </a:rPr>
              <a:t>Nat Rev Dis Primers</a:t>
            </a:r>
            <a:r>
              <a:rPr lang="en-US" sz="700" b="0" i="0">
                <a:solidFill>
                  <a:srgbClr val="212121"/>
                </a:solidFill>
                <a:effectLst/>
                <a:latin typeface="Roboto"/>
                <a:ea typeface="Roboto"/>
                <a:cs typeface="Roboto"/>
              </a:rPr>
              <a:t>. 2020;6(1):3. </a:t>
            </a:r>
            <a:endParaRPr lang="en-US" sz="700">
              <a:latin typeface="Roboto"/>
              <a:ea typeface="Roboto"/>
              <a:cs typeface="Roboto"/>
            </a:endParaRPr>
          </a:p>
        </p:txBody>
      </p:sp>
      <p:pic>
        <p:nvPicPr>
          <p:cNvPr id="5" name="Picture 4">
            <a:extLst>
              <a:ext uri="{FF2B5EF4-FFF2-40B4-BE49-F238E27FC236}">
                <a16:creationId xmlns:a16="http://schemas.microsoft.com/office/drawing/2014/main" id="{0303D64B-5DA0-47FC-B72E-E6EF357F7733}"/>
              </a:ext>
            </a:extLst>
          </p:cNvPr>
          <p:cNvPicPr>
            <a:picLocks noChangeAspect="1"/>
          </p:cNvPicPr>
          <p:nvPr/>
        </p:nvPicPr>
        <p:blipFill>
          <a:blip r:embed="rId3"/>
          <a:stretch>
            <a:fillRect/>
          </a:stretch>
        </p:blipFill>
        <p:spPr>
          <a:xfrm>
            <a:off x="4241783" y="1180609"/>
            <a:ext cx="5044623" cy="2782282"/>
          </a:xfrm>
          <a:prstGeom prst="rect">
            <a:avLst/>
          </a:prstGeom>
        </p:spPr>
      </p:pic>
      <p:sp>
        <p:nvSpPr>
          <p:cNvPr id="6" name="Text Placeholder 2">
            <a:extLst>
              <a:ext uri="{FF2B5EF4-FFF2-40B4-BE49-F238E27FC236}">
                <a16:creationId xmlns:a16="http://schemas.microsoft.com/office/drawing/2014/main" id="{4D13C638-51FD-2F9C-4E85-54EC4FB03373}"/>
              </a:ext>
            </a:extLst>
          </p:cNvPr>
          <p:cNvSpPr txBox="1">
            <a:spLocks/>
          </p:cNvSpPr>
          <p:nvPr/>
        </p:nvSpPr>
        <p:spPr>
          <a:xfrm>
            <a:off x="277318" y="1122495"/>
            <a:ext cx="3874957" cy="3377842"/>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r>
              <a:rPr lang="en-US" sz="1800" b="1">
                <a:latin typeface="Archivo" panose="020B0604020202020204" charset="0"/>
                <a:cs typeface="Archivo" panose="020B0604020202020204" charset="0"/>
              </a:rPr>
              <a:t>Increased risk of:</a:t>
            </a:r>
          </a:p>
          <a:p>
            <a:pPr marL="742950" lvl="7" indent="-285750">
              <a:buFont typeface="Arial" panose="020B0604020202020204" pitchFamily="34" charset="0"/>
              <a:buChar char="•"/>
            </a:pPr>
            <a:r>
              <a:rPr lang="en-US" sz="1800">
                <a:latin typeface="Archivo" panose="020B0604020202020204" charset="0"/>
                <a:cs typeface="Archivo" panose="020B0604020202020204" charset="0"/>
              </a:rPr>
              <a:t>Incarceration</a:t>
            </a:r>
          </a:p>
          <a:p>
            <a:pPr marL="742950" lvl="7" indent="-285750">
              <a:buFont typeface="Arial" panose="020B0604020202020204" pitchFamily="34" charset="0"/>
              <a:buChar char="•"/>
            </a:pPr>
            <a:r>
              <a:rPr lang="en-US" sz="1800">
                <a:latin typeface="Archivo" panose="020B0604020202020204" charset="0"/>
                <a:cs typeface="Archivo" panose="020B0604020202020204" charset="0"/>
              </a:rPr>
              <a:t>Suicide</a:t>
            </a:r>
          </a:p>
          <a:p>
            <a:pPr marL="742950" lvl="7" indent="-285750">
              <a:buFont typeface="Arial" panose="020B0604020202020204" pitchFamily="34" charset="0"/>
              <a:buChar char="•"/>
            </a:pPr>
            <a:r>
              <a:rPr lang="en-US" sz="1800">
                <a:latin typeface="Archivo" panose="020B0604020202020204" charset="0"/>
                <a:cs typeface="Archivo" panose="020B0604020202020204" charset="0"/>
              </a:rPr>
              <a:t>Homicide</a:t>
            </a:r>
          </a:p>
          <a:p>
            <a:pPr marL="742950" lvl="7" indent="-285750">
              <a:buFont typeface="Arial" panose="020B0604020202020204" pitchFamily="34" charset="0"/>
              <a:buChar char="•"/>
            </a:pPr>
            <a:r>
              <a:rPr lang="en-US" sz="1800">
                <a:latin typeface="Archivo" panose="020B0604020202020204" charset="0"/>
                <a:cs typeface="Archivo" panose="020B0604020202020204" charset="0"/>
              </a:rPr>
              <a:t>Blood-borne virus infections</a:t>
            </a:r>
          </a:p>
          <a:p>
            <a:pPr marL="742950" lvl="7" indent="-285750">
              <a:buFont typeface="Arial" panose="020B0604020202020204" pitchFamily="34" charset="0"/>
              <a:buChar char="•"/>
            </a:pPr>
            <a:r>
              <a:rPr lang="en-US" sz="1800">
                <a:latin typeface="Archivo" panose="020B0604020202020204" charset="0"/>
                <a:cs typeface="Archivo" panose="020B0604020202020204" charset="0"/>
              </a:rPr>
              <a:t>Road traffic injuries</a:t>
            </a:r>
          </a:p>
          <a:p>
            <a:pPr marL="742950" lvl="7" indent="-285750">
              <a:buFont typeface="Arial" panose="020B0604020202020204" pitchFamily="34" charset="0"/>
              <a:buChar char="•"/>
            </a:pPr>
            <a:r>
              <a:rPr lang="en-US" sz="1800">
                <a:latin typeface="Archivo" panose="020B0604020202020204" charset="0"/>
                <a:cs typeface="Archivo" panose="020B0604020202020204" charset="0"/>
              </a:rPr>
              <a:t>Falls</a:t>
            </a:r>
          </a:p>
          <a:p>
            <a:pPr marL="742950" lvl="7" indent="-285750">
              <a:buFont typeface="Arial" panose="020B0604020202020204" pitchFamily="34" charset="0"/>
              <a:buChar char="•"/>
            </a:pPr>
            <a:r>
              <a:rPr lang="en-US" sz="1800">
                <a:latin typeface="Archivo" panose="020B0604020202020204" charset="0"/>
                <a:cs typeface="Archivo" panose="020B0604020202020204" charset="0"/>
              </a:rPr>
              <a:t>Drowning</a:t>
            </a:r>
          </a:p>
          <a:p>
            <a:pPr marL="742950" lvl="7" indent="-285750">
              <a:buFont typeface="Arial" panose="020B0604020202020204" pitchFamily="34" charset="0"/>
              <a:buChar char="•"/>
            </a:pPr>
            <a:r>
              <a:rPr lang="en-US" sz="1800">
                <a:latin typeface="Archivo" panose="020B0604020202020204" charset="0"/>
                <a:cs typeface="Archivo" panose="020B0604020202020204" charset="0"/>
              </a:rPr>
              <a:t>Other accidental injuries</a:t>
            </a:r>
          </a:p>
        </p:txBody>
      </p:sp>
      <p:sp>
        <p:nvSpPr>
          <p:cNvPr id="8" name="TextBox 7">
            <a:extLst>
              <a:ext uri="{FF2B5EF4-FFF2-40B4-BE49-F238E27FC236}">
                <a16:creationId xmlns:a16="http://schemas.microsoft.com/office/drawing/2014/main" id="{90B2BA21-16F8-173E-9F97-A0C44972712B}"/>
              </a:ext>
            </a:extLst>
          </p:cNvPr>
          <p:cNvSpPr txBox="1"/>
          <p:nvPr/>
        </p:nvSpPr>
        <p:spPr>
          <a:xfrm>
            <a:off x="4242816" y="3950197"/>
            <a:ext cx="4058872" cy="200055"/>
          </a:xfrm>
          <a:prstGeom prst="rect">
            <a:avLst/>
          </a:prstGeom>
          <a:noFill/>
        </p:spPr>
        <p:txBody>
          <a:bodyPr wrap="square" lIns="91440" tIns="45720" rIns="91440" bIns="45720" rtlCol="0" anchor="t">
            <a:spAutoFit/>
          </a:bodyPr>
          <a:lstStyle/>
          <a:p>
            <a:r>
              <a:rPr lang="en-US" sz="700">
                <a:solidFill>
                  <a:srgbClr val="212121"/>
                </a:solidFill>
                <a:latin typeface="Roboto"/>
                <a:ea typeface="Roboto"/>
                <a:cs typeface="Roboto"/>
              </a:rPr>
              <a:t>DALYs: disability-adjusted life-years</a:t>
            </a:r>
            <a:endParaRPr lang="en-US"/>
          </a:p>
        </p:txBody>
      </p:sp>
    </p:spTree>
    <p:extLst>
      <p:ext uri="{BB962C8B-B14F-4D97-AF65-F5344CB8AC3E}">
        <p14:creationId xmlns:p14="http://schemas.microsoft.com/office/powerpoint/2010/main" val="172415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
          <a:extLst>
            <a:ext uri="{FF2B5EF4-FFF2-40B4-BE49-F238E27FC236}">
              <a16:creationId xmlns:a16="http://schemas.microsoft.com/office/drawing/2014/main" id="{6B1112CD-4225-B21F-8028-9B056CDB0BB4}"/>
            </a:ext>
          </a:extLst>
        </p:cNvPr>
        <p:cNvGrpSpPr/>
        <p:nvPr/>
      </p:nvGrpSpPr>
      <p:grpSpPr>
        <a:xfrm>
          <a:off x="0" y="0"/>
          <a:ext cx="0" cy="0"/>
          <a:chOff x="0" y="0"/>
          <a:chExt cx="0" cy="0"/>
        </a:xfrm>
      </p:grpSpPr>
      <p:grpSp>
        <p:nvGrpSpPr>
          <p:cNvPr id="404" name="Google Shape;404;p34">
            <a:extLst>
              <a:ext uri="{FF2B5EF4-FFF2-40B4-BE49-F238E27FC236}">
                <a16:creationId xmlns:a16="http://schemas.microsoft.com/office/drawing/2014/main" id="{1FC320AC-59D3-30BF-F643-751B8882F25D}"/>
              </a:ext>
            </a:extLst>
          </p:cNvPr>
          <p:cNvGrpSpPr/>
          <p:nvPr/>
        </p:nvGrpSpPr>
        <p:grpSpPr>
          <a:xfrm>
            <a:off x="3706250" y="2029600"/>
            <a:ext cx="2471100" cy="1869000"/>
            <a:chOff x="1076750" y="1449450"/>
            <a:chExt cx="2471100" cy="1869000"/>
          </a:xfrm>
        </p:grpSpPr>
        <p:cxnSp>
          <p:nvCxnSpPr>
            <p:cNvPr id="405" name="Google Shape;405;p34">
              <a:extLst>
                <a:ext uri="{FF2B5EF4-FFF2-40B4-BE49-F238E27FC236}">
                  <a16:creationId xmlns:a16="http://schemas.microsoft.com/office/drawing/2014/main" id="{81A0686E-6CE7-D2E9-D98E-66CE9705F2D8}"/>
                </a:ext>
              </a:extLst>
            </p:cNvPr>
            <p:cNvCxnSpPr/>
            <p:nvPr/>
          </p:nvCxnSpPr>
          <p:spPr>
            <a:xfrm>
              <a:off x="1076750" y="1449450"/>
              <a:ext cx="2471100" cy="0"/>
            </a:xfrm>
            <a:prstGeom prst="straightConnector1">
              <a:avLst/>
            </a:prstGeom>
            <a:noFill/>
            <a:ln w="9525" cap="flat" cmpd="sng">
              <a:solidFill>
                <a:schemeClr val="accent2"/>
              </a:solidFill>
              <a:prstDash val="solid"/>
              <a:round/>
              <a:headEnd type="none" w="med" len="med"/>
              <a:tailEnd type="none" w="med" len="med"/>
            </a:ln>
          </p:spPr>
        </p:cxnSp>
        <p:cxnSp>
          <p:nvCxnSpPr>
            <p:cNvPr id="406" name="Google Shape;406;p34">
              <a:extLst>
                <a:ext uri="{FF2B5EF4-FFF2-40B4-BE49-F238E27FC236}">
                  <a16:creationId xmlns:a16="http://schemas.microsoft.com/office/drawing/2014/main" id="{9F3AA61A-2EE3-F541-8C19-831A096F6A91}"/>
                </a:ext>
              </a:extLst>
            </p:cNvPr>
            <p:cNvCxnSpPr/>
            <p:nvPr/>
          </p:nvCxnSpPr>
          <p:spPr>
            <a:xfrm>
              <a:off x="1081925" y="1449450"/>
              <a:ext cx="0" cy="1869000"/>
            </a:xfrm>
            <a:prstGeom prst="straightConnector1">
              <a:avLst/>
            </a:prstGeom>
            <a:noFill/>
            <a:ln w="9525" cap="flat" cmpd="sng">
              <a:solidFill>
                <a:schemeClr val="accent2"/>
              </a:solidFill>
              <a:prstDash val="solid"/>
              <a:round/>
              <a:headEnd type="none" w="med" len="med"/>
              <a:tailEnd type="none" w="med" len="med"/>
            </a:ln>
          </p:spPr>
        </p:cxnSp>
      </p:grpSp>
      <p:sp>
        <p:nvSpPr>
          <p:cNvPr id="407" name="Google Shape;407;p34">
            <a:extLst>
              <a:ext uri="{FF2B5EF4-FFF2-40B4-BE49-F238E27FC236}">
                <a16:creationId xmlns:a16="http://schemas.microsoft.com/office/drawing/2014/main" id="{DCCACE05-7394-DB1C-8F4E-BCB65C3A849D}"/>
              </a:ext>
            </a:extLst>
          </p:cNvPr>
          <p:cNvSpPr/>
          <p:nvPr/>
        </p:nvSpPr>
        <p:spPr>
          <a:xfrm>
            <a:off x="940825" y="1036100"/>
            <a:ext cx="3106345" cy="2450559"/>
          </a:xfrm>
          <a:custGeom>
            <a:avLst/>
            <a:gdLst/>
            <a:ahLst/>
            <a:cxnLst/>
            <a:rect l="l" t="t" r="r" b="b"/>
            <a:pathLst>
              <a:path w="42509" h="33536" extrusionOk="0">
                <a:moveTo>
                  <a:pt x="0" y="1"/>
                </a:moveTo>
                <a:lnTo>
                  <a:pt x="0" y="33535"/>
                </a:lnTo>
                <a:lnTo>
                  <a:pt x="21254" y="33535"/>
                </a:lnTo>
                <a:cubicBezTo>
                  <a:pt x="33001" y="33535"/>
                  <a:pt x="42508" y="26039"/>
                  <a:pt x="42508" y="16776"/>
                </a:cubicBezTo>
                <a:cubicBezTo>
                  <a:pt x="42508" y="7497"/>
                  <a:pt x="33001" y="1"/>
                  <a:pt x="21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a:extLst>
              <a:ext uri="{FF2B5EF4-FFF2-40B4-BE49-F238E27FC236}">
                <a16:creationId xmlns:a16="http://schemas.microsoft.com/office/drawing/2014/main" id="{5BA43427-D427-9C94-8591-A7A1F0F2252B}"/>
              </a:ext>
            </a:extLst>
          </p:cNvPr>
          <p:cNvSpPr txBox="1">
            <a:spLocks noGrp="1"/>
          </p:cNvSpPr>
          <p:nvPr>
            <p:ph type="title"/>
          </p:nvPr>
        </p:nvSpPr>
        <p:spPr>
          <a:xfrm>
            <a:off x="3978150" y="2256400"/>
            <a:ext cx="4501478" cy="1811536"/>
          </a:xfrm>
          <a:prstGeom prst="rect">
            <a:avLst/>
          </a:prstGeom>
        </p:spPr>
        <p:txBody>
          <a:bodyPr spcFirstLastPara="1" wrap="square" lIns="91425" tIns="91425" rIns="91425" bIns="91425" anchor="t" anchorCtr="0">
            <a:noAutofit/>
          </a:bodyPr>
          <a:lstStyle/>
          <a:p>
            <a:pPr algn="ctr"/>
            <a:r>
              <a:rPr lang="en" sz="4000">
                <a:solidFill>
                  <a:srgbClr val="000E2F"/>
                </a:solidFill>
              </a:rPr>
              <a:t>Pathophysiology of Pain and OUD</a:t>
            </a:r>
            <a:endParaRPr lang="en-US">
              <a:solidFill>
                <a:srgbClr val="000E2F"/>
              </a:solidFill>
            </a:endParaRPr>
          </a:p>
        </p:txBody>
      </p:sp>
      <p:sp>
        <p:nvSpPr>
          <p:cNvPr id="409" name="Google Shape;409;p34">
            <a:extLst>
              <a:ext uri="{FF2B5EF4-FFF2-40B4-BE49-F238E27FC236}">
                <a16:creationId xmlns:a16="http://schemas.microsoft.com/office/drawing/2014/main" id="{B3938F0C-B057-E7AA-20B7-706BC935350D}"/>
              </a:ext>
            </a:extLst>
          </p:cNvPr>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410" name="Google Shape;410;p34">
            <a:extLst>
              <a:ext uri="{FF2B5EF4-FFF2-40B4-BE49-F238E27FC236}">
                <a16:creationId xmlns:a16="http://schemas.microsoft.com/office/drawing/2014/main" id="{6A9DD73B-F221-44AF-C873-163B6E5F0CDB}"/>
              </a:ext>
            </a:extLst>
          </p:cNvPr>
          <p:cNvSpPr/>
          <p:nvPr/>
        </p:nvSpPr>
        <p:spPr>
          <a:xfrm>
            <a:off x="2110025" y="1463274"/>
            <a:ext cx="1596237" cy="1596237"/>
          </a:xfrm>
          <a:custGeom>
            <a:avLst/>
            <a:gdLst/>
            <a:ahLst/>
            <a:cxnLst/>
            <a:rect l="l" t="t" r="r" b="b"/>
            <a:pathLst>
              <a:path w="15694" h="15694" extrusionOk="0">
                <a:moveTo>
                  <a:pt x="7847" y="0"/>
                </a:moveTo>
                <a:cubicBezTo>
                  <a:pt x="3504" y="0"/>
                  <a:pt x="0" y="3505"/>
                  <a:pt x="0" y="7847"/>
                </a:cubicBezTo>
                <a:cubicBezTo>
                  <a:pt x="0" y="12174"/>
                  <a:pt x="3504" y="15693"/>
                  <a:pt x="7847" y="15693"/>
                </a:cubicBezTo>
                <a:cubicBezTo>
                  <a:pt x="12159" y="15693"/>
                  <a:pt x="15693" y="12189"/>
                  <a:pt x="15693" y="7847"/>
                </a:cubicBezTo>
                <a:cubicBezTo>
                  <a:pt x="15693" y="3520"/>
                  <a:pt x="12189" y="0"/>
                  <a:pt x="7847" y="0"/>
                </a:cubicBezTo>
                <a:close/>
              </a:path>
            </a:pathLst>
          </a:custGeom>
          <a:solidFill>
            <a:srgbClr val="000E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chemeClr val="lt1"/>
                </a:solidFill>
                <a:latin typeface="Prompt"/>
                <a:ea typeface="Prompt"/>
                <a:cs typeface="Prompt"/>
                <a:sym typeface="Prompt"/>
              </a:rPr>
              <a:t>02 </a:t>
            </a:r>
            <a:endParaRPr>
              <a:solidFill>
                <a:schemeClr val="lt1"/>
              </a:solidFill>
            </a:endParaRPr>
          </a:p>
        </p:txBody>
      </p:sp>
      <p:sp>
        <p:nvSpPr>
          <p:cNvPr id="411" name="Google Shape;411;p34">
            <a:extLst>
              <a:ext uri="{FF2B5EF4-FFF2-40B4-BE49-F238E27FC236}">
                <a16:creationId xmlns:a16="http://schemas.microsoft.com/office/drawing/2014/main" id="{EA92AE88-A9A0-8345-5981-EC762AC414ED}"/>
              </a:ext>
            </a:extLst>
          </p:cNvPr>
          <p:cNvSpPr/>
          <p:nvPr/>
        </p:nvSpPr>
        <p:spPr>
          <a:xfrm>
            <a:off x="715100" y="1372275"/>
            <a:ext cx="623943" cy="623943"/>
          </a:xfrm>
          <a:custGeom>
            <a:avLst/>
            <a:gdLst/>
            <a:ahLst/>
            <a:cxnLst/>
            <a:rect l="l" t="t" r="r" b="b"/>
            <a:pathLst>
              <a:path w="17431" h="17431" extrusionOk="0">
                <a:moveTo>
                  <a:pt x="17431" y="0"/>
                </a:moveTo>
                <a:cubicBezTo>
                  <a:pt x="7817" y="0"/>
                  <a:pt x="1" y="7801"/>
                  <a:pt x="1" y="17430"/>
                </a:cubicBezTo>
                <a:lnTo>
                  <a:pt x="9523" y="17430"/>
                </a:lnTo>
                <a:cubicBezTo>
                  <a:pt x="9523" y="13058"/>
                  <a:pt x="13073" y="9523"/>
                  <a:pt x="17431" y="9523"/>
                </a:cubicBezTo>
                <a:lnTo>
                  <a:pt x="17431" y="0"/>
                </a:lnTo>
                <a:close/>
              </a:path>
            </a:pathLst>
          </a:custGeom>
          <a:solidFill>
            <a:srgbClr val="EE6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a:extLst>
              <a:ext uri="{FF2B5EF4-FFF2-40B4-BE49-F238E27FC236}">
                <a16:creationId xmlns:a16="http://schemas.microsoft.com/office/drawing/2014/main" id="{120E4894-B6EC-9823-82D0-40D2B08D0CC5}"/>
              </a:ext>
            </a:extLst>
          </p:cNvPr>
          <p:cNvSpPr/>
          <p:nvPr/>
        </p:nvSpPr>
        <p:spPr>
          <a:xfrm rot="10800000">
            <a:off x="7298000" y="4064050"/>
            <a:ext cx="752300" cy="751525"/>
          </a:xfrm>
          <a:custGeom>
            <a:avLst/>
            <a:gdLst/>
            <a:ahLst/>
            <a:cxnLst/>
            <a:rect l="l" t="t" r="r" b="b"/>
            <a:pathLst>
              <a:path w="30092" h="30061" extrusionOk="0">
                <a:moveTo>
                  <a:pt x="30091" y="1"/>
                </a:moveTo>
                <a:cubicBezTo>
                  <a:pt x="13484" y="1"/>
                  <a:pt x="16" y="13454"/>
                  <a:pt x="0" y="30061"/>
                </a:cubicBezTo>
                <a:lnTo>
                  <a:pt x="30091" y="30061"/>
                </a:lnTo>
                <a:lnTo>
                  <a:pt x="30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a:extLst>
              <a:ext uri="{FF2B5EF4-FFF2-40B4-BE49-F238E27FC236}">
                <a16:creationId xmlns:a16="http://schemas.microsoft.com/office/drawing/2014/main" id="{79C92DC4-6150-65F8-F3AE-823467466DC1}"/>
              </a:ext>
            </a:extLst>
          </p:cNvPr>
          <p:cNvSpPr/>
          <p:nvPr/>
        </p:nvSpPr>
        <p:spPr>
          <a:xfrm rot="10800000">
            <a:off x="6960900" y="3726950"/>
            <a:ext cx="758775" cy="758775"/>
          </a:xfrm>
          <a:custGeom>
            <a:avLst/>
            <a:gdLst/>
            <a:ahLst/>
            <a:cxnLst/>
            <a:rect l="l" t="t" r="r" b="b"/>
            <a:pathLst>
              <a:path w="30351" h="30351" extrusionOk="0">
                <a:moveTo>
                  <a:pt x="30350" y="1"/>
                </a:moveTo>
                <a:cubicBezTo>
                  <a:pt x="13621" y="1"/>
                  <a:pt x="0" y="13606"/>
                  <a:pt x="0" y="30351"/>
                </a:cubicBezTo>
                <a:lnTo>
                  <a:pt x="549" y="30351"/>
                </a:lnTo>
                <a:cubicBezTo>
                  <a:pt x="549" y="13926"/>
                  <a:pt x="13926" y="549"/>
                  <a:pt x="30350" y="549"/>
                </a:cubicBezTo>
                <a:lnTo>
                  <a:pt x="303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887;p52">
            <a:extLst>
              <a:ext uri="{FF2B5EF4-FFF2-40B4-BE49-F238E27FC236}">
                <a16:creationId xmlns:a16="http://schemas.microsoft.com/office/drawing/2014/main" id="{95D16124-8DED-775D-7798-E5A0C8DAB45C}"/>
              </a:ext>
            </a:extLst>
          </p:cNvPr>
          <p:cNvSpPr/>
          <p:nvPr/>
        </p:nvSpPr>
        <p:spPr>
          <a:xfrm>
            <a:off x="7857682" y="282094"/>
            <a:ext cx="260381" cy="260381"/>
          </a:xfrm>
          <a:custGeom>
            <a:avLst/>
            <a:gdLst/>
            <a:ahLst/>
            <a:cxnLst/>
            <a:rect l="l" t="t" r="r" b="b"/>
            <a:pathLst>
              <a:path w="18741" h="18741" extrusionOk="0">
                <a:moveTo>
                  <a:pt x="0" y="0"/>
                </a:moveTo>
                <a:lnTo>
                  <a:pt x="0" y="9371"/>
                </a:lnTo>
                <a:cubicBezTo>
                  <a:pt x="0" y="14551"/>
                  <a:pt x="4190" y="18741"/>
                  <a:pt x="9370" y="18741"/>
                </a:cubicBezTo>
                <a:cubicBezTo>
                  <a:pt x="14535" y="18741"/>
                  <a:pt x="18725" y="14551"/>
                  <a:pt x="18740" y="9371"/>
                </a:cubicBezTo>
                <a:lnTo>
                  <a:pt x="18740"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88;p52">
            <a:extLst>
              <a:ext uri="{FF2B5EF4-FFF2-40B4-BE49-F238E27FC236}">
                <a16:creationId xmlns:a16="http://schemas.microsoft.com/office/drawing/2014/main" id="{F8B76158-8550-9A92-AE99-884928D41C87}"/>
              </a:ext>
            </a:extLst>
          </p:cNvPr>
          <p:cNvSpPr/>
          <p:nvPr/>
        </p:nvSpPr>
        <p:spPr>
          <a:xfrm>
            <a:off x="8117841" y="22782"/>
            <a:ext cx="260590" cy="260381"/>
          </a:xfrm>
          <a:custGeom>
            <a:avLst/>
            <a:gdLst/>
            <a:ahLst/>
            <a:cxnLst/>
            <a:rect l="l" t="t" r="r" b="b"/>
            <a:pathLst>
              <a:path w="18756" h="18741" extrusionOk="0">
                <a:moveTo>
                  <a:pt x="9386" y="0"/>
                </a:moveTo>
                <a:cubicBezTo>
                  <a:pt x="4205" y="0"/>
                  <a:pt x="0" y="4190"/>
                  <a:pt x="15" y="9371"/>
                </a:cubicBezTo>
                <a:lnTo>
                  <a:pt x="15" y="18741"/>
                </a:lnTo>
                <a:lnTo>
                  <a:pt x="18756" y="18741"/>
                </a:lnTo>
                <a:lnTo>
                  <a:pt x="18756" y="9371"/>
                </a:lnTo>
                <a:cubicBezTo>
                  <a:pt x="18756" y="4190"/>
                  <a:pt x="14566" y="0"/>
                  <a:pt x="9386"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89;p52">
            <a:extLst>
              <a:ext uri="{FF2B5EF4-FFF2-40B4-BE49-F238E27FC236}">
                <a16:creationId xmlns:a16="http://schemas.microsoft.com/office/drawing/2014/main" id="{142D33E8-F30A-C634-DB93-1B3D43332B7D}"/>
              </a:ext>
            </a:extLst>
          </p:cNvPr>
          <p:cNvSpPr/>
          <p:nvPr/>
        </p:nvSpPr>
        <p:spPr>
          <a:xfrm>
            <a:off x="8377778" y="282094"/>
            <a:ext cx="260395" cy="260381"/>
          </a:xfrm>
          <a:custGeom>
            <a:avLst/>
            <a:gdLst/>
            <a:ahLst/>
            <a:cxnLst/>
            <a:rect l="l" t="t" r="r" b="b"/>
            <a:pathLst>
              <a:path w="18742" h="18741" extrusionOk="0">
                <a:moveTo>
                  <a:pt x="1" y="0"/>
                </a:moveTo>
                <a:lnTo>
                  <a:pt x="1" y="9371"/>
                </a:lnTo>
                <a:cubicBezTo>
                  <a:pt x="1" y="14551"/>
                  <a:pt x="4191" y="18741"/>
                  <a:pt x="9371" y="18741"/>
                </a:cubicBezTo>
                <a:cubicBezTo>
                  <a:pt x="14536" y="18741"/>
                  <a:pt x="18741" y="14551"/>
                  <a:pt x="18741" y="9371"/>
                </a:cubicBezTo>
                <a:lnTo>
                  <a:pt x="18741"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0;p52">
            <a:extLst>
              <a:ext uri="{FF2B5EF4-FFF2-40B4-BE49-F238E27FC236}">
                <a16:creationId xmlns:a16="http://schemas.microsoft.com/office/drawing/2014/main" id="{7B47953F-BB2D-3704-FA26-3BC2FF762577}"/>
              </a:ext>
            </a:extLst>
          </p:cNvPr>
          <p:cNvSpPr/>
          <p:nvPr/>
        </p:nvSpPr>
        <p:spPr>
          <a:xfrm>
            <a:off x="8638160" y="22782"/>
            <a:ext cx="260381" cy="260381"/>
          </a:xfrm>
          <a:custGeom>
            <a:avLst/>
            <a:gdLst/>
            <a:ahLst/>
            <a:cxnLst/>
            <a:rect l="l" t="t" r="r" b="b"/>
            <a:pathLst>
              <a:path w="18741" h="18741" extrusionOk="0">
                <a:moveTo>
                  <a:pt x="9370" y="0"/>
                </a:moveTo>
                <a:cubicBezTo>
                  <a:pt x="4190" y="0"/>
                  <a:pt x="0" y="4190"/>
                  <a:pt x="0" y="9371"/>
                </a:cubicBezTo>
                <a:lnTo>
                  <a:pt x="0" y="18741"/>
                </a:lnTo>
                <a:lnTo>
                  <a:pt x="18740" y="18741"/>
                </a:lnTo>
                <a:lnTo>
                  <a:pt x="18740" y="9371"/>
                </a:lnTo>
                <a:cubicBezTo>
                  <a:pt x="18740" y="4190"/>
                  <a:pt x="14550" y="0"/>
                  <a:pt x="9370"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3;p35">
            <a:extLst>
              <a:ext uri="{FF2B5EF4-FFF2-40B4-BE49-F238E27FC236}">
                <a16:creationId xmlns:a16="http://schemas.microsoft.com/office/drawing/2014/main" id="{5894418E-5FCE-AE50-6517-5F7864E28A85}"/>
              </a:ext>
            </a:extLst>
          </p:cNvPr>
          <p:cNvSpPr/>
          <p:nvPr/>
        </p:nvSpPr>
        <p:spPr>
          <a:xfrm>
            <a:off x="567429" y="4641802"/>
            <a:ext cx="64422" cy="64422"/>
          </a:xfrm>
          <a:custGeom>
            <a:avLst/>
            <a:gdLst/>
            <a:ahLst/>
            <a:cxnLst/>
            <a:rect l="l" t="t" r="r" b="b"/>
            <a:pathLst>
              <a:path w="3581" h="3581" extrusionOk="0">
                <a:moveTo>
                  <a:pt x="1798" y="0"/>
                </a:moveTo>
                <a:cubicBezTo>
                  <a:pt x="808" y="0"/>
                  <a:pt x="0" y="793"/>
                  <a:pt x="0" y="1783"/>
                </a:cubicBezTo>
                <a:cubicBezTo>
                  <a:pt x="0" y="2773"/>
                  <a:pt x="808" y="3581"/>
                  <a:pt x="1798" y="3581"/>
                </a:cubicBezTo>
                <a:cubicBezTo>
                  <a:pt x="2788" y="3581"/>
                  <a:pt x="3581" y="2773"/>
                  <a:pt x="3581" y="1783"/>
                </a:cubicBezTo>
                <a:cubicBezTo>
                  <a:pt x="3581"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4;p35">
            <a:extLst>
              <a:ext uri="{FF2B5EF4-FFF2-40B4-BE49-F238E27FC236}">
                <a16:creationId xmlns:a16="http://schemas.microsoft.com/office/drawing/2014/main" id="{7E327848-BBA6-654B-BE8D-0546D0F30700}"/>
              </a:ext>
            </a:extLst>
          </p:cNvPr>
          <p:cNvSpPr/>
          <p:nvPr/>
        </p:nvSpPr>
        <p:spPr>
          <a:xfrm>
            <a:off x="734070" y="4641802"/>
            <a:ext cx="64422" cy="64422"/>
          </a:xfrm>
          <a:custGeom>
            <a:avLst/>
            <a:gdLst/>
            <a:ahLst/>
            <a:cxnLst/>
            <a:rect l="l" t="t" r="r" b="b"/>
            <a:pathLst>
              <a:path w="3581" h="3581" extrusionOk="0">
                <a:moveTo>
                  <a:pt x="1783" y="0"/>
                </a:moveTo>
                <a:cubicBezTo>
                  <a:pt x="793" y="0"/>
                  <a:pt x="1" y="793"/>
                  <a:pt x="1" y="1783"/>
                </a:cubicBezTo>
                <a:cubicBezTo>
                  <a:pt x="1" y="2773"/>
                  <a:pt x="793" y="3581"/>
                  <a:pt x="1783" y="3581"/>
                </a:cubicBezTo>
                <a:cubicBezTo>
                  <a:pt x="2773" y="3581"/>
                  <a:pt x="3581" y="2773"/>
                  <a:pt x="3581" y="1783"/>
                </a:cubicBezTo>
                <a:cubicBezTo>
                  <a:pt x="3581" y="793"/>
                  <a:pt x="2773" y="0"/>
                  <a:pt x="1783"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5;p35">
            <a:extLst>
              <a:ext uri="{FF2B5EF4-FFF2-40B4-BE49-F238E27FC236}">
                <a16:creationId xmlns:a16="http://schemas.microsoft.com/office/drawing/2014/main" id="{91922464-D547-F975-B07E-8E6415BF9979}"/>
              </a:ext>
            </a:extLst>
          </p:cNvPr>
          <p:cNvSpPr/>
          <p:nvPr/>
        </p:nvSpPr>
        <p:spPr>
          <a:xfrm>
            <a:off x="909221" y="4641802"/>
            <a:ext cx="64692" cy="64422"/>
          </a:xfrm>
          <a:custGeom>
            <a:avLst/>
            <a:gdLst/>
            <a:ahLst/>
            <a:cxnLst/>
            <a:rect l="l" t="t" r="r" b="b"/>
            <a:pathLst>
              <a:path w="3596" h="3581" extrusionOk="0">
                <a:moveTo>
                  <a:pt x="1798" y="0"/>
                </a:moveTo>
                <a:cubicBezTo>
                  <a:pt x="808" y="0"/>
                  <a:pt x="0" y="793"/>
                  <a:pt x="0" y="1783"/>
                </a:cubicBezTo>
                <a:cubicBezTo>
                  <a:pt x="0" y="2773"/>
                  <a:pt x="808" y="3581"/>
                  <a:pt x="1798" y="3581"/>
                </a:cubicBezTo>
                <a:cubicBezTo>
                  <a:pt x="2788" y="3581"/>
                  <a:pt x="3596" y="2773"/>
                  <a:pt x="3596" y="1783"/>
                </a:cubicBezTo>
                <a:cubicBezTo>
                  <a:pt x="3596" y="793"/>
                  <a:pt x="2788" y="0"/>
                  <a:pt x="1798" y="0"/>
                </a:cubicBez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6;p35">
            <a:extLst>
              <a:ext uri="{FF2B5EF4-FFF2-40B4-BE49-F238E27FC236}">
                <a16:creationId xmlns:a16="http://schemas.microsoft.com/office/drawing/2014/main" id="{8A9D0860-CEC6-E51B-C279-85C63AFB4412}"/>
              </a:ext>
            </a:extLst>
          </p:cNvPr>
          <p:cNvSpPr/>
          <p:nvPr/>
        </p:nvSpPr>
        <p:spPr>
          <a:xfrm>
            <a:off x="567429" y="4568619"/>
            <a:ext cx="1052541" cy="10974"/>
          </a:xfrm>
          <a:custGeom>
            <a:avLst/>
            <a:gdLst/>
            <a:ahLst/>
            <a:cxnLst/>
            <a:rect l="l" t="t" r="r" b="b"/>
            <a:pathLst>
              <a:path w="58507" h="610" extrusionOk="0">
                <a:moveTo>
                  <a:pt x="0" y="0"/>
                </a:moveTo>
                <a:lnTo>
                  <a:pt x="0" y="610"/>
                </a:lnTo>
                <a:lnTo>
                  <a:pt x="58506" y="610"/>
                </a:lnTo>
                <a:lnTo>
                  <a:pt x="58506" y="0"/>
                </a:lnTo>
                <a:close/>
              </a:path>
            </a:pathLst>
          </a:custGeom>
          <a:solidFill>
            <a:srgbClr val="000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a:extLst>
              <a:ext uri="{FF2B5EF4-FFF2-40B4-BE49-F238E27FC236}">
                <a16:creationId xmlns:a16="http://schemas.microsoft.com/office/drawing/2014/main" id="{5915D729-B95D-CE93-0DD8-7419445E1CBB}"/>
              </a:ext>
            </a:extLst>
          </p:cNvPr>
          <p:cNvSpPr/>
          <p:nvPr/>
        </p:nvSpPr>
        <p:spPr>
          <a:xfrm>
            <a:off x="461394" y="4706224"/>
            <a:ext cx="1495676" cy="285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763225"/>
      </p:ext>
    </p:extLst>
  </p:cSld>
  <p:clrMapOvr>
    <a:masterClrMapping/>
  </p:clrMapOvr>
</p:sld>
</file>

<file path=ppt/theme/theme1.xml><?xml version="1.0" encoding="utf-8"?>
<a:theme xmlns:a="http://schemas.openxmlformats.org/drawingml/2006/main" name="Fentanyl Use in Cancer Patients Breakthrough by Slidesgo">
  <a:themeElements>
    <a:clrScheme name="Simple Light">
      <a:dk1>
        <a:srgbClr val="191919"/>
      </a:dk1>
      <a:lt1>
        <a:srgbClr val="F8F8F8"/>
      </a:lt1>
      <a:dk2>
        <a:srgbClr val="D8D8D8"/>
      </a:dk2>
      <a:lt2>
        <a:srgbClr val="FFC6A4"/>
      </a:lt2>
      <a:accent1>
        <a:srgbClr val="FF7140"/>
      </a:accent1>
      <a:accent2>
        <a:srgbClr val="054154"/>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F3B16DC58A9B4D9BFD3BB02DC369F7" ma:contentTypeVersion="15" ma:contentTypeDescription="Create a new document." ma:contentTypeScope="" ma:versionID="c8fbad93932d4fa8138a7be50109da15">
  <xsd:schema xmlns:xsd="http://www.w3.org/2001/XMLSchema" xmlns:xs="http://www.w3.org/2001/XMLSchema" xmlns:p="http://schemas.microsoft.com/office/2006/metadata/properties" xmlns:ns2="ce2c8c25-175e-4d6f-a17e-6f63f75344b6" xmlns:ns3="11dd01b6-4fc9-4de8-90c9-efa63f13506d" targetNamespace="http://schemas.microsoft.com/office/2006/metadata/properties" ma:root="true" ma:fieldsID="df169f76e64c49fcd4fe6a4f0ff4f0c8" ns2:_="" ns3:_="">
    <xsd:import namespace="ce2c8c25-175e-4d6f-a17e-6f63f75344b6"/>
    <xsd:import namespace="11dd01b6-4fc9-4de8-90c9-efa63f13506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c8c25-175e-4d6f-a17e-6f63f7534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dd01b6-4fc9-4de8-90c9-efa63f13506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c5b560-46ed-4d30-afc0-7e3bb123780d}" ma:internalName="TaxCatchAll" ma:showField="CatchAllData" ma:web="11dd01b6-4fc9-4de8-90c9-efa63f13506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c8c25-175e-4d6f-a17e-6f63f75344b6">
      <Terms xmlns="http://schemas.microsoft.com/office/infopath/2007/PartnerControls"/>
    </lcf76f155ced4ddcb4097134ff3c332f>
    <TaxCatchAll xmlns="11dd01b6-4fc9-4de8-90c9-efa63f13506d" xsi:nil="true"/>
  </documentManagement>
</p:properties>
</file>

<file path=customXml/itemProps1.xml><?xml version="1.0" encoding="utf-8"?>
<ds:datastoreItem xmlns:ds="http://schemas.openxmlformats.org/officeDocument/2006/customXml" ds:itemID="{EF26B232-0E53-497D-9073-12A102763C50}"/>
</file>

<file path=customXml/itemProps2.xml><?xml version="1.0" encoding="utf-8"?>
<ds:datastoreItem xmlns:ds="http://schemas.openxmlformats.org/officeDocument/2006/customXml" ds:itemID="{6FA2FCCA-2100-4147-BC8E-9D9EB228C058}"/>
</file>

<file path=customXml/itemProps3.xml><?xml version="1.0" encoding="utf-8"?>
<ds:datastoreItem xmlns:ds="http://schemas.openxmlformats.org/officeDocument/2006/customXml" ds:itemID="{D754137E-FD8B-44CA-841A-29A718C629A5}"/>
</file>

<file path=docProps/app.xml><?xml version="1.0" encoding="utf-8"?>
<Properties xmlns="http://schemas.openxmlformats.org/officeDocument/2006/extended-properties" xmlns:vt="http://schemas.openxmlformats.org/officeDocument/2006/docPropsVTypes">
  <TotalTime>6</TotalTime>
  <Words>3625</Words>
  <Application>Microsoft Office PowerPoint</Application>
  <PresentationFormat>On-screen Show (16:9)</PresentationFormat>
  <Paragraphs>397</Paragraphs>
  <Slides>43</Slides>
  <Notes>40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43</vt:i4>
      </vt:variant>
    </vt:vector>
  </HeadingPairs>
  <TitlesOfParts>
    <vt:vector size="58" baseType="lpstr">
      <vt:lpstr>Arial</vt:lpstr>
      <vt:lpstr>Prompt</vt:lpstr>
      <vt:lpstr>Arial,Sans-Serif</vt:lpstr>
      <vt:lpstr>Raleway</vt:lpstr>
      <vt:lpstr>Calibri</vt:lpstr>
      <vt:lpstr>Roboto Mono Web</vt:lpstr>
      <vt:lpstr>Bebas Neue</vt:lpstr>
      <vt:lpstr>Roboto</vt:lpstr>
      <vt:lpstr>Archivo</vt:lpstr>
      <vt:lpstr>Nunito</vt:lpstr>
      <vt:lpstr>Helvetica</vt:lpstr>
      <vt:lpstr>Courier New</vt:lpstr>
      <vt:lpstr>BlinkMacSystemFont</vt:lpstr>
      <vt:lpstr>Noto Sans</vt:lpstr>
      <vt:lpstr>Fentanyl Use in Cancer Patients Breakthrough by Slidesgo</vt:lpstr>
      <vt:lpstr> Pain Management:  Relief Reimagined - Pain Strategies for Patients Battling Opioid Use Disorder (OUD)</vt:lpstr>
      <vt:lpstr>Disclosure </vt:lpstr>
      <vt:lpstr>Pharmacist &amp; Pharmacy Technician Learning Objectives</vt:lpstr>
      <vt:lpstr>Opioid Use Disorder (OUD) Basics</vt:lpstr>
      <vt:lpstr>Diagnosing OUD </vt:lpstr>
      <vt:lpstr>2.5 M</vt:lpstr>
      <vt:lpstr>Risk Factors for OUD </vt:lpstr>
      <vt:lpstr>Health Burden of OUD</vt:lpstr>
      <vt:lpstr>Pathophysiology of Pain and OUD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Medication Options for OUD (MOUD) </vt:lpstr>
      <vt:lpstr>Treatment strategies for pain management in patients with OUD </vt:lpstr>
      <vt:lpstr>Acute Pain Management in Active Opioid Misuse </vt:lpstr>
      <vt:lpstr>Case 1: Meet Patient MJ</vt:lpstr>
      <vt:lpstr>Pause and Think! Consider Appropriateness of the Following Treatment Options:</vt:lpstr>
      <vt:lpstr>Treatment Options</vt:lpstr>
      <vt:lpstr>Treatment Options</vt:lpstr>
      <vt:lpstr>Treatment Options</vt:lpstr>
      <vt:lpstr>Treatment Options</vt:lpstr>
      <vt:lpstr>Acute Pain Management in a Patient on MOUD with Buprenorphine</vt:lpstr>
      <vt:lpstr>Case 2: Meet Patient RT</vt:lpstr>
      <vt:lpstr>Pause and Think! Consider Appropriateness of the Following Treatment Options:</vt:lpstr>
      <vt:lpstr>Treatment Options</vt:lpstr>
      <vt:lpstr>Treatment Options</vt:lpstr>
      <vt:lpstr>Treatment Options</vt:lpstr>
      <vt:lpstr>Extended-release formulations are NOT ideal for management of acute pain  Immediate-release, short acting, full agonist opioids are preferred!</vt:lpstr>
      <vt:lpstr>Receptor Binding Affinity </vt:lpstr>
      <vt:lpstr>Acute Pain Management while on Naltrexone Therapy</vt:lpstr>
      <vt:lpstr>Case 3: Meet Patient CN</vt:lpstr>
      <vt:lpstr>Pause and Think! Consider Appropriateness of the Following Treatment Options:</vt:lpstr>
      <vt:lpstr>Treatment Options</vt:lpstr>
      <vt:lpstr>Treatment Options</vt:lpstr>
      <vt:lpstr>Treatment Options</vt:lpstr>
      <vt:lpstr>Receptor Binding Affinity </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Nault, Joanne</dc:creator>
  <cp:lastModifiedBy>Nault, Joanne</cp:lastModifiedBy>
  <cp:revision>18</cp:revision>
  <dcterms:modified xsi:type="dcterms:W3CDTF">2025-04-17T19:38:11Z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0x01010013F3B16DC58A9B4D9BFD3BB02DC369F7</vt:lpwstr>
  </property>
</Properties>
</file>